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62"/>
  </p:notesMasterIdLst>
  <p:sldIdLst>
    <p:sldId id="257" r:id="rId5"/>
    <p:sldId id="705" r:id="rId6"/>
    <p:sldId id="746" r:id="rId7"/>
    <p:sldId id="702" r:id="rId8"/>
    <p:sldId id="703" r:id="rId9"/>
    <p:sldId id="706" r:id="rId10"/>
    <p:sldId id="704" r:id="rId11"/>
    <p:sldId id="556" r:id="rId12"/>
    <p:sldId id="747" r:id="rId13"/>
    <p:sldId id="562" r:id="rId14"/>
    <p:sldId id="613" r:id="rId15"/>
    <p:sldId id="695" r:id="rId16"/>
    <p:sldId id="701" r:id="rId17"/>
    <p:sldId id="566" r:id="rId18"/>
    <p:sldId id="712" r:id="rId19"/>
    <p:sldId id="708" r:id="rId20"/>
    <p:sldId id="707" r:id="rId21"/>
    <p:sldId id="714" r:id="rId22"/>
    <p:sldId id="755" r:id="rId23"/>
    <p:sldId id="754" r:id="rId24"/>
    <p:sldId id="717" r:id="rId25"/>
    <p:sldId id="608" r:id="rId26"/>
    <p:sldId id="581" r:id="rId27"/>
    <p:sldId id="750" r:id="rId28"/>
    <p:sldId id="749" r:id="rId29"/>
    <p:sldId id="607" r:id="rId30"/>
    <p:sldId id="752" r:id="rId31"/>
    <p:sldId id="740" r:id="rId32"/>
    <p:sldId id="751" r:id="rId33"/>
    <p:sldId id="753" r:id="rId34"/>
    <p:sldId id="601" r:id="rId35"/>
    <p:sldId id="721" r:id="rId36"/>
    <p:sldId id="719" r:id="rId37"/>
    <p:sldId id="742" r:id="rId38"/>
    <p:sldId id="756" r:id="rId39"/>
    <p:sldId id="727" r:id="rId40"/>
    <p:sldId id="759" r:id="rId41"/>
    <p:sldId id="761" r:id="rId42"/>
    <p:sldId id="757" r:id="rId43"/>
    <p:sldId id="762" r:id="rId44"/>
    <p:sldId id="763" r:id="rId45"/>
    <p:sldId id="758" r:id="rId46"/>
    <p:sldId id="760" r:id="rId47"/>
    <p:sldId id="770" r:id="rId48"/>
    <p:sldId id="728" r:id="rId49"/>
    <p:sldId id="583" r:id="rId50"/>
    <p:sldId id="734" r:id="rId51"/>
    <p:sldId id="741" r:id="rId52"/>
    <p:sldId id="738" r:id="rId53"/>
    <p:sldId id="776" r:id="rId54"/>
    <p:sldId id="777" r:id="rId55"/>
    <p:sldId id="775" r:id="rId56"/>
    <p:sldId id="745" r:id="rId57"/>
    <p:sldId id="771" r:id="rId58"/>
    <p:sldId id="772" r:id="rId59"/>
    <p:sldId id="778" r:id="rId60"/>
    <p:sldId id="773" r:id="rId6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C6B456-48DD-42F3-94AC-2B7AC3CC3511}" name="Gjestebruker" initials="Gj" userId="S::urn:spo:anon#3f6b78b338008d1e87445b89a77f0e288bf67b3fcba85e5e9b0954f73ec258b7::" providerId="AD"/>
  <p188:author id="{9A3FCD9B-C646-F643-BAD5-9C3460CD7B9B}" name="Roald Hopsnes" initials="RH" userId="S::Roald.Hopsnes@uib.no::371b25c1-9051-4298-9f88-5a300fad5d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ogenæs Hanne" initials="KH" lastIdx="20" clrIdx="0">
    <p:extLst>
      <p:ext uri="{19B8F6BF-5375-455C-9EA6-DF929625EA0E}">
        <p15:presenceInfo xmlns:p15="http://schemas.microsoft.com/office/powerpoint/2012/main" userId="S::Hanne.Krogenas@aid.dep.no::c5040e37-4a08-4350-8502-28666944d8b3" providerId="AD"/>
      </p:ext>
    </p:extLst>
  </p:cmAuthor>
  <p:cmAuthor id="2" name="Thoresen Marit" initials="TM" lastIdx="1" clrIdx="1">
    <p:extLst>
      <p:ext uri="{19B8F6BF-5375-455C-9EA6-DF929625EA0E}">
        <p15:presenceInfo xmlns:p15="http://schemas.microsoft.com/office/powerpoint/2012/main" userId="S::Marit.Thoresen@aid.dep.no::edbea5dd-8c0d-43a3-894b-e0f6734548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BB21E-EF03-4EE5-A56B-723DD8D1BDC5}" v="59" dt="2023-06-09T08:39:08.51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941" autoAdjust="0"/>
  </p:normalViewPr>
  <p:slideViewPr>
    <p:cSldViewPr snapToGrid="0">
      <p:cViewPr varScale="1">
        <p:scale>
          <a:sx n="101" d="100"/>
          <a:sy n="101" d="100"/>
        </p:scale>
        <p:origin x="12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ald Hopsnes" userId="371b25c1-9051-4298-9f88-5a300fad5dda" providerId="ADAL" clId="{04BBB21E-EF03-4EE5-A56B-723DD8D1BDC5}"/>
    <pc:docChg chg="custSel delSld modSld">
      <pc:chgData name="Roald Hopsnes" userId="371b25c1-9051-4298-9f88-5a300fad5dda" providerId="ADAL" clId="{04BBB21E-EF03-4EE5-A56B-723DD8D1BDC5}" dt="2023-06-09T08:39:08.513" v="654"/>
      <pc:docMkLst>
        <pc:docMk/>
      </pc:docMkLst>
      <pc:sldChg chg="addSp modSp mod modNotesTx">
        <pc:chgData name="Roald Hopsnes" userId="371b25c1-9051-4298-9f88-5a300fad5dda" providerId="ADAL" clId="{04BBB21E-EF03-4EE5-A56B-723DD8D1BDC5}" dt="2023-06-09T08:11:21.062" v="133" actId="20577"/>
        <pc:sldMkLst>
          <pc:docMk/>
          <pc:sldMk cId="1846197419" sldId="257"/>
        </pc:sldMkLst>
        <pc:spChg chg="add mod">
          <ac:chgData name="Roald Hopsnes" userId="371b25c1-9051-4298-9f88-5a300fad5dda" providerId="ADAL" clId="{04BBB21E-EF03-4EE5-A56B-723DD8D1BDC5}" dt="2023-06-09T08:11:08.440" v="132" actId="20577"/>
          <ac:spMkLst>
            <pc:docMk/>
            <pc:sldMk cId="1846197419" sldId="257"/>
            <ac:spMk id="2" creationId="{7D772047-9D74-C1EE-8736-7F58FD6E3097}"/>
          </ac:spMkLst>
        </pc:spChg>
        <pc:picChg chg="mod">
          <ac:chgData name="Roald Hopsnes" userId="371b25c1-9051-4298-9f88-5a300fad5dda" providerId="ADAL" clId="{04BBB21E-EF03-4EE5-A56B-723DD8D1BDC5}" dt="2023-06-09T08:10:57.023" v="118" actId="14100"/>
          <ac:picMkLst>
            <pc:docMk/>
            <pc:sldMk cId="1846197419" sldId="257"/>
            <ac:picMk id="5" creationId="{DF5750D0-3F04-FCE0-89AF-9514229F4ECF}"/>
          </ac:picMkLst>
        </pc:picChg>
      </pc:sldChg>
      <pc:sldChg chg="modSp mod">
        <pc:chgData name="Roald Hopsnes" userId="371b25c1-9051-4298-9f88-5a300fad5dda" providerId="ADAL" clId="{04BBB21E-EF03-4EE5-A56B-723DD8D1BDC5}" dt="2023-06-09T08:15:36.194" v="227" actId="20577"/>
        <pc:sldMkLst>
          <pc:docMk/>
          <pc:sldMk cId="1202133548" sldId="556"/>
        </pc:sldMkLst>
        <pc:spChg chg="mod">
          <ac:chgData name="Roald Hopsnes" userId="371b25c1-9051-4298-9f88-5a300fad5dda" providerId="ADAL" clId="{04BBB21E-EF03-4EE5-A56B-723DD8D1BDC5}" dt="2023-06-09T08:15:36.194" v="227" actId="20577"/>
          <ac:spMkLst>
            <pc:docMk/>
            <pc:sldMk cId="1202133548" sldId="556"/>
            <ac:spMk id="2" creationId="{8AFC1F51-0B2B-4972-8A73-844B8D9426DA}"/>
          </ac:spMkLst>
        </pc:spChg>
      </pc:sldChg>
      <pc:sldChg chg="modSp mod">
        <pc:chgData name="Roald Hopsnes" userId="371b25c1-9051-4298-9f88-5a300fad5dda" providerId="ADAL" clId="{04BBB21E-EF03-4EE5-A56B-723DD8D1BDC5}" dt="2023-06-09T08:34:24.532" v="510" actId="14100"/>
        <pc:sldMkLst>
          <pc:docMk/>
          <pc:sldMk cId="2602484377" sldId="583"/>
        </pc:sldMkLst>
        <pc:spChg chg="mod">
          <ac:chgData name="Roald Hopsnes" userId="371b25c1-9051-4298-9f88-5a300fad5dda" providerId="ADAL" clId="{04BBB21E-EF03-4EE5-A56B-723DD8D1BDC5}" dt="2023-06-09T08:34:24.532" v="510" actId="14100"/>
          <ac:spMkLst>
            <pc:docMk/>
            <pc:sldMk cId="2602484377" sldId="583"/>
            <ac:spMk id="15" creationId="{F5C4746A-41AE-4236-BBD5-1C1120691B10}"/>
          </ac:spMkLst>
        </pc:spChg>
      </pc:sldChg>
      <pc:sldChg chg="modSp mod">
        <pc:chgData name="Roald Hopsnes" userId="371b25c1-9051-4298-9f88-5a300fad5dda" providerId="ADAL" clId="{04BBB21E-EF03-4EE5-A56B-723DD8D1BDC5}" dt="2023-06-09T08:15:54.943" v="238" actId="20577"/>
        <pc:sldMkLst>
          <pc:docMk/>
          <pc:sldMk cId="2390981078" sldId="613"/>
        </pc:sldMkLst>
        <pc:spChg chg="mod">
          <ac:chgData name="Roald Hopsnes" userId="371b25c1-9051-4298-9f88-5a300fad5dda" providerId="ADAL" clId="{04BBB21E-EF03-4EE5-A56B-723DD8D1BDC5}" dt="2023-06-09T08:15:54.943" v="238" actId="20577"/>
          <ac:spMkLst>
            <pc:docMk/>
            <pc:sldMk cId="2390981078" sldId="613"/>
            <ac:spMk id="2" creationId="{6BEDCEBF-8469-8F9A-D69A-421EA6D48903}"/>
          </ac:spMkLst>
        </pc:spChg>
      </pc:sldChg>
      <pc:sldChg chg="modSp mod">
        <pc:chgData name="Roald Hopsnes" userId="371b25c1-9051-4298-9f88-5a300fad5dda" providerId="ADAL" clId="{04BBB21E-EF03-4EE5-A56B-723DD8D1BDC5}" dt="2023-06-09T08:17:46.308" v="321" actId="20577"/>
        <pc:sldMkLst>
          <pc:docMk/>
          <pc:sldMk cId="3655303506" sldId="695"/>
        </pc:sldMkLst>
        <pc:spChg chg="mod">
          <ac:chgData name="Roald Hopsnes" userId="371b25c1-9051-4298-9f88-5a300fad5dda" providerId="ADAL" clId="{04BBB21E-EF03-4EE5-A56B-723DD8D1BDC5}" dt="2023-06-09T08:17:06.727" v="276" actId="14100"/>
          <ac:spMkLst>
            <pc:docMk/>
            <pc:sldMk cId="3655303506" sldId="695"/>
            <ac:spMk id="2" creationId="{DAE1E9B8-24FD-CEBA-70AA-0FBE7485611F}"/>
          </ac:spMkLst>
        </pc:spChg>
        <pc:spChg chg="mod">
          <ac:chgData name="Roald Hopsnes" userId="371b25c1-9051-4298-9f88-5a300fad5dda" providerId="ADAL" clId="{04BBB21E-EF03-4EE5-A56B-723DD8D1BDC5}" dt="2023-06-09T08:17:46.308" v="321" actId="20577"/>
          <ac:spMkLst>
            <pc:docMk/>
            <pc:sldMk cId="3655303506" sldId="695"/>
            <ac:spMk id="3" creationId="{9E852F2B-ABB6-CCC0-CC11-87CC6FD3488F}"/>
          </ac:spMkLst>
        </pc:spChg>
      </pc:sldChg>
      <pc:sldChg chg="modSp mod">
        <pc:chgData name="Roald Hopsnes" userId="371b25c1-9051-4298-9f88-5a300fad5dda" providerId="ADAL" clId="{04BBB21E-EF03-4EE5-A56B-723DD8D1BDC5}" dt="2023-06-09T08:18:00.783" v="328" actId="20577"/>
        <pc:sldMkLst>
          <pc:docMk/>
          <pc:sldMk cId="1727472733" sldId="701"/>
        </pc:sldMkLst>
        <pc:spChg chg="mod">
          <ac:chgData name="Roald Hopsnes" userId="371b25c1-9051-4298-9f88-5a300fad5dda" providerId="ADAL" clId="{04BBB21E-EF03-4EE5-A56B-723DD8D1BDC5}" dt="2023-06-09T08:18:00.783" v="328" actId="20577"/>
          <ac:spMkLst>
            <pc:docMk/>
            <pc:sldMk cId="1727472733" sldId="701"/>
            <ac:spMk id="2" creationId="{8AFC1F51-0B2B-4972-8A73-844B8D9426DA}"/>
          </ac:spMkLst>
        </pc:spChg>
      </pc:sldChg>
      <pc:sldChg chg="modSp mod">
        <pc:chgData name="Roald Hopsnes" userId="371b25c1-9051-4298-9f88-5a300fad5dda" providerId="ADAL" clId="{04BBB21E-EF03-4EE5-A56B-723DD8D1BDC5}" dt="2023-06-09T08:13:04.864" v="165" actId="20577"/>
        <pc:sldMkLst>
          <pc:docMk/>
          <pc:sldMk cId="3304846263" sldId="702"/>
        </pc:sldMkLst>
        <pc:spChg chg="mod">
          <ac:chgData name="Roald Hopsnes" userId="371b25c1-9051-4298-9f88-5a300fad5dda" providerId="ADAL" clId="{04BBB21E-EF03-4EE5-A56B-723DD8D1BDC5}" dt="2023-06-09T08:13:04.864" v="165" actId="20577"/>
          <ac:spMkLst>
            <pc:docMk/>
            <pc:sldMk cId="3304846263" sldId="702"/>
            <ac:spMk id="2" creationId="{8AFC1F51-0B2B-4972-8A73-844B8D9426DA}"/>
          </ac:spMkLst>
        </pc:spChg>
      </pc:sldChg>
      <pc:sldChg chg="addSp delSp modSp mod modAnim">
        <pc:chgData name="Roald Hopsnes" userId="371b25c1-9051-4298-9f88-5a300fad5dda" providerId="ADAL" clId="{04BBB21E-EF03-4EE5-A56B-723DD8D1BDC5}" dt="2023-06-09T08:15:21.849" v="222" actId="14100"/>
        <pc:sldMkLst>
          <pc:docMk/>
          <pc:sldMk cId="3724443564" sldId="704"/>
        </pc:sldMkLst>
        <pc:spChg chg="mod">
          <ac:chgData name="Roald Hopsnes" userId="371b25c1-9051-4298-9f88-5a300fad5dda" providerId="ADAL" clId="{04BBB21E-EF03-4EE5-A56B-723DD8D1BDC5}" dt="2023-06-09T08:15:21.849" v="222" actId="14100"/>
          <ac:spMkLst>
            <pc:docMk/>
            <pc:sldMk cId="3724443564" sldId="704"/>
            <ac:spMk id="2" creationId="{A4452C79-0D06-4892-B7F8-EAD4CF0CC8A6}"/>
          </ac:spMkLst>
        </pc:spChg>
        <pc:spChg chg="add mod">
          <ac:chgData name="Roald Hopsnes" userId="371b25c1-9051-4298-9f88-5a300fad5dda" providerId="ADAL" clId="{04BBB21E-EF03-4EE5-A56B-723DD8D1BDC5}" dt="2023-06-09T08:14:36.719" v="214" actId="1076"/>
          <ac:spMkLst>
            <pc:docMk/>
            <pc:sldMk cId="3724443564" sldId="704"/>
            <ac:spMk id="6" creationId="{695AD8A4-FC45-E1FB-5A02-D692827766EC}"/>
          </ac:spMkLst>
        </pc:spChg>
        <pc:picChg chg="del">
          <ac:chgData name="Roald Hopsnes" userId="371b25c1-9051-4298-9f88-5a300fad5dda" providerId="ADAL" clId="{04BBB21E-EF03-4EE5-A56B-723DD8D1BDC5}" dt="2023-06-09T08:13:48.214" v="166" actId="21"/>
          <ac:picMkLst>
            <pc:docMk/>
            <pc:sldMk cId="3724443564" sldId="704"/>
            <ac:picMk id="5" creationId="{34A09D0E-FA98-C84B-BCD9-86A76C93615C}"/>
          </ac:picMkLst>
        </pc:picChg>
      </pc:sldChg>
      <pc:sldChg chg="modSp mod">
        <pc:chgData name="Roald Hopsnes" userId="371b25c1-9051-4298-9f88-5a300fad5dda" providerId="ADAL" clId="{04BBB21E-EF03-4EE5-A56B-723DD8D1BDC5}" dt="2023-06-09T08:23:50.175" v="389" actId="27636"/>
        <pc:sldMkLst>
          <pc:docMk/>
          <pc:sldMk cId="3603108533" sldId="707"/>
        </pc:sldMkLst>
        <pc:spChg chg="mod">
          <ac:chgData name="Roald Hopsnes" userId="371b25c1-9051-4298-9f88-5a300fad5dda" providerId="ADAL" clId="{04BBB21E-EF03-4EE5-A56B-723DD8D1BDC5}" dt="2023-06-09T08:23:50.175" v="389" actId="27636"/>
          <ac:spMkLst>
            <pc:docMk/>
            <pc:sldMk cId="3603108533" sldId="707"/>
            <ac:spMk id="2" creationId="{A4452C79-0D06-4892-B7F8-EAD4CF0CC8A6}"/>
          </ac:spMkLst>
        </pc:spChg>
      </pc:sldChg>
      <pc:sldChg chg="modSp del mod">
        <pc:chgData name="Roald Hopsnes" userId="371b25c1-9051-4298-9f88-5a300fad5dda" providerId="ADAL" clId="{04BBB21E-EF03-4EE5-A56B-723DD8D1BDC5}" dt="2023-06-09T08:17:50.105" v="322" actId="47"/>
        <pc:sldMkLst>
          <pc:docMk/>
          <pc:sldMk cId="1586795802" sldId="709"/>
        </pc:sldMkLst>
        <pc:spChg chg="mod">
          <ac:chgData name="Roald Hopsnes" userId="371b25c1-9051-4298-9f88-5a300fad5dda" providerId="ADAL" clId="{04BBB21E-EF03-4EE5-A56B-723DD8D1BDC5}" dt="2023-06-09T08:16:08.883" v="250" actId="20577"/>
          <ac:spMkLst>
            <pc:docMk/>
            <pc:sldMk cId="1586795802" sldId="709"/>
            <ac:spMk id="2" creationId="{DAE1E9B8-24FD-CEBA-70AA-0FBE7485611F}"/>
          </ac:spMkLst>
        </pc:spChg>
        <pc:spChg chg="mod">
          <ac:chgData name="Roald Hopsnes" userId="371b25c1-9051-4298-9f88-5a300fad5dda" providerId="ADAL" clId="{04BBB21E-EF03-4EE5-A56B-723DD8D1BDC5}" dt="2023-06-09T08:16:37.783" v="251" actId="21"/>
          <ac:spMkLst>
            <pc:docMk/>
            <pc:sldMk cId="1586795802" sldId="709"/>
            <ac:spMk id="3" creationId="{9E852F2B-ABB6-CCC0-CC11-87CC6FD3488F}"/>
          </ac:spMkLst>
        </pc:spChg>
      </pc:sldChg>
      <pc:sldChg chg="modSp mod modAnim">
        <pc:chgData name="Roald Hopsnes" userId="371b25c1-9051-4298-9f88-5a300fad5dda" providerId="ADAL" clId="{04BBB21E-EF03-4EE5-A56B-723DD8D1BDC5}" dt="2023-06-09T08:23:10.629" v="386" actId="27636"/>
        <pc:sldMkLst>
          <pc:docMk/>
          <pc:sldMk cId="909090970" sldId="712"/>
        </pc:sldMkLst>
        <pc:spChg chg="mod">
          <ac:chgData name="Roald Hopsnes" userId="371b25c1-9051-4298-9f88-5a300fad5dda" providerId="ADAL" clId="{04BBB21E-EF03-4EE5-A56B-723DD8D1BDC5}" dt="2023-06-09T08:23:06.858" v="384" actId="1076"/>
          <ac:spMkLst>
            <pc:docMk/>
            <pc:sldMk cId="909090970" sldId="712"/>
            <ac:spMk id="2" creationId="{36A9A9EF-D6E7-2800-5671-38641E204455}"/>
          </ac:spMkLst>
        </pc:spChg>
        <pc:spChg chg="mod">
          <ac:chgData name="Roald Hopsnes" userId="371b25c1-9051-4298-9f88-5a300fad5dda" providerId="ADAL" clId="{04BBB21E-EF03-4EE5-A56B-723DD8D1BDC5}" dt="2023-06-09T08:23:10.629" v="386" actId="27636"/>
          <ac:spMkLst>
            <pc:docMk/>
            <pc:sldMk cId="909090970" sldId="712"/>
            <ac:spMk id="3" creationId="{B748EA75-F249-2775-09C8-59861C4C728F}"/>
          </ac:spMkLst>
        </pc:spChg>
      </pc:sldChg>
      <pc:sldChg chg="modSp mod modAnim">
        <pc:chgData name="Roald Hopsnes" userId="371b25c1-9051-4298-9f88-5a300fad5dda" providerId="ADAL" clId="{04BBB21E-EF03-4EE5-A56B-723DD8D1BDC5}" dt="2023-06-09T08:36:25.583" v="614"/>
        <pc:sldMkLst>
          <pc:docMk/>
          <pc:sldMk cId="2962660086" sldId="719"/>
        </pc:sldMkLst>
        <pc:spChg chg="mod">
          <ac:chgData name="Roald Hopsnes" userId="371b25c1-9051-4298-9f88-5a300fad5dda" providerId="ADAL" clId="{04BBB21E-EF03-4EE5-A56B-723DD8D1BDC5}" dt="2023-06-09T08:36:19.654" v="613" actId="20577"/>
          <ac:spMkLst>
            <pc:docMk/>
            <pc:sldMk cId="2962660086" sldId="719"/>
            <ac:spMk id="2" creationId="{A4452C79-0D06-4892-B7F8-EAD4CF0CC8A6}"/>
          </ac:spMkLst>
        </pc:spChg>
        <pc:picChg chg="mod">
          <ac:chgData name="Roald Hopsnes" userId="371b25c1-9051-4298-9f88-5a300fad5dda" providerId="ADAL" clId="{04BBB21E-EF03-4EE5-A56B-723DD8D1BDC5}" dt="2023-06-09T08:35:14.558" v="511" actId="167"/>
          <ac:picMkLst>
            <pc:docMk/>
            <pc:sldMk cId="2962660086" sldId="719"/>
            <ac:picMk id="4098" creationId="{B927DCB1-3C2D-709A-3F4F-6FA74E5952E0}"/>
          </ac:picMkLst>
        </pc:picChg>
      </pc:sldChg>
      <pc:sldChg chg="delSp modSp del mod delAnim modAnim">
        <pc:chgData name="Roald Hopsnes" userId="371b25c1-9051-4298-9f88-5a300fad5dda" providerId="ADAL" clId="{04BBB21E-EF03-4EE5-A56B-723DD8D1BDC5}" dt="2023-06-09T08:15:24.671" v="223" actId="47"/>
        <pc:sldMkLst>
          <pc:docMk/>
          <pc:sldMk cId="4112096443" sldId="735"/>
        </pc:sldMkLst>
        <pc:spChg chg="del mod">
          <ac:chgData name="Roald Hopsnes" userId="371b25c1-9051-4298-9f88-5a300fad5dda" providerId="ADAL" clId="{04BBB21E-EF03-4EE5-A56B-723DD8D1BDC5}" dt="2023-06-09T08:13:56.233" v="169"/>
          <ac:spMkLst>
            <pc:docMk/>
            <pc:sldMk cId="4112096443" sldId="735"/>
            <ac:spMk id="17" creationId="{AA29D46C-CFCE-74C2-12F2-CF66E132A3DB}"/>
          </ac:spMkLst>
        </pc:spChg>
      </pc:sldChg>
      <pc:sldChg chg="delSp modSp mod delAnim">
        <pc:chgData name="Roald Hopsnes" userId="371b25c1-9051-4298-9f88-5a300fad5dda" providerId="ADAL" clId="{04BBB21E-EF03-4EE5-A56B-723DD8D1BDC5}" dt="2023-06-09T08:26:39.345" v="404" actId="14100"/>
        <pc:sldMkLst>
          <pc:docMk/>
          <pc:sldMk cId="2252040639" sldId="742"/>
        </pc:sldMkLst>
        <pc:spChg chg="del">
          <ac:chgData name="Roald Hopsnes" userId="371b25c1-9051-4298-9f88-5a300fad5dda" providerId="ADAL" clId="{04BBB21E-EF03-4EE5-A56B-723DD8D1BDC5}" dt="2023-06-09T08:25:31.906" v="396" actId="478"/>
          <ac:spMkLst>
            <pc:docMk/>
            <pc:sldMk cId="2252040639" sldId="742"/>
            <ac:spMk id="5" creationId="{7F03D50D-A34F-41B7-FF98-1A3E2D68E611}"/>
          </ac:spMkLst>
        </pc:spChg>
        <pc:spChg chg="del">
          <ac:chgData name="Roald Hopsnes" userId="371b25c1-9051-4298-9f88-5a300fad5dda" providerId="ADAL" clId="{04BBB21E-EF03-4EE5-A56B-723DD8D1BDC5}" dt="2023-06-09T08:25:33.354" v="397" actId="478"/>
          <ac:spMkLst>
            <pc:docMk/>
            <pc:sldMk cId="2252040639" sldId="742"/>
            <ac:spMk id="6" creationId="{4CF6B207-86F2-CEA7-97A9-917AD90231DA}"/>
          </ac:spMkLst>
        </pc:spChg>
        <pc:spChg chg="mod">
          <ac:chgData name="Roald Hopsnes" userId="371b25c1-9051-4298-9f88-5a300fad5dda" providerId="ADAL" clId="{04BBB21E-EF03-4EE5-A56B-723DD8D1BDC5}" dt="2023-06-09T08:26:08.738" v="401" actId="1076"/>
          <ac:spMkLst>
            <pc:docMk/>
            <pc:sldMk cId="2252040639" sldId="742"/>
            <ac:spMk id="52" creationId="{867D79E3-9E30-1896-6DD4-DD8E5DD0A2A1}"/>
          </ac:spMkLst>
        </pc:spChg>
        <pc:spChg chg="mod">
          <ac:chgData name="Roald Hopsnes" userId="371b25c1-9051-4298-9f88-5a300fad5dda" providerId="ADAL" clId="{04BBB21E-EF03-4EE5-A56B-723DD8D1BDC5}" dt="2023-06-09T08:26:26.754" v="403" actId="14100"/>
          <ac:spMkLst>
            <pc:docMk/>
            <pc:sldMk cId="2252040639" sldId="742"/>
            <ac:spMk id="73" creationId="{86D9BD43-8DBA-B480-B917-3B077674122B}"/>
          </ac:spMkLst>
        </pc:spChg>
        <pc:spChg chg="mod">
          <ac:chgData name="Roald Hopsnes" userId="371b25c1-9051-4298-9f88-5a300fad5dda" providerId="ADAL" clId="{04BBB21E-EF03-4EE5-A56B-723DD8D1BDC5}" dt="2023-06-09T08:25:39.859" v="398" actId="207"/>
          <ac:spMkLst>
            <pc:docMk/>
            <pc:sldMk cId="2252040639" sldId="742"/>
            <ac:spMk id="74" creationId="{EC650E34-2F33-BF36-C96A-07615E0BE3CF}"/>
          </ac:spMkLst>
        </pc:spChg>
        <pc:spChg chg="mod">
          <ac:chgData name="Roald Hopsnes" userId="371b25c1-9051-4298-9f88-5a300fad5dda" providerId="ADAL" clId="{04BBB21E-EF03-4EE5-A56B-723DD8D1BDC5}" dt="2023-06-09T08:26:39.345" v="404" actId="14100"/>
          <ac:spMkLst>
            <pc:docMk/>
            <pc:sldMk cId="2252040639" sldId="742"/>
            <ac:spMk id="75" creationId="{B414CCA5-1B8C-A24B-2E54-65BF8006A458}"/>
          </ac:spMkLst>
        </pc:spChg>
      </pc:sldChg>
      <pc:sldChg chg="modSp mod modAnim">
        <pc:chgData name="Roald Hopsnes" userId="371b25c1-9051-4298-9f88-5a300fad5dda" providerId="ADAL" clId="{04BBB21E-EF03-4EE5-A56B-723DD8D1BDC5}" dt="2023-06-09T08:39:08.513" v="654"/>
        <pc:sldMkLst>
          <pc:docMk/>
          <pc:sldMk cId="2950626496" sldId="745"/>
        </pc:sldMkLst>
        <pc:spChg chg="mod">
          <ac:chgData name="Roald Hopsnes" userId="371b25c1-9051-4298-9f88-5a300fad5dda" providerId="ADAL" clId="{04BBB21E-EF03-4EE5-A56B-723DD8D1BDC5}" dt="2023-06-09T08:38:48.198" v="652" actId="6549"/>
          <ac:spMkLst>
            <pc:docMk/>
            <pc:sldMk cId="2950626496" sldId="745"/>
            <ac:spMk id="2" creationId="{4C6BFEF8-2150-4D34-A174-06A1151690A3}"/>
          </ac:spMkLst>
        </pc:spChg>
      </pc:sldChg>
      <pc:sldChg chg="modSp mod">
        <pc:chgData name="Roald Hopsnes" userId="371b25c1-9051-4298-9f88-5a300fad5dda" providerId="ADAL" clId="{04BBB21E-EF03-4EE5-A56B-723DD8D1BDC5}" dt="2023-06-09T08:12:33.425" v="144" actId="1076"/>
        <pc:sldMkLst>
          <pc:docMk/>
          <pc:sldMk cId="1994817879" sldId="746"/>
        </pc:sldMkLst>
        <pc:spChg chg="mod">
          <ac:chgData name="Roald Hopsnes" userId="371b25c1-9051-4298-9f88-5a300fad5dda" providerId="ADAL" clId="{04BBB21E-EF03-4EE5-A56B-723DD8D1BDC5}" dt="2023-06-09T08:12:33.425" v="144" actId="1076"/>
          <ac:spMkLst>
            <pc:docMk/>
            <pc:sldMk cId="1994817879" sldId="746"/>
            <ac:spMk id="3" creationId="{4CC08E61-3269-ED48-2ED2-778654A7B229}"/>
          </ac:spMkLst>
        </pc:spChg>
        <pc:spChg chg="mod">
          <ac:chgData name="Roald Hopsnes" userId="371b25c1-9051-4298-9f88-5a300fad5dda" providerId="ADAL" clId="{04BBB21E-EF03-4EE5-A56B-723DD8D1BDC5}" dt="2023-06-09T08:12:28.128" v="143" actId="1076"/>
          <ac:spMkLst>
            <pc:docMk/>
            <pc:sldMk cId="1994817879" sldId="746"/>
            <ac:spMk id="17" creationId="{5B85BF1D-A053-7EA8-85A0-6903E66AA932}"/>
          </ac:spMkLst>
        </pc:spChg>
        <pc:spChg chg="mod">
          <ac:chgData name="Roald Hopsnes" userId="371b25c1-9051-4298-9f88-5a300fad5dda" providerId="ADAL" clId="{04BBB21E-EF03-4EE5-A56B-723DD8D1BDC5}" dt="2023-06-09T08:12:24.529" v="141" actId="1076"/>
          <ac:spMkLst>
            <pc:docMk/>
            <pc:sldMk cId="1994817879" sldId="746"/>
            <ac:spMk id="18" creationId="{54818298-A626-556C-42DD-8A03F464FE27}"/>
          </ac:spMkLst>
        </pc:spChg>
        <pc:spChg chg="mod">
          <ac:chgData name="Roald Hopsnes" userId="371b25c1-9051-4298-9f88-5a300fad5dda" providerId="ADAL" clId="{04BBB21E-EF03-4EE5-A56B-723DD8D1BDC5}" dt="2023-06-09T08:12:26.033" v="142" actId="1076"/>
          <ac:spMkLst>
            <pc:docMk/>
            <pc:sldMk cId="1994817879" sldId="746"/>
            <ac:spMk id="19" creationId="{8ABA45F3-EF4C-626D-982C-DD31A5C8B892}"/>
          </ac:spMkLst>
        </pc:spChg>
        <pc:spChg chg="mod">
          <ac:chgData name="Roald Hopsnes" userId="371b25c1-9051-4298-9f88-5a300fad5dda" providerId="ADAL" clId="{04BBB21E-EF03-4EE5-A56B-723DD8D1BDC5}" dt="2023-06-09T08:12:22.230" v="140" actId="1076"/>
          <ac:spMkLst>
            <pc:docMk/>
            <pc:sldMk cId="1994817879" sldId="746"/>
            <ac:spMk id="20" creationId="{BEC0F6A7-5578-D4B3-9811-CBD0E40C8BB8}"/>
          </ac:spMkLst>
        </pc:spChg>
        <pc:spChg chg="mod">
          <ac:chgData name="Roald Hopsnes" userId="371b25c1-9051-4298-9f88-5a300fad5dda" providerId="ADAL" clId="{04BBB21E-EF03-4EE5-A56B-723DD8D1BDC5}" dt="2023-06-09T08:11:57.176" v="135" actId="14100"/>
          <ac:spMkLst>
            <pc:docMk/>
            <pc:sldMk cId="1994817879" sldId="746"/>
            <ac:spMk id="21" creationId="{96977048-5216-51D7-BF21-B6C25CA2D3AF}"/>
          </ac:spMkLst>
        </pc:spChg>
        <pc:spChg chg="mod">
          <ac:chgData name="Roald Hopsnes" userId="371b25c1-9051-4298-9f88-5a300fad5dda" providerId="ADAL" clId="{04BBB21E-EF03-4EE5-A56B-723DD8D1BDC5}" dt="2023-06-09T08:12:02.471" v="136" actId="14100"/>
          <ac:spMkLst>
            <pc:docMk/>
            <pc:sldMk cId="1994817879" sldId="746"/>
            <ac:spMk id="22" creationId="{29391FE1-CC5F-A3CD-FA07-C013590298A4}"/>
          </ac:spMkLst>
        </pc:spChg>
      </pc:sldChg>
      <pc:sldChg chg="modSp mod">
        <pc:chgData name="Roald Hopsnes" userId="371b25c1-9051-4298-9f88-5a300fad5dda" providerId="ADAL" clId="{04BBB21E-EF03-4EE5-A56B-723DD8D1BDC5}" dt="2023-06-09T08:15:46.281" v="232" actId="14100"/>
        <pc:sldMkLst>
          <pc:docMk/>
          <pc:sldMk cId="1911086990" sldId="747"/>
        </pc:sldMkLst>
        <pc:spChg chg="mod">
          <ac:chgData name="Roald Hopsnes" userId="371b25c1-9051-4298-9f88-5a300fad5dda" providerId="ADAL" clId="{04BBB21E-EF03-4EE5-A56B-723DD8D1BDC5}" dt="2023-06-09T08:15:46.281" v="232" actId="14100"/>
          <ac:spMkLst>
            <pc:docMk/>
            <pc:sldMk cId="1911086990" sldId="747"/>
            <ac:spMk id="2" creationId="{8AFC1F51-0B2B-4972-8A73-844B8D9426DA}"/>
          </ac:spMkLst>
        </pc:spChg>
      </pc:sldChg>
      <pc:sldChg chg="modNotesTx">
        <pc:chgData name="Roald Hopsnes" userId="371b25c1-9051-4298-9f88-5a300fad5dda" providerId="ADAL" clId="{04BBB21E-EF03-4EE5-A56B-723DD8D1BDC5}" dt="2023-06-09T08:28:30.785" v="410"/>
        <pc:sldMkLst>
          <pc:docMk/>
          <pc:sldMk cId="2766323932" sldId="762"/>
        </pc:sldMkLst>
      </pc:sldChg>
      <pc:sldChg chg="modSp del mod">
        <pc:chgData name="Roald Hopsnes" userId="371b25c1-9051-4298-9f88-5a300fad5dda" providerId="ADAL" clId="{04BBB21E-EF03-4EE5-A56B-723DD8D1BDC5}" dt="2023-06-09T08:28:33.483" v="411" actId="47"/>
        <pc:sldMkLst>
          <pc:docMk/>
          <pc:sldMk cId="2198803003" sldId="767"/>
        </pc:sldMkLst>
        <pc:spChg chg="mod">
          <ac:chgData name="Roald Hopsnes" userId="371b25c1-9051-4298-9f88-5a300fad5dda" providerId="ADAL" clId="{04BBB21E-EF03-4EE5-A56B-723DD8D1BDC5}" dt="2023-06-09T08:28:26.732" v="409" actId="21"/>
          <ac:spMkLst>
            <pc:docMk/>
            <pc:sldMk cId="2198803003" sldId="767"/>
            <ac:spMk id="3" creationId="{672FBC86-37B8-465F-8808-FADAC1050792}"/>
          </ac:spMkLst>
        </pc:spChg>
      </pc:sldChg>
      <pc:sldChg chg="modSp del mod">
        <pc:chgData name="Roald Hopsnes" userId="371b25c1-9051-4298-9f88-5a300fad5dda" providerId="ADAL" clId="{04BBB21E-EF03-4EE5-A56B-723DD8D1BDC5}" dt="2023-06-09T08:31:53.464" v="499" actId="47"/>
        <pc:sldMkLst>
          <pc:docMk/>
          <pc:sldMk cId="3301991689" sldId="768"/>
        </pc:sldMkLst>
        <pc:spChg chg="mod">
          <ac:chgData name="Roald Hopsnes" userId="371b25c1-9051-4298-9f88-5a300fad5dda" providerId="ADAL" clId="{04BBB21E-EF03-4EE5-A56B-723DD8D1BDC5}" dt="2023-06-09T08:30:29.031" v="434" actId="21"/>
          <ac:spMkLst>
            <pc:docMk/>
            <pc:sldMk cId="3301991689" sldId="768"/>
            <ac:spMk id="15" creationId="{F5C4746A-41AE-4236-BBD5-1C1120691B10}"/>
          </ac:spMkLst>
        </pc:spChg>
      </pc:sldChg>
      <pc:sldChg chg="modSp mod">
        <pc:chgData name="Roald Hopsnes" userId="371b25c1-9051-4298-9f88-5a300fad5dda" providerId="ADAL" clId="{04BBB21E-EF03-4EE5-A56B-723DD8D1BDC5}" dt="2023-06-09T08:31:43.121" v="498" actId="1076"/>
        <pc:sldMkLst>
          <pc:docMk/>
          <pc:sldMk cId="3058253308" sldId="770"/>
        </pc:sldMkLst>
        <pc:spChg chg="mod">
          <ac:chgData name="Roald Hopsnes" userId="371b25c1-9051-4298-9f88-5a300fad5dda" providerId="ADAL" clId="{04BBB21E-EF03-4EE5-A56B-723DD8D1BDC5}" dt="2023-06-09T08:30:48.648" v="443" actId="1076"/>
          <ac:spMkLst>
            <pc:docMk/>
            <pc:sldMk cId="3058253308" sldId="770"/>
            <ac:spMk id="2" creationId="{4C6BFEF8-2150-4D34-A174-06A1151690A3}"/>
          </ac:spMkLst>
        </pc:spChg>
        <pc:spChg chg="mod">
          <ac:chgData name="Roald Hopsnes" userId="371b25c1-9051-4298-9f88-5a300fad5dda" providerId="ADAL" clId="{04BBB21E-EF03-4EE5-A56B-723DD8D1BDC5}" dt="2023-06-09T08:31:36.992" v="497" actId="20577"/>
          <ac:spMkLst>
            <pc:docMk/>
            <pc:sldMk cId="3058253308" sldId="770"/>
            <ac:spMk id="15" creationId="{F5C4746A-41AE-4236-BBD5-1C1120691B10}"/>
          </ac:spMkLst>
        </pc:spChg>
        <pc:picChg chg="mod">
          <ac:chgData name="Roald Hopsnes" userId="371b25c1-9051-4298-9f88-5a300fad5dda" providerId="ADAL" clId="{04BBB21E-EF03-4EE5-A56B-723DD8D1BDC5}" dt="2023-06-09T08:31:43.121" v="498" actId="1076"/>
          <ac:picMkLst>
            <pc:docMk/>
            <pc:sldMk cId="3058253308" sldId="770"/>
            <ac:picMk id="7" creationId="{F248995B-D6CF-AFF1-F9D1-BF8DE8413505}"/>
          </ac:picMkLst>
        </pc:picChg>
      </pc:sldChg>
      <pc:sldChg chg="modSp mod modAnim">
        <pc:chgData name="Roald Hopsnes" userId="371b25c1-9051-4298-9f88-5a300fad5dda" providerId="ADAL" clId="{04BBB21E-EF03-4EE5-A56B-723DD8D1BDC5}" dt="2023-06-09T08:38:06.922" v="637" actId="14100"/>
        <pc:sldMkLst>
          <pc:docMk/>
          <pc:sldMk cId="2604575396" sldId="773"/>
        </pc:sldMkLst>
        <pc:spChg chg="mod">
          <ac:chgData name="Roald Hopsnes" userId="371b25c1-9051-4298-9f88-5a300fad5dda" providerId="ADAL" clId="{04BBB21E-EF03-4EE5-A56B-723DD8D1BDC5}" dt="2023-06-09T08:38:06.922" v="637" actId="14100"/>
          <ac:spMkLst>
            <pc:docMk/>
            <pc:sldMk cId="2604575396" sldId="773"/>
            <ac:spMk id="3" creationId="{672FBC86-37B8-465F-8808-FADAC1050792}"/>
          </ac:spMkLst>
        </pc:spChg>
      </pc:sldChg>
      <pc:sldChg chg="modSp del mod">
        <pc:chgData name="Roald Hopsnes" userId="371b25c1-9051-4298-9f88-5a300fad5dda" providerId="ADAL" clId="{04BBB21E-EF03-4EE5-A56B-723DD8D1BDC5}" dt="2023-06-09T08:38:10.104" v="638" actId="47"/>
        <pc:sldMkLst>
          <pc:docMk/>
          <pc:sldMk cId="4031113991" sldId="774"/>
        </pc:sldMkLst>
        <pc:spChg chg="mod">
          <ac:chgData name="Roald Hopsnes" userId="371b25c1-9051-4298-9f88-5a300fad5dda" providerId="ADAL" clId="{04BBB21E-EF03-4EE5-A56B-723DD8D1BDC5}" dt="2023-06-09T08:37:44.046" v="628" actId="21"/>
          <ac:spMkLst>
            <pc:docMk/>
            <pc:sldMk cId="4031113991" sldId="774"/>
            <ac:spMk id="3" creationId="{672FBC86-37B8-465F-8808-FADAC1050792}"/>
          </ac:spMkLst>
        </pc:spChg>
      </pc:sldChg>
      <pc:sldChg chg="modSp mod">
        <pc:chgData name="Roald Hopsnes" userId="371b25c1-9051-4298-9f88-5a300fad5dda" providerId="ADAL" clId="{04BBB21E-EF03-4EE5-A56B-723DD8D1BDC5}" dt="2023-06-09T08:37:16.093" v="625" actId="403"/>
        <pc:sldMkLst>
          <pc:docMk/>
          <pc:sldMk cId="738008878" sldId="777"/>
        </pc:sldMkLst>
        <pc:spChg chg="mod">
          <ac:chgData name="Roald Hopsnes" userId="371b25c1-9051-4298-9f88-5a300fad5dda" providerId="ADAL" clId="{04BBB21E-EF03-4EE5-A56B-723DD8D1BDC5}" dt="2023-06-09T08:37:16.093" v="625" actId="403"/>
          <ac:spMkLst>
            <pc:docMk/>
            <pc:sldMk cId="738008878" sldId="777"/>
            <ac:spMk id="15" creationId="{F5C4746A-41AE-4236-BBD5-1C1120691B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A07152-44FB-4AC9-89A1-294F7F389985}" type="datetimeFigureOut">
              <a:rPr lang="nb-NO" smtClean="0"/>
              <a:t>09.06.2023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29F2E5-F77B-4A19-A34D-09BB30391106}" type="slidenum">
              <a:rPr lang="nb-NO" smtClean="0"/>
              <a:t>‹#›</a:t>
            </a:fld>
            <a:endParaRPr lang="nb-NO"/>
          </a:p>
        </p:txBody>
      </p:sp>
    </p:spTree>
    <p:extLst>
      <p:ext uri="{BB962C8B-B14F-4D97-AF65-F5344CB8AC3E}">
        <p14:creationId xmlns:p14="http://schemas.microsoft.com/office/powerpoint/2010/main" val="159676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200"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1</a:t>
            </a:fld>
            <a:endParaRPr lang="nb-NO"/>
          </a:p>
        </p:txBody>
      </p:sp>
    </p:spTree>
    <p:extLst>
      <p:ext uri="{BB962C8B-B14F-4D97-AF65-F5344CB8AC3E}">
        <p14:creationId xmlns:p14="http://schemas.microsoft.com/office/powerpoint/2010/main" val="215589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16</a:t>
            </a:fld>
            <a:endParaRPr lang="nb-NO"/>
          </a:p>
        </p:txBody>
      </p:sp>
    </p:spTree>
    <p:extLst>
      <p:ext uri="{BB962C8B-B14F-4D97-AF65-F5344CB8AC3E}">
        <p14:creationId xmlns:p14="http://schemas.microsoft.com/office/powerpoint/2010/main" val="43887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17</a:t>
            </a:fld>
            <a:endParaRPr lang="nb-NO"/>
          </a:p>
        </p:txBody>
      </p:sp>
    </p:spTree>
    <p:extLst>
      <p:ext uri="{BB962C8B-B14F-4D97-AF65-F5344CB8AC3E}">
        <p14:creationId xmlns:p14="http://schemas.microsoft.com/office/powerpoint/2010/main" val="23320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400" dirty="0"/>
              <a:t>ikke samme saksbehandler som behandler klagen i førsteinstansen</a:t>
            </a:r>
          </a:p>
          <a:p>
            <a:pPr marL="171450" indent="-171450">
              <a:buFont typeface="Arial" panose="020B0604020202020204" pitchFamily="34" charset="0"/>
              <a:buChar char="•"/>
            </a:pPr>
            <a:r>
              <a:rPr lang="nb-NO" sz="1400" dirty="0"/>
              <a:t>førsteinstansen sitter ikke nærmere bevisene enn klageinstansen</a:t>
            </a:r>
          </a:p>
          <a:p>
            <a:pPr marL="171450" indent="-171450">
              <a:buFont typeface="Arial" panose="020B0604020202020204" pitchFamily="34" charset="0"/>
              <a:buChar char="•"/>
            </a:pPr>
            <a:r>
              <a:rPr lang="nb-NO" sz="1400" dirty="0"/>
              <a:t>klageorganet har samme kompetanse til å behandle sakens realiteter</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18</a:t>
            </a:fld>
            <a:endParaRPr lang="nb-NO"/>
          </a:p>
        </p:txBody>
      </p:sp>
    </p:spTree>
    <p:extLst>
      <p:ext uri="{BB962C8B-B14F-4D97-AF65-F5344CB8AC3E}">
        <p14:creationId xmlns:p14="http://schemas.microsoft.com/office/powerpoint/2010/main" val="188003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400" dirty="0"/>
              <a:t>ikke samme saksbehandler som behandler klagen i førsteinstansen</a:t>
            </a:r>
          </a:p>
          <a:p>
            <a:pPr marL="171450" indent="-171450">
              <a:buFont typeface="Arial" panose="020B0604020202020204" pitchFamily="34" charset="0"/>
              <a:buChar char="•"/>
            </a:pPr>
            <a:r>
              <a:rPr lang="nb-NO" sz="1400" dirty="0"/>
              <a:t>førsteinstansen sitter ikke nærmere bevisene enn klageinstansen</a:t>
            </a:r>
          </a:p>
          <a:p>
            <a:pPr marL="171450" indent="-171450">
              <a:buFont typeface="Arial" panose="020B0604020202020204" pitchFamily="34" charset="0"/>
              <a:buChar char="•"/>
            </a:pPr>
            <a:r>
              <a:rPr lang="nb-NO" sz="1400" dirty="0"/>
              <a:t>klageorganet har samme kompetanse til å behandle sakens realiteter</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19</a:t>
            </a:fld>
            <a:endParaRPr lang="nb-NO"/>
          </a:p>
        </p:txBody>
      </p:sp>
    </p:spTree>
    <p:extLst>
      <p:ext uri="{BB962C8B-B14F-4D97-AF65-F5344CB8AC3E}">
        <p14:creationId xmlns:p14="http://schemas.microsoft.com/office/powerpoint/2010/main" val="44200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400" dirty="0"/>
              <a:t>ikke samme saksbehandler som behandler klagen i førsteinstansen</a:t>
            </a:r>
          </a:p>
          <a:p>
            <a:pPr marL="171450" indent="-171450">
              <a:buFont typeface="Arial" panose="020B0604020202020204" pitchFamily="34" charset="0"/>
              <a:buChar char="•"/>
            </a:pPr>
            <a:r>
              <a:rPr lang="nb-NO" sz="1400" dirty="0"/>
              <a:t>førsteinstansen sitter ikke nærmere bevisene enn klageinstansen</a:t>
            </a:r>
          </a:p>
          <a:p>
            <a:pPr marL="171450" indent="-171450">
              <a:buFont typeface="Arial" panose="020B0604020202020204" pitchFamily="34" charset="0"/>
              <a:buChar char="•"/>
            </a:pPr>
            <a:r>
              <a:rPr lang="nb-NO" sz="1400" dirty="0"/>
              <a:t>klageorganet har samme kompetanse til å behandle sakens realiteter</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20</a:t>
            </a:fld>
            <a:endParaRPr lang="nb-NO"/>
          </a:p>
        </p:txBody>
      </p:sp>
    </p:spTree>
    <p:extLst>
      <p:ext uri="{BB962C8B-B14F-4D97-AF65-F5344CB8AC3E}">
        <p14:creationId xmlns:p14="http://schemas.microsoft.com/office/powerpoint/2010/main" val="402567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21</a:t>
            </a:fld>
            <a:endParaRPr lang="nb-NO"/>
          </a:p>
        </p:txBody>
      </p:sp>
    </p:spTree>
    <p:extLst>
      <p:ext uri="{BB962C8B-B14F-4D97-AF65-F5344CB8AC3E}">
        <p14:creationId xmlns:p14="http://schemas.microsoft.com/office/powerpoint/2010/main" val="285488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22</a:t>
            </a:fld>
            <a:endParaRPr lang="nb-NO"/>
          </a:p>
        </p:txBody>
      </p:sp>
    </p:spTree>
    <p:extLst>
      <p:ext uri="{BB962C8B-B14F-4D97-AF65-F5344CB8AC3E}">
        <p14:creationId xmlns:p14="http://schemas.microsoft.com/office/powerpoint/2010/main" val="123047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23</a:t>
            </a:fld>
            <a:endParaRPr lang="nb-NO"/>
          </a:p>
        </p:txBody>
      </p:sp>
    </p:spTree>
    <p:extLst>
      <p:ext uri="{BB962C8B-B14F-4D97-AF65-F5344CB8AC3E}">
        <p14:creationId xmlns:p14="http://schemas.microsoft.com/office/powerpoint/2010/main" val="92583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Går på redusert saksbehandlingstid</a:t>
            </a:r>
          </a:p>
        </p:txBody>
      </p:sp>
      <p:sp>
        <p:nvSpPr>
          <p:cNvPr id="4" name="Plassholder for lysbildenummer 3"/>
          <p:cNvSpPr>
            <a:spLocks noGrp="1"/>
          </p:cNvSpPr>
          <p:nvPr>
            <p:ph type="sldNum" sz="quarter" idx="5"/>
          </p:nvPr>
        </p:nvSpPr>
        <p:spPr/>
        <p:txBody>
          <a:bodyPr/>
          <a:lstStyle/>
          <a:p>
            <a:fld id="{4829F2E5-F77B-4A19-A34D-09BB30391106}" type="slidenum">
              <a:rPr lang="nb-NO" smtClean="0"/>
              <a:t>24</a:t>
            </a:fld>
            <a:endParaRPr lang="nb-NO"/>
          </a:p>
        </p:txBody>
      </p:sp>
    </p:spTree>
    <p:extLst>
      <p:ext uri="{BB962C8B-B14F-4D97-AF65-F5344CB8AC3E}">
        <p14:creationId xmlns:p14="http://schemas.microsoft.com/office/powerpoint/2010/main" val="425179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Går på redusert saksbehandlingstid</a:t>
            </a:r>
          </a:p>
        </p:txBody>
      </p:sp>
      <p:sp>
        <p:nvSpPr>
          <p:cNvPr id="4" name="Plassholder for lysbildenummer 3"/>
          <p:cNvSpPr>
            <a:spLocks noGrp="1"/>
          </p:cNvSpPr>
          <p:nvPr>
            <p:ph type="sldNum" sz="quarter" idx="5"/>
          </p:nvPr>
        </p:nvSpPr>
        <p:spPr/>
        <p:txBody>
          <a:bodyPr/>
          <a:lstStyle/>
          <a:p>
            <a:fld id="{4829F2E5-F77B-4A19-A34D-09BB30391106}" type="slidenum">
              <a:rPr lang="nb-NO" smtClean="0"/>
              <a:t>25</a:t>
            </a:fld>
            <a:endParaRPr lang="nb-NO"/>
          </a:p>
        </p:txBody>
      </p:sp>
    </p:spTree>
    <p:extLst>
      <p:ext uri="{BB962C8B-B14F-4D97-AF65-F5344CB8AC3E}">
        <p14:creationId xmlns:p14="http://schemas.microsoft.com/office/powerpoint/2010/main" val="55089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Skal man behold denne særegne organiseringen?</a:t>
            </a:r>
          </a:p>
        </p:txBody>
      </p:sp>
      <p:sp>
        <p:nvSpPr>
          <p:cNvPr id="4" name="Plassholder for lysbildenummer 3"/>
          <p:cNvSpPr>
            <a:spLocks noGrp="1"/>
          </p:cNvSpPr>
          <p:nvPr>
            <p:ph type="sldNum" sz="quarter" idx="5"/>
          </p:nvPr>
        </p:nvSpPr>
        <p:spPr/>
        <p:txBody>
          <a:bodyPr/>
          <a:lstStyle/>
          <a:p>
            <a:fld id="{4829F2E5-F77B-4A19-A34D-09BB30391106}" type="slidenum">
              <a:rPr lang="nb-NO" smtClean="0"/>
              <a:t>3</a:t>
            </a:fld>
            <a:endParaRPr lang="nb-NO"/>
          </a:p>
        </p:txBody>
      </p:sp>
    </p:spTree>
    <p:extLst>
      <p:ext uri="{BB962C8B-B14F-4D97-AF65-F5344CB8AC3E}">
        <p14:creationId xmlns:p14="http://schemas.microsoft.com/office/powerpoint/2010/main" val="6779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95297" indent="-342900">
              <a:buFontTx/>
              <a:buChar char="-"/>
            </a:pPr>
            <a:r>
              <a:rPr lang="nb-NO" sz="1400"/>
              <a:t>Av vedtakene som omgjøres, er det en andel på ca. 40 % opphevelser</a:t>
            </a:r>
          </a:p>
          <a:p>
            <a:pPr marL="495297" indent="-342900">
              <a:buFontTx/>
              <a:buChar char="-"/>
            </a:pPr>
            <a:endParaRPr lang="nb-NO" sz="1400"/>
          </a:p>
          <a:p>
            <a:pPr marL="495297" indent="-342900">
              <a:buFontTx/>
              <a:buChar char="-"/>
            </a:pPr>
            <a:r>
              <a:rPr lang="nb-NO" sz="1400"/>
              <a:t>Sakene går da helt ned til vedtaksinstansen</a:t>
            </a:r>
          </a:p>
          <a:p>
            <a:pPr marL="495297" indent="-342900">
              <a:buFontTx/>
              <a:buChar char="-"/>
            </a:pPr>
            <a:r>
              <a:rPr lang="nb-NO" sz="1400"/>
              <a:t>Er langt saksbehandlingstid</a:t>
            </a:r>
          </a:p>
          <a:p>
            <a:pPr marL="495297" indent="-342900">
              <a:buFontTx/>
              <a:buChar char="-"/>
            </a:pPr>
            <a:endParaRPr lang="nb-NO" sz="1400"/>
          </a:p>
        </p:txBody>
      </p:sp>
      <p:sp>
        <p:nvSpPr>
          <p:cNvPr id="4" name="Plassholder for lysbildenummer 3"/>
          <p:cNvSpPr>
            <a:spLocks noGrp="1"/>
          </p:cNvSpPr>
          <p:nvPr>
            <p:ph type="sldNum" sz="quarter" idx="5"/>
          </p:nvPr>
        </p:nvSpPr>
        <p:spPr/>
        <p:txBody>
          <a:bodyPr/>
          <a:lstStyle/>
          <a:p>
            <a:fld id="{4829F2E5-F77B-4A19-A34D-09BB30391106}" type="slidenum">
              <a:rPr lang="nb-NO" smtClean="0"/>
              <a:t>26</a:t>
            </a:fld>
            <a:endParaRPr lang="nb-NO"/>
          </a:p>
        </p:txBody>
      </p:sp>
    </p:spTree>
    <p:extLst>
      <p:ext uri="{BB962C8B-B14F-4D97-AF65-F5344CB8AC3E}">
        <p14:creationId xmlns:p14="http://schemas.microsoft.com/office/powerpoint/2010/main" val="410728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95297" indent="-342900">
              <a:buFontTx/>
              <a:buChar char="-"/>
            </a:pPr>
            <a:r>
              <a:rPr lang="nb-NO" sz="1400" dirty="0"/>
              <a:t>Av vedtakene som omgjøres, er det en andel på ca. 40 % opphevelser</a:t>
            </a:r>
          </a:p>
          <a:p>
            <a:pPr marL="495297" indent="-342900">
              <a:buFontTx/>
              <a:buChar char="-"/>
            </a:pPr>
            <a:endParaRPr lang="nb-NO" sz="1400" dirty="0"/>
          </a:p>
          <a:p>
            <a:pPr marL="495297" indent="-342900">
              <a:buFontTx/>
              <a:buChar char="-"/>
            </a:pPr>
            <a:r>
              <a:rPr lang="nb-NO" sz="1400" dirty="0"/>
              <a:t>Sakene går da helt ned til vedtaksinstansen</a:t>
            </a:r>
          </a:p>
          <a:p>
            <a:pPr marL="495297" indent="-342900">
              <a:buFontTx/>
              <a:buChar char="-"/>
            </a:pPr>
            <a:r>
              <a:rPr lang="nb-NO" sz="1400" dirty="0"/>
              <a:t>Er langt saksbehandlingstid</a:t>
            </a:r>
          </a:p>
          <a:p>
            <a:pPr marL="495297" indent="-342900">
              <a:buFontTx/>
              <a:buChar char="-"/>
            </a:pPr>
            <a:endParaRPr lang="nb-NO" sz="1400"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27</a:t>
            </a:fld>
            <a:endParaRPr lang="nb-NO"/>
          </a:p>
        </p:txBody>
      </p:sp>
    </p:spTree>
    <p:extLst>
      <p:ext uri="{BB962C8B-B14F-4D97-AF65-F5344CB8AC3E}">
        <p14:creationId xmlns:p14="http://schemas.microsoft.com/office/powerpoint/2010/main" val="145639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a:p>
        </p:txBody>
      </p:sp>
      <p:sp>
        <p:nvSpPr>
          <p:cNvPr id="4" name="Plassholder for lysbildenummer 3"/>
          <p:cNvSpPr>
            <a:spLocks noGrp="1"/>
          </p:cNvSpPr>
          <p:nvPr>
            <p:ph type="sldNum" sz="quarter" idx="5"/>
          </p:nvPr>
        </p:nvSpPr>
        <p:spPr/>
        <p:txBody>
          <a:bodyPr/>
          <a:lstStyle/>
          <a:p>
            <a:fld id="{4829F2E5-F77B-4A19-A34D-09BB30391106}" type="slidenum">
              <a:rPr lang="nb-NO" smtClean="0"/>
              <a:t>28</a:t>
            </a:fld>
            <a:endParaRPr lang="nb-NO"/>
          </a:p>
        </p:txBody>
      </p:sp>
    </p:spTree>
    <p:extLst>
      <p:ext uri="{BB962C8B-B14F-4D97-AF65-F5344CB8AC3E}">
        <p14:creationId xmlns:p14="http://schemas.microsoft.com/office/powerpoint/2010/main" val="33968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95297" indent="-342900">
              <a:buFontTx/>
              <a:buChar char="-"/>
            </a:pPr>
            <a:r>
              <a:rPr lang="nb-NO" sz="1400"/>
              <a:t>Av vedtakene som omgjøres, er det en andel på ca. 40 % opphevelser</a:t>
            </a:r>
          </a:p>
          <a:p>
            <a:pPr marL="495297" indent="-342900">
              <a:buFontTx/>
              <a:buChar char="-"/>
            </a:pPr>
            <a:endParaRPr lang="nb-NO" sz="1400"/>
          </a:p>
          <a:p>
            <a:pPr marL="495297" indent="-342900">
              <a:buFontTx/>
              <a:buChar char="-"/>
            </a:pPr>
            <a:r>
              <a:rPr lang="nb-NO" sz="1400"/>
              <a:t>Sakene går da helt ned til vedtaksinstansen</a:t>
            </a:r>
          </a:p>
          <a:p>
            <a:pPr marL="495297" indent="-342900">
              <a:buFontTx/>
              <a:buChar char="-"/>
            </a:pPr>
            <a:r>
              <a:rPr lang="nb-NO" sz="1400"/>
              <a:t>Er langt saksbehandlingstid</a:t>
            </a:r>
          </a:p>
          <a:p>
            <a:pPr marL="495297" indent="-342900">
              <a:buFontTx/>
              <a:buChar char="-"/>
            </a:pPr>
            <a:endParaRPr lang="nb-NO" sz="1400"/>
          </a:p>
        </p:txBody>
      </p:sp>
      <p:sp>
        <p:nvSpPr>
          <p:cNvPr id="4" name="Plassholder for lysbildenummer 3"/>
          <p:cNvSpPr>
            <a:spLocks noGrp="1"/>
          </p:cNvSpPr>
          <p:nvPr>
            <p:ph type="sldNum" sz="quarter" idx="5"/>
          </p:nvPr>
        </p:nvSpPr>
        <p:spPr/>
        <p:txBody>
          <a:bodyPr/>
          <a:lstStyle/>
          <a:p>
            <a:fld id="{4829F2E5-F77B-4A19-A34D-09BB30391106}" type="slidenum">
              <a:rPr lang="nb-NO" smtClean="0"/>
              <a:t>29</a:t>
            </a:fld>
            <a:endParaRPr lang="nb-NO"/>
          </a:p>
        </p:txBody>
      </p:sp>
    </p:spTree>
    <p:extLst>
      <p:ext uri="{BB962C8B-B14F-4D97-AF65-F5344CB8AC3E}">
        <p14:creationId xmlns:p14="http://schemas.microsoft.com/office/powerpoint/2010/main" val="380125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a:p>
        </p:txBody>
      </p:sp>
      <p:sp>
        <p:nvSpPr>
          <p:cNvPr id="4" name="Plassholder for lysbildenummer 3"/>
          <p:cNvSpPr>
            <a:spLocks noGrp="1"/>
          </p:cNvSpPr>
          <p:nvPr>
            <p:ph type="sldNum" sz="quarter" idx="5"/>
          </p:nvPr>
        </p:nvSpPr>
        <p:spPr/>
        <p:txBody>
          <a:bodyPr/>
          <a:lstStyle/>
          <a:p>
            <a:fld id="{4829F2E5-F77B-4A19-A34D-09BB30391106}" type="slidenum">
              <a:rPr lang="nb-NO" smtClean="0"/>
              <a:t>30</a:t>
            </a:fld>
            <a:endParaRPr lang="nb-NO"/>
          </a:p>
        </p:txBody>
      </p:sp>
    </p:spTree>
    <p:extLst>
      <p:ext uri="{BB962C8B-B14F-4D97-AF65-F5344CB8AC3E}">
        <p14:creationId xmlns:p14="http://schemas.microsoft.com/office/powerpoint/2010/main" val="538023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a:p>
            <a:endParaRPr lang="nb-NO" sz="1400" dirty="0"/>
          </a:p>
          <a:p>
            <a:r>
              <a:rPr lang="nb-NO" sz="1400" dirty="0"/>
              <a:t>Utvalget tar som utgangspunkt at det ikke er grunn til å begrense antallet klager og anker over vedtak som er uriktig. </a:t>
            </a:r>
          </a:p>
          <a:p>
            <a:endParaRPr lang="nb-NO" sz="1400" dirty="0"/>
          </a:p>
          <a:p>
            <a:pPr marL="171450" indent="-171450">
              <a:buFontTx/>
              <a:buChar char="-"/>
            </a:pPr>
            <a:r>
              <a:rPr lang="nb-NO" sz="1400" dirty="0"/>
              <a:t>Treffes det mange uriktige vedtak, må det settes inn tiltak for sikre at flere av førsteinstansens vedtak blir riktige. </a:t>
            </a:r>
          </a:p>
          <a:p>
            <a:pPr marL="171450" indent="-171450">
              <a:buFontTx/>
              <a:buChar char="-"/>
            </a:pPr>
            <a:endParaRPr lang="nb-NO" sz="1400" dirty="0"/>
          </a:p>
          <a:p>
            <a:pPr marL="0" indent="0">
              <a:buFontTx/>
              <a:buNone/>
            </a:pPr>
            <a:r>
              <a:rPr lang="nb-NO" sz="1400" dirty="0"/>
              <a:t>Derimot kan det være grunn til å iverksette tiltak for å begrense antallet klager og anker over vedtak som er riktig. </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33</a:t>
            </a:fld>
            <a:endParaRPr lang="nb-NO"/>
          </a:p>
        </p:txBody>
      </p:sp>
    </p:spTree>
    <p:extLst>
      <p:ext uri="{BB962C8B-B14F-4D97-AF65-F5344CB8AC3E}">
        <p14:creationId xmlns:p14="http://schemas.microsoft.com/office/powerpoint/2010/main" val="3879882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34</a:t>
            </a:fld>
            <a:endParaRPr lang="nb-NO"/>
          </a:p>
        </p:txBody>
      </p:sp>
    </p:spTree>
    <p:extLst>
      <p:ext uri="{BB962C8B-B14F-4D97-AF65-F5344CB8AC3E}">
        <p14:creationId xmlns:p14="http://schemas.microsoft.com/office/powerpoint/2010/main" val="80391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35</a:t>
            </a:fld>
            <a:endParaRPr lang="nb-NO"/>
          </a:p>
        </p:txBody>
      </p:sp>
    </p:spTree>
    <p:extLst>
      <p:ext uri="{BB962C8B-B14F-4D97-AF65-F5344CB8AC3E}">
        <p14:creationId xmlns:p14="http://schemas.microsoft.com/office/powerpoint/2010/main" val="2864425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Hvorfor har det oppstått slike mangler? </a:t>
            </a:r>
          </a:p>
          <a:p>
            <a:endParaRPr lang="nb-NO" dirty="0"/>
          </a:p>
          <a:p>
            <a:pPr marL="171450" indent="-171450">
              <a:buFont typeface="Arial" panose="020B0604020202020204" pitchFamily="34" charset="0"/>
              <a:buChar char="•"/>
            </a:pPr>
            <a:r>
              <a:rPr lang="nb-NO" sz="1200" dirty="0">
                <a:ea typeface="Batang" panose="02030600000101010101" pitchFamily="18" charset="-127"/>
                <a:cs typeface="Times New Roman" panose="02020603050405020304" pitchFamily="18" charset="0"/>
              </a:rPr>
              <a:t>reglene er kompliserte, fragmenterte og gir rom for skjønn</a:t>
            </a:r>
          </a:p>
          <a:p>
            <a:pPr marL="171450" indent="-171450">
              <a:buFont typeface="Arial" panose="020B0604020202020204" pitchFamily="34" charset="0"/>
              <a:buChar char="•"/>
            </a:pPr>
            <a:r>
              <a:rPr lang="nb-NO" sz="1200" dirty="0">
                <a:ea typeface="Batang" panose="02030600000101010101" pitchFamily="18" charset="-127"/>
                <a:cs typeface="Times New Roman" panose="02020603050405020304" pitchFamily="18" charset="0"/>
              </a:rPr>
              <a:t>målet om rask saksbehandling frem til første vedtak, har gått på bekostning av kvalitet </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36</a:t>
            </a:fld>
            <a:endParaRPr lang="nb-NO"/>
          </a:p>
        </p:txBody>
      </p:sp>
    </p:spTree>
    <p:extLst>
      <p:ext uri="{BB962C8B-B14F-4D97-AF65-F5344CB8AC3E}">
        <p14:creationId xmlns:p14="http://schemas.microsoft.com/office/powerpoint/2010/main" val="1311414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37</a:t>
            </a:fld>
            <a:endParaRPr lang="nb-NO"/>
          </a:p>
        </p:txBody>
      </p:sp>
    </p:spTree>
    <p:extLst>
      <p:ext uri="{BB962C8B-B14F-4D97-AF65-F5344CB8AC3E}">
        <p14:creationId xmlns:p14="http://schemas.microsoft.com/office/powerpoint/2010/main" val="166758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Mange overprøvinger.</a:t>
            </a:r>
          </a:p>
          <a:p>
            <a:endParaRPr lang="nb-NO" sz="1400" dirty="0"/>
          </a:p>
          <a:p>
            <a:r>
              <a:rPr lang="nb-NO" sz="1400" dirty="0"/>
              <a:t>Overdreven tro på at nye øye bidrar til å sikre riktige resultat. </a:t>
            </a:r>
          </a:p>
          <a:p>
            <a:endParaRPr lang="nb-NO" sz="1400" dirty="0"/>
          </a:p>
          <a:p>
            <a:r>
              <a:rPr lang="nb-NO" sz="1400" dirty="0"/>
              <a:t>Utvalgets syn er at det er viktigere med kvalitet i hver prøving, enn mange prøvinger</a:t>
            </a:r>
          </a:p>
          <a:p>
            <a:endParaRPr lang="nb-NO" sz="1400" dirty="0"/>
          </a:p>
          <a:p>
            <a:r>
              <a:rPr lang="nb-NO" sz="1400" b="1" dirty="0"/>
              <a:t>PP</a:t>
            </a:r>
          </a:p>
          <a:p>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Dette er for lang tid, og utvalget skal vurdere tiltak for å få ned saksbehandlingstiden.</a:t>
            </a:r>
          </a:p>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4</a:t>
            </a:fld>
            <a:endParaRPr lang="nb-NO"/>
          </a:p>
        </p:txBody>
      </p:sp>
    </p:spTree>
    <p:extLst>
      <p:ext uri="{BB962C8B-B14F-4D97-AF65-F5344CB8AC3E}">
        <p14:creationId xmlns:p14="http://schemas.microsoft.com/office/powerpoint/2010/main" val="1365152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38</a:t>
            </a:fld>
            <a:endParaRPr lang="nb-NO"/>
          </a:p>
        </p:txBody>
      </p:sp>
    </p:spTree>
    <p:extLst>
      <p:ext uri="{BB962C8B-B14F-4D97-AF65-F5344CB8AC3E}">
        <p14:creationId xmlns:p14="http://schemas.microsoft.com/office/powerpoint/2010/main" val="324223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39</a:t>
            </a:fld>
            <a:endParaRPr lang="nb-NO"/>
          </a:p>
        </p:txBody>
      </p:sp>
    </p:spTree>
    <p:extLst>
      <p:ext uri="{BB962C8B-B14F-4D97-AF65-F5344CB8AC3E}">
        <p14:creationId xmlns:p14="http://schemas.microsoft.com/office/powerpoint/2010/main" val="278700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456579" indent="-380365"/>
            <a:r>
              <a:rPr lang="nb-NO" sz="2800" dirty="0">
                <a:ea typeface="Batang"/>
                <a:cs typeface="Times New Roman"/>
              </a:rPr>
              <a:t>Forholdet mellom Navs utredningsplikt og brukers opplysningsplikt? </a:t>
            </a:r>
          </a:p>
          <a:p>
            <a:pPr marL="989965" lvl="1" indent="-380365"/>
            <a:r>
              <a:rPr lang="nb-NO" sz="2800" dirty="0">
                <a:ea typeface="Batang"/>
                <a:cs typeface="Times New Roman"/>
              </a:rPr>
              <a:t>SITEF 2016 s. 215:</a:t>
            </a:r>
          </a:p>
          <a:p>
            <a:pPr marL="1523352" lvl="2" indent="-380365"/>
            <a:r>
              <a:rPr lang="nb-NO" sz="2800" dirty="0">
                <a:ea typeface="Batang"/>
                <a:cs typeface="Times New Roman"/>
              </a:rPr>
              <a:t>«</a:t>
            </a:r>
            <a:r>
              <a:rPr lang="nb-NO" sz="2800" dirty="0"/>
              <a:t>Intervjumaterialet viser at Nav Forvaltning og Nav Klageinstans har ulik oppfatning av hva som skal regnes som godt nok opplyst før et vedtak kan fattes.»</a:t>
            </a:r>
            <a:endParaRPr lang="nb-NO" sz="2800" dirty="0">
              <a:ea typeface="Batang"/>
              <a:cs typeface="Times New Roman"/>
            </a:endParaRP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40</a:t>
            </a:fld>
            <a:endParaRPr lang="nb-NO"/>
          </a:p>
        </p:txBody>
      </p:sp>
    </p:spTree>
    <p:extLst>
      <p:ext uri="{BB962C8B-B14F-4D97-AF65-F5344CB8AC3E}">
        <p14:creationId xmlns:p14="http://schemas.microsoft.com/office/powerpoint/2010/main" val="26076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41</a:t>
            </a:fld>
            <a:endParaRPr lang="nb-NO"/>
          </a:p>
        </p:txBody>
      </p:sp>
    </p:spTree>
    <p:extLst>
      <p:ext uri="{BB962C8B-B14F-4D97-AF65-F5344CB8AC3E}">
        <p14:creationId xmlns:p14="http://schemas.microsoft.com/office/powerpoint/2010/main" val="2551111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42</a:t>
            </a:fld>
            <a:endParaRPr lang="nb-NO"/>
          </a:p>
        </p:txBody>
      </p:sp>
    </p:spTree>
    <p:extLst>
      <p:ext uri="{BB962C8B-B14F-4D97-AF65-F5344CB8AC3E}">
        <p14:creationId xmlns:p14="http://schemas.microsoft.com/office/powerpoint/2010/main" val="4059704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Hvorfor har det oppstått slike mangler? </a:t>
            </a:r>
          </a:p>
          <a:p>
            <a:endParaRPr lang="nb-NO" dirty="0"/>
          </a:p>
          <a:p>
            <a:pPr marL="171450" indent="-171450">
              <a:buFont typeface="Arial" panose="020B0604020202020204" pitchFamily="34" charset="0"/>
              <a:buChar char="•"/>
            </a:pPr>
            <a:r>
              <a:rPr lang="nb-NO" sz="1200" dirty="0">
                <a:ea typeface="Batang" panose="02030600000101010101" pitchFamily="18" charset="-127"/>
                <a:cs typeface="Times New Roman" panose="02020603050405020304" pitchFamily="18" charset="0"/>
              </a:rPr>
              <a:t>reglene er kompliserte, fragmenterte og gir rom for skjønn</a:t>
            </a:r>
          </a:p>
          <a:p>
            <a:pPr marL="171450" indent="-171450">
              <a:buFont typeface="Arial" panose="020B0604020202020204" pitchFamily="34" charset="0"/>
              <a:buChar char="•"/>
            </a:pPr>
            <a:r>
              <a:rPr lang="nb-NO" sz="1200" dirty="0">
                <a:ea typeface="Batang" panose="02030600000101010101" pitchFamily="18" charset="-127"/>
                <a:cs typeface="Times New Roman" panose="02020603050405020304" pitchFamily="18" charset="0"/>
              </a:rPr>
              <a:t>målet om rask saksbehandling frem til første vedtak, har gått på bekostning av kvalitet </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43</a:t>
            </a:fld>
            <a:endParaRPr lang="nb-NO"/>
          </a:p>
        </p:txBody>
      </p:sp>
    </p:spTree>
    <p:extLst>
      <p:ext uri="{BB962C8B-B14F-4D97-AF65-F5344CB8AC3E}">
        <p14:creationId xmlns:p14="http://schemas.microsoft.com/office/powerpoint/2010/main" val="255683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pPr marL="171450" indent="-171450">
              <a:buFont typeface="Arial" panose="020B0604020202020204" pitchFamily="34" charset="0"/>
              <a:buChar char="•"/>
            </a:pPr>
            <a:r>
              <a:rPr lang="nb-NO"/>
              <a:t>Lovfestingen vil sikre lederforankring av ansvaret </a:t>
            </a:r>
          </a:p>
          <a:p>
            <a:pPr marL="171450" indent="-171450">
              <a:buFont typeface="Arial" panose="020B0604020202020204" pitchFamily="34" charset="0"/>
              <a:buChar char="•"/>
            </a:pPr>
            <a:r>
              <a:rPr lang="nb-NO"/>
              <a:t>Lovfesting vil også sikre en plikt til helhetlig internkontroll også knyttet til underliggende organ</a:t>
            </a:r>
          </a:p>
        </p:txBody>
      </p:sp>
      <p:sp>
        <p:nvSpPr>
          <p:cNvPr id="4" name="Plassholder for lysbildenummer 3"/>
          <p:cNvSpPr>
            <a:spLocks noGrp="1"/>
          </p:cNvSpPr>
          <p:nvPr>
            <p:ph type="sldNum" sz="quarter" idx="5"/>
          </p:nvPr>
        </p:nvSpPr>
        <p:spPr/>
        <p:txBody>
          <a:bodyPr/>
          <a:lstStyle/>
          <a:p>
            <a:fld id="{4829F2E5-F77B-4A19-A34D-09BB30391106}" type="slidenum">
              <a:rPr lang="nb-NO" smtClean="0"/>
              <a:t>45</a:t>
            </a:fld>
            <a:endParaRPr lang="nb-NO"/>
          </a:p>
        </p:txBody>
      </p:sp>
    </p:spTree>
    <p:extLst>
      <p:ext uri="{BB962C8B-B14F-4D97-AF65-F5344CB8AC3E}">
        <p14:creationId xmlns:p14="http://schemas.microsoft.com/office/powerpoint/2010/main" val="200069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Utvalget skal vurdere tiltak for å få ned antallet klage og anker.</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5</a:t>
            </a:fld>
            <a:endParaRPr lang="nb-NO"/>
          </a:p>
        </p:txBody>
      </p:sp>
    </p:spTree>
    <p:extLst>
      <p:ext uri="{BB962C8B-B14F-4D97-AF65-F5344CB8AC3E}">
        <p14:creationId xmlns:p14="http://schemas.microsoft.com/office/powerpoint/2010/main" val="144308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829F2E5-F77B-4A19-A34D-09BB30391106}" type="slidenum">
              <a:rPr lang="nb-NO" smtClean="0"/>
              <a:t>6</a:t>
            </a:fld>
            <a:endParaRPr lang="nb-NO"/>
          </a:p>
        </p:txBody>
      </p:sp>
    </p:spTree>
    <p:extLst>
      <p:ext uri="{BB962C8B-B14F-4D97-AF65-F5344CB8AC3E}">
        <p14:creationId xmlns:p14="http://schemas.microsoft.com/office/powerpoint/2010/main" val="243064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buFontTx/>
              <a:buChar char="-"/>
            </a:pPr>
            <a:r>
              <a:rPr lang="nb-NO" sz="1200" dirty="0"/>
              <a:t>Hvem og hvordan skal overprøving av klageinstansens vedtak skje? </a:t>
            </a:r>
          </a:p>
          <a:p>
            <a:pPr>
              <a:buFontTx/>
              <a:buChar char="-"/>
            </a:pPr>
            <a:r>
              <a:rPr lang="nb-NO" sz="1200" dirty="0"/>
              <a:t>Hvem skal behandle klager, og hvordan skal de behandles? </a:t>
            </a:r>
          </a:p>
          <a:p>
            <a:endParaRPr lang="nb-NO" dirty="0"/>
          </a:p>
          <a:p>
            <a:endParaRPr lang="nb-NO" dirty="0"/>
          </a:p>
          <a:p>
            <a:r>
              <a:rPr lang="nb-NO" dirty="0"/>
              <a:t>Vurdert tre ulike alternative organiseringer</a:t>
            </a:r>
          </a:p>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7</a:t>
            </a:fld>
            <a:endParaRPr lang="nb-NO"/>
          </a:p>
        </p:txBody>
      </p:sp>
    </p:spTree>
    <p:extLst>
      <p:ext uri="{BB962C8B-B14F-4D97-AF65-F5344CB8AC3E}">
        <p14:creationId xmlns:p14="http://schemas.microsoft.com/office/powerpoint/2010/main" val="294382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29F2E5-F77B-4A19-A34D-09BB30391106}" type="slidenum">
              <a:rPr lang="nb-NO" smtClean="0"/>
              <a:t>8</a:t>
            </a:fld>
            <a:endParaRPr lang="nb-NO"/>
          </a:p>
        </p:txBody>
      </p:sp>
    </p:spTree>
    <p:extLst>
      <p:ext uri="{BB962C8B-B14F-4D97-AF65-F5344CB8AC3E}">
        <p14:creationId xmlns:p14="http://schemas.microsoft.com/office/powerpoint/2010/main" val="398020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a:p>
            <a:r>
              <a:rPr lang="nb-NO"/>
              <a:t>Hvis staten skal ta kostnaden for dette, blir det dyrt. </a:t>
            </a:r>
          </a:p>
          <a:p>
            <a:endParaRPr lang="nb-NO"/>
          </a:p>
        </p:txBody>
      </p:sp>
      <p:sp>
        <p:nvSpPr>
          <p:cNvPr id="4" name="Plassholder for lysbildenummer 3"/>
          <p:cNvSpPr>
            <a:spLocks noGrp="1"/>
          </p:cNvSpPr>
          <p:nvPr>
            <p:ph type="sldNum" sz="quarter" idx="5"/>
          </p:nvPr>
        </p:nvSpPr>
        <p:spPr/>
        <p:txBody>
          <a:bodyPr/>
          <a:lstStyle/>
          <a:p>
            <a:fld id="{4829F2E5-F77B-4A19-A34D-09BB30391106}" type="slidenum">
              <a:rPr lang="nb-NO" smtClean="0"/>
              <a:t>10</a:t>
            </a:fld>
            <a:endParaRPr lang="nb-NO"/>
          </a:p>
        </p:txBody>
      </p:sp>
    </p:spTree>
    <p:extLst>
      <p:ext uri="{BB962C8B-B14F-4D97-AF65-F5344CB8AC3E}">
        <p14:creationId xmlns:p14="http://schemas.microsoft.com/office/powerpoint/2010/main" val="324894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Trygderetten er </a:t>
            </a:r>
            <a:r>
              <a:rPr lang="nb-NO" sz="1400" b="1" dirty="0"/>
              <a:t>formelt sett </a:t>
            </a:r>
            <a:r>
              <a:rPr lang="nb-NO" sz="1400" dirty="0"/>
              <a:t>et forvaltningsorgan</a:t>
            </a:r>
          </a:p>
          <a:p>
            <a:endParaRPr lang="nb-NO" sz="1400" dirty="0"/>
          </a:p>
          <a:p>
            <a:r>
              <a:rPr lang="nb-NO" sz="1400" dirty="0"/>
              <a:t>Trygderetten er et </a:t>
            </a:r>
            <a:r>
              <a:rPr lang="nb-NO" sz="1400" b="1" dirty="0"/>
              <a:t>uavhengig </a:t>
            </a:r>
            <a:r>
              <a:rPr lang="nb-NO" sz="1400" dirty="0"/>
              <a:t>organ, i den enkelte sak opptrer medlemmene som uhildede og uavhengige beslutningstakere. </a:t>
            </a:r>
          </a:p>
          <a:p>
            <a:endParaRPr lang="nb-NO" sz="1400" dirty="0"/>
          </a:p>
          <a:p>
            <a:r>
              <a:rPr lang="nb-NO" sz="1400" dirty="0"/>
              <a:t>Både i sin oppbygging og saksbehandling fungerer det </a:t>
            </a:r>
            <a:r>
              <a:rPr lang="nb-NO" sz="1400" b="1" dirty="0"/>
              <a:t>reelt sett som en domstol</a:t>
            </a:r>
            <a:r>
              <a:rPr lang="nb-NO" sz="1400" dirty="0"/>
              <a:t>. Det er også antatt at Trygderetten oppfylle kravene som er stilt for at et organ skal regnes som en domstol etter </a:t>
            </a:r>
            <a:r>
              <a:rPr lang="nb-NO" sz="1400" b="1" dirty="0"/>
              <a:t>Den europeiske menneskerettighetskonvensjon</a:t>
            </a:r>
            <a:r>
              <a:rPr lang="nb-NO" sz="1400" dirty="0"/>
              <a:t>. </a:t>
            </a:r>
          </a:p>
          <a:p>
            <a:endParaRPr lang="nb-NO" sz="1400" dirty="0"/>
          </a:p>
          <a:p>
            <a:r>
              <a:rPr lang="nb-NO" sz="1400" dirty="0"/>
              <a:t>I juridisk teori er det uttalt slik at Trygderetten «defineres som et forvaltningsorgan, men fungerer langt på veg reelt som en særdomstol». (Skoghøy (2022), s. 31)</a:t>
            </a:r>
          </a:p>
          <a:p>
            <a:endParaRPr lang="nb-NO" dirty="0"/>
          </a:p>
          <a:p>
            <a:endParaRPr lang="nb-NO" dirty="0"/>
          </a:p>
          <a:p>
            <a:r>
              <a:rPr lang="nb-NO" dirty="0"/>
              <a:t> </a:t>
            </a:r>
          </a:p>
        </p:txBody>
      </p:sp>
      <p:sp>
        <p:nvSpPr>
          <p:cNvPr id="4" name="Plassholder for lysbildenummer 3"/>
          <p:cNvSpPr>
            <a:spLocks noGrp="1"/>
          </p:cNvSpPr>
          <p:nvPr>
            <p:ph type="sldNum" sz="quarter" idx="5"/>
          </p:nvPr>
        </p:nvSpPr>
        <p:spPr/>
        <p:txBody>
          <a:bodyPr/>
          <a:lstStyle/>
          <a:p>
            <a:fld id="{4829F2E5-F77B-4A19-A34D-09BB30391106}" type="slidenum">
              <a:rPr lang="nb-NO" smtClean="0"/>
              <a:t>15</a:t>
            </a:fld>
            <a:endParaRPr lang="nb-NO"/>
          </a:p>
        </p:txBody>
      </p:sp>
    </p:spTree>
    <p:extLst>
      <p:ext uri="{BB962C8B-B14F-4D97-AF65-F5344CB8AC3E}">
        <p14:creationId xmlns:p14="http://schemas.microsoft.com/office/powerpoint/2010/main" val="1362209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første side"/>
          <p:cNvSpPr>
            <a:spLocks noGrp="1"/>
          </p:cNvSpPr>
          <p:nvPr>
            <p:ph type="ctrTitle"/>
          </p:nvPr>
        </p:nvSpPr>
        <p:spPr>
          <a:xfrm>
            <a:off x="1487488" y="1124745"/>
            <a:ext cx="9217024" cy="2550145"/>
          </a:xfrm>
        </p:spPr>
        <p:txBody>
          <a:bodyPr lIns="0" tIns="0" rIns="0" anchor="b" anchorCtr="0">
            <a:normAutofit/>
          </a:bodyPr>
          <a:lstStyle>
            <a:lvl1pPr marL="0" algn="ctr">
              <a:lnSpc>
                <a:spcPct val="100000"/>
              </a:lnSpc>
              <a:defRPr sz="4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nb-NO"/>
              <a:t>Klikk for å redigere tittelstil</a:t>
            </a:r>
          </a:p>
        </p:txBody>
      </p:sp>
      <p:sp>
        <p:nvSpPr>
          <p:cNvPr id="3" name="Undertittel 2" descr="Undertittelfelt første side"/>
          <p:cNvSpPr>
            <a:spLocks noGrp="1"/>
          </p:cNvSpPr>
          <p:nvPr>
            <p:ph type="subTitle" idx="1"/>
          </p:nvPr>
        </p:nvSpPr>
        <p:spPr>
          <a:xfrm>
            <a:off x="1487488" y="4196680"/>
            <a:ext cx="9217024" cy="1248544"/>
          </a:xfrm>
        </p:spPr>
        <p:txBody>
          <a:bodyPr lIns="0" tIns="0" rIns="0" bIns="0">
            <a:noAutofit/>
          </a:bodyPr>
          <a:lstStyle>
            <a:lvl1pPr marL="0" indent="0" algn="ctr">
              <a:lnSpc>
                <a:spcPct val="100000"/>
              </a:lnSpc>
              <a:spcBef>
                <a:spcPts val="0"/>
              </a:spcBef>
              <a:buNone/>
              <a:defRPr sz="3200" baseline="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
        <p:nvSpPr>
          <p:cNvPr id="8" name="Plassholder for bunntekst 7" descr="Felt for enhet/tilhørighet"/>
          <p:cNvSpPr>
            <a:spLocks noGrp="1"/>
          </p:cNvSpPr>
          <p:nvPr>
            <p:ph type="ftr" sz="quarter" idx="11"/>
          </p:nvPr>
        </p:nvSpPr>
        <p:spPr/>
        <p:txBody>
          <a:bodyPr/>
          <a:lstStyle>
            <a:lvl1pPr>
              <a:lnSpc>
                <a:spcPct val="100000"/>
              </a:lnSpc>
              <a:defRPr/>
            </a:lvl1pPr>
          </a:lstStyle>
          <a:p>
            <a:r>
              <a:rPr lang="nb-NO"/>
              <a:t>Universitetet i Bergen</a:t>
            </a:r>
          </a:p>
        </p:txBody>
      </p:sp>
      <p:cxnSp>
        <p:nvCxnSpPr>
          <p:cNvPr id="7" name="Rett pil 6">
            <a:extLst>
              <a:ext uri="{FF2B5EF4-FFF2-40B4-BE49-F238E27FC236}">
                <a16:creationId xmlns:a16="http://schemas.microsoft.com/office/drawing/2014/main" id="{A34C3436-C71A-FB4A-8C35-92B3E09D274B}"/>
              </a:ext>
            </a:extLst>
          </p:cNvPr>
          <p:cNvCxnSpPr/>
          <p:nvPr userDrawn="1"/>
        </p:nvCxnSpPr>
        <p:spPr>
          <a:xfrm>
            <a:off x="6069327" y="-411427"/>
            <a:ext cx="0" cy="2810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8082DCD5-A22D-9844-A292-6B0CC74A5CBA}"/>
              </a:ext>
            </a:extLst>
          </p:cNvPr>
          <p:cNvSpPr txBox="1"/>
          <p:nvPr userDrawn="1"/>
        </p:nvSpPr>
        <p:spPr>
          <a:xfrm>
            <a:off x="1459906" y="-1016071"/>
            <a:ext cx="9244607" cy="502573"/>
          </a:xfrm>
          <a:prstGeom prst="rect">
            <a:avLst/>
          </a:prstGeom>
          <a:noFill/>
          <a:ln w="12700">
            <a:solidFill>
              <a:schemeClr val="tx1">
                <a:lumMod val="50000"/>
                <a:lumOff val="50000"/>
              </a:schemeClr>
            </a:solidFill>
            <a:prstDash val="dash"/>
          </a:ln>
        </p:spPr>
        <p:txBody>
          <a:bodyPr wrap="square" rtlCol="0">
            <a:spAutoFit/>
          </a:bodyPr>
          <a:lstStyle/>
          <a:p>
            <a:pPr algn="ctr"/>
            <a:r>
              <a:rPr lang="nb-NO" sz="1333" i="1"/>
              <a:t>Her kan du skrive enhet/tilhørighet sammen med «UNIVERSITETET I BERGEN».</a:t>
            </a:r>
            <a:br>
              <a:rPr lang="nb-NO" sz="1333" i="1"/>
            </a:br>
            <a:r>
              <a:rPr lang="nb-NO" sz="1333" i="1"/>
              <a:t>Innhold i dette feltet styres her: Meny -&gt; Sett inn (Mac=Vis) -&gt; Topptekst og bunntekst</a:t>
            </a:r>
          </a:p>
        </p:txBody>
      </p:sp>
      <p:pic>
        <p:nvPicPr>
          <p:cNvPr id="10" name="Bilde 9" descr="UiB logo">
            <a:extLst>
              <a:ext uri="{FF2B5EF4-FFF2-40B4-BE49-F238E27FC236}">
                <a16:creationId xmlns:a16="http://schemas.microsoft.com/office/drawing/2014/main" id="{72349FA0-A53E-6647-88C5-8931F1B3378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52491" y="5265311"/>
            <a:ext cx="5520000" cy="960000"/>
          </a:xfrm>
          <a:prstGeom prst="rect">
            <a:avLst/>
          </a:prstGeom>
        </p:spPr>
      </p:pic>
    </p:spTree>
    <p:extLst>
      <p:ext uri="{BB962C8B-B14F-4D97-AF65-F5344CB8AC3E}">
        <p14:creationId xmlns:p14="http://schemas.microsoft.com/office/powerpoint/2010/main" val="216087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tekst 2" descr="Ingressfelt, spalte 1"/>
          <p:cNvSpPr>
            <a:spLocks noGrp="1"/>
          </p:cNvSpPr>
          <p:nvPr>
            <p:ph type="body" idx="1"/>
          </p:nvPr>
        </p:nvSpPr>
        <p:spPr>
          <a:xfrm>
            <a:off x="1363893" y="2108853"/>
            <a:ext cx="4560000" cy="576064"/>
          </a:xfrm>
        </p:spPr>
        <p:txBody>
          <a:bodyPr anchor="b">
            <a:noAutofit/>
          </a:bodyPr>
          <a:lstStyle>
            <a:lvl1pPr marL="0" indent="0">
              <a:lnSpc>
                <a:spcPct val="100000"/>
              </a:lnSpc>
              <a:buNone/>
              <a:defRPr sz="2667" b="1" i="0">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5" name="Plassholder for tekst 4" descr="Ingressfelt, spalte 2"/>
          <p:cNvSpPr>
            <a:spLocks noGrp="1"/>
          </p:cNvSpPr>
          <p:nvPr>
            <p:ph type="body" sz="quarter" idx="3"/>
          </p:nvPr>
        </p:nvSpPr>
        <p:spPr>
          <a:xfrm>
            <a:off x="6336533" y="2108853"/>
            <a:ext cx="4560000" cy="576064"/>
          </a:xfrm>
        </p:spPr>
        <p:txBody>
          <a:bodyPr anchor="b">
            <a:noAutofit/>
          </a:bodyPr>
          <a:lstStyle>
            <a:lvl1pPr marL="0" indent="0">
              <a:lnSpc>
                <a:spcPct val="100000"/>
              </a:lnSpc>
              <a:buNone/>
              <a:defRPr sz="2667" b="1" i="0">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10" name="Plassholder for innhold 2" descr="Tekstfelt, spalte 1"/>
          <p:cNvSpPr>
            <a:spLocks noGrp="1"/>
          </p:cNvSpPr>
          <p:nvPr>
            <p:ph sz="half" idx="13"/>
          </p:nvPr>
        </p:nvSpPr>
        <p:spPr>
          <a:xfrm>
            <a:off x="1363893" y="2789794"/>
            <a:ext cx="4560000" cy="3135484"/>
          </a:xfrm>
        </p:spPr>
        <p:txBody>
          <a:bodyPr>
            <a:normAutofit/>
          </a:bodyPr>
          <a:lstStyle>
            <a:lvl1pPr>
              <a:defRPr sz="2667">
                <a:solidFill>
                  <a:schemeClr val="tx1">
                    <a:lumMod val="75000"/>
                    <a:lumOff val="25000"/>
                  </a:schemeClr>
                </a:solidFill>
              </a:defRPr>
            </a:lvl1pPr>
            <a:lvl2pPr>
              <a:defRPr sz="2667">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3" descr="Tekstfelt, spalte 2"/>
          <p:cNvSpPr>
            <a:spLocks noGrp="1"/>
          </p:cNvSpPr>
          <p:nvPr>
            <p:ph sz="half" idx="2"/>
          </p:nvPr>
        </p:nvSpPr>
        <p:spPr>
          <a:xfrm>
            <a:off x="6336533" y="2789794"/>
            <a:ext cx="4560000" cy="3135484"/>
          </a:xfrm>
        </p:spPr>
        <p:txBody>
          <a:bodyPr>
            <a:normAutofit/>
          </a:bodyPr>
          <a:lstStyle>
            <a:lvl1pPr>
              <a:defRPr sz="2667">
                <a:solidFill>
                  <a:schemeClr val="tx1">
                    <a:lumMod val="75000"/>
                    <a:lumOff val="25000"/>
                  </a:schemeClr>
                </a:solidFill>
              </a:defRPr>
            </a:lvl1pPr>
            <a:lvl2pPr>
              <a:defRPr sz="2667">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Tittel 1" descr="Tittelfelt"/>
          <p:cNvSpPr>
            <a:spLocks noGrp="1"/>
          </p:cNvSpPr>
          <p:nvPr>
            <p:ph type="title"/>
          </p:nvPr>
        </p:nvSpPr>
        <p:spPr>
          <a:xfrm>
            <a:off x="1363893" y="1072309"/>
            <a:ext cx="9532640" cy="652935"/>
          </a:xfrm>
        </p:spPr>
        <p:txBody>
          <a:bodyPr>
            <a:noAutofit/>
          </a:bodyPr>
          <a:lstStyle>
            <a:lvl1pPr>
              <a:lnSpc>
                <a:spcPct val="100000"/>
              </a:lnSpc>
              <a:defRPr sz="3733" b="1" i="0"/>
            </a:lvl1pPr>
          </a:lstStyle>
          <a:p>
            <a:r>
              <a:rPr lang="nb-NO"/>
              <a:t>Klikk for å redigere tittelstil</a:t>
            </a:r>
          </a:p>
        </p:txBody>
      </p:sp>
      <p:sp>
        <p:nvSpPr>
          <p:cNvPr id="2" name="Plassholder for dato 1" descr="Felt til dato"/>
          <p:cNvSpPr>
            <a:spLocks noGrp="1"/>
          </p:cNvSpPr>
          <p:nvPr>
            <p:ph type="dt" sz="half" idx="14"/>
          </p:nvPr>
        </p:nvSpPr>
        <p:spPr/>
        <p:txBody>
          <a:bodyPr/>
          <a:lstStyle>
            <a:lvl1pPr>
              <a:defRPr sz="1200"/>
            </a:lvl1pPr>
          </a:lstStyle>
          <a:p>
            <a:endParaRPr lang="nb-NO"/>
          </a:p>
        </p:txBody>
      </p:sp>
      <p:sp>
        <p:nvSpPr>
          <p:cNvPr id="4" name="Plassholder for bunntekst 3" descr="Felt for enhet/tilhørighet"/>
          <p:cNvSpPr>
            <a:spLocks noGrp="1"/>
          </p:cNvSpPr>
          <p:nvPr>
            <p:ph type="ftr" sz="quarter" idx="15"/>
          </p:nvPr>
        </p:nvSpPr>
        <p:spPr/>
        <p:txBody>
          <a:bodyPr/>
          <a:lstStyle/>
          <a:p>
            <a:r>
              <a:rPr lang="nb-NO"/>
              <a:t>Universitetet i Bergen</a:t>
            </a:r>
          </a:p>
        </p:txBody>
      </p:sp>
      <p:sp>
        <p:nvSpPr>
          <p:cNvPr id="6" name="Plassholder for lysbildenummer 5" descr="Felt til sidetall"/>
          <p:cNvSpPr>
            <a:spLocks noGrp="1"/>
          </p:cNvSpPr>
          <p:nvPr>
            <p:ph type="sldNum" sz="quarter" idx="16"/>
          </p:nvPr>
        </p:nvSpPr>
        <p:spPr/>
        <p:txBody>
          <a:bodyPr/>
          <a:lstStyle>
            <a:lvl1pPr>
              <a:defRPr sz="1200"/>
            </a:lvl1pPr>
          </a:lstStyle>
          <a:p>
            <a:r>
              <a:rPr lang="nb-NO"/>
              <a:t>Side </a:t>
            </a:r>
            <a:fld id="{06C54713-27B5-4268-B680-29C9FB350413}" type="slidenum">
              <a:rPr lang="nb-NO" smtClean="0"/>
              <a:pPr/>
              <a:t>‹#›</a:t>
            </a:fld>
            <a:endParaRPr lang="nb-NO"/>
          </a:p>
        </p:txBody>
      </p:sp>
      <p:pic>
        <p:nvPicPr>
          <p:cNvPr id="14" name="Bilde 13" descr="UiB emblem">
            <a:extLst>
              <a:ext uri="{FF2B5EF4-FFF2-40B4-BE49-F238E27FC236}">
                <a16:creationId xmlns:a16="http://schemas.microsoft.com/office/drawing/2014/main" id="{6625D749-1D54-444E-B79C-64C657009E4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178131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gress og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kstfelt"/>
          <p:cNvSpPr>
            <a:spLocks noGrp="1"/>
          </p:cNvSpPr>
          <p:nvPr>
            <p:ph idx="1"/>
          </p:nvPr>
        </p:nvSpPr>
        <p:spPr>
          <a:xfrm>
            <a:off x="4786093" y="1941267"/>
            <a:ext cx="6129800" cy="3888000"/>
          </a:xfrm>
        </p:spPr>
        <p:txBody>
          <a:bodyPr>
            <a:normAutofit/>
          </a:bodyPr>
          <a:lstStyle>
            <a:lvl1pPr>
              <a:defRPr sz="2667"/>
            </a:lvl1pPr>
            <a:lvl2pPr>
              <a:defRPr sz="2667"/>
            </a:lvl2pPr>
            <a:lvl3pPr>
              <a:defRPr sz="2667"/>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descr="Ingressfelt"/>
          <p:cNvSpPr>
            <a:spLocks noGrp="1"/>
          </p:cNvSpPr>
          <p:nvPr>
            <p:ph type="body" sz="half" idx="2"/>
          </p:nvPr>
        </p:nvSpPr>
        <p:spPr>
          <a:xfrm>
            <a:off x="1363895" y="1941267"/>
            <a:ext cx="3146988" cy="3888000"/>
          </a:xfrm>
        </p:spPr>
        <p:txBody>
          <a:bodyPr>
            <a:normAutofit/>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
        <p:nvSpPr>
          <p:cNvPr id="8" name="Tittel 1" descr="Tittelfelt"/>
          <p:cNvSpPr>
            <a:spLocks noGrp="1"/>
          </p:cNvSpPr>
          <p:nvPr>
            <p:ph type="title"/>
          </p:nvPr>
        </p:nvSpPr>
        <p:spPr>
          <a:xfrm>
            <a:off x="1363893" y="1072309"/>
            <a:ext cx="9532640" cy="652935"/>
          </a:xfrm>
        </p:spPr>
        <p:txBody>
          <a:bodyPr>
            <a:noAutofit/>
          </a:bodyPr>
          <a:lstStyle>
            <a:lvl1pPr>
              <a:lnSpc>
                <a:spcPct val="100000"/>
              </a:lnSpc>
              <a:defRPr sz="3733" b="1" i="0"/>
            </a:lvl1pPr>
          </a:lstStyle>
          <a:p>
            <a:r>
              <a:rPr lang="nb-NO"/>
              <a:t>Klikk for å redigere tittelstil</a:t>
            </a:r>
          </a:p>
        </p:txBody>
      </p:sp>
      <p:sp>
        <p:nvSpPr>
          <p:cNvPr id="2" name="Plassholder for dato 1" descr="Felt til dato"/>
          <p:cNvSpPr>
            <a:spLocks noGrp="1"/>
          </p:cNvSpPr>
          <p:nvPr>
            <p:ph type="dt" sz="half" idx="10"/>
          </p:nvPr>
        </p:nvSpPr>
        <p:spPr/>
        <p:txBody>
          <a:bodyPr/>
          <a:lstStyle>
            <a:lvl1pPr>
              <a:defRPr sz="1200"/>
            </a:lvl1pPr>
          </a:lstStyle>
          <a:p>
            <a:endParaRPr lang="nb-NO"/>
          </a:p>
        </p:txBody>
      </p:sp>
      <p:sp>
        <p:nvSpPr>
          <p:cNvPr id="5" name="Plassholder for bunntekst 4" descr="Felt for enhet/tilhørighet"/>
          <p:cNvSpPr>
            <a:spLocks noGrp="1"/>
          </p:cNvSpPr>
          <p:nvPr>
            <p:ph type="ftr" sz="quarter" idx="11"/>
          </p:nvPr>
        </p:nvSpPr>
        <p:spPr/>
        <p:txBody>
          <a:bodyPr/>
          <a:lstStyle/>
          <a:p>
            <a:r>
              <a:rPr lang="nb-NO"/>
              <a:t>Universitetet i Bergen</a:t>
            </a:r>
          </a:p>
        </p:txBody>
      </p:sp>
      <p:sp>
        <p:nvSpPr>
          <p:cNvPr id="6" name="Plassholder for lysbildenummer 5" descr="Felt til sidetall"/>
          <p:cNvSpPr>
            <a:spLocks noGrp="1"/>
          </p:cNvSpPr>
          <p:nvPr>
            <p:ph type="sldNum" sz="quarter" idx="12"/>
          </p:nvPr>
        </p:nvSpPr>
        <p:spPr/>
        <p:txBody>
          <a:bodyPr/>
          <a:lstStyle>
            <a:lvl1pPr>
              <a:defRPr sz="1200"/>
            </a:lvl1pPr>
          </a:lstStyle>
          <a:p>
            <a:r>
              <a:rPr lang="nb-NO"/>
              <a:t>Side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0A9A097B-2D2F-C342-9F0F-01464EE5DC0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32685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e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p:cNvSpPr>
            <a:spLocks noGrp="1"/>
          </p:cNvSpPr>
          <p:nvPr>
            <p:ph type="title"/>
          </p:nvPr>
        </p:nvSpPr>
        <p:spPr>
          <a:xfrm>
            <a:off x="1363893" y="4686464"/>
            <a:ext cx="9552000" cy="566739"/>
          </a:xfrm>
        </p:spPr>
        <p:txBody>
          <a:bodyPr anchor="t" anchorCtr="0">
            <a:noAutofit/>
          </a:bodyPr>
          <a:lstStyle>
            <a:lvl1pPr algn="l">
              <a:lnSpc>
                <a:spcPct val="100000"/>
              </a:lnSpc>
              <a:defRPr sz="3333" b="1" i="0">
                <a:solidFill>
                  <a:srgbClr val="E54F46"/>
                </a:solidFill>
              </a:defRPr>
            </a:lvl1pPr>
          </a:lstStyle>
          <a:p>
            <a:r>
              <a:rPr lang="nb-NO"/>
              <a:t>Klikk for å redigere tittelstil</a:t>
            </a:r>
          </a:p>
        </p:txBody>
      </p:sp>
      <p:sp>
        <p:nvSpPr>
          <p:cNvPr id="3" name="Plassholder for bilde 2" descr="Her kan du sette inn et stort bilde eller illustrasjon"/>
          <p:cNvSpPr>
            <a:spLocks noGrp="1"/>
          </p:cNvSpPr>
          <p:nvPr>
            <p:ph type="pic" idx="1"/>
          </p:nvPr>
        </p:nvSpPr>
        <p:spPr>
          <a:xfrm>
            <a:off x="1363893" y="1124745"/>
            <a:ext cx="9552000" cy="3464297"/>
          </a:xfrm>
        </p:spPr>
        <p:txBody>
          <a:bodyPr>
            <a:normAutofit/>
          </a:bodyPr>
          <a:lstStyle>
            <a:lvl1pPr marL="0" indent="0">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Dra bildet til plassholderen eller klikk ikonet for å legge til</a:t>
            </a:r>
          </a:p>
        </p:txBody>
      </p:sp>
      <p:sp>
        <p:nvSpPr>
          <p:cNvPr id="4" name="Plassholder for tekst 3" descr="Ingressfelt"/>
          <p:cNvSpPr>
            <a:spLocks noGrp="1"/>
          </p:cNvSpPr>
          <p:nvPr>
            <p:ph type="body" sz="half" idx="2"/>
          </p:nvPr>
        </p:nvSpPr>
        <p:spPr>
          <a:xfrm>
            <a:off x="1363893" y="5397219"/>
            <a:ext cx="8380512" cy="528059"/>
          </a:xfrm>
        </p:spPr>
        <p:txBody>
          <a:bodyPr>
            <a:normAutofit/>
          </a:bodyPr>
          <a:lstStyle>
            <a:lvl1pPr marL="0" indent="0">
              <a:lnSpc>
                <a:spcPct val="100000"/>
              </a:lnSpc>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
        <p:nvSpPr>
          <p:cNvPr id="5" name="Plassholder for dato 4" descr="Felt til dato"/>
          <p:cNvSpPr>
            <a:spLocks noGrp="1"/>
          </p:cNvSpPr>
          <p:nvPr>
            <p:ph type="dt" sz="half" idx="10"/>
          </p:nvPr>
        </p:nvSpPr>
        <p:spPr/>
        <p:txBody>
          <a:bodyPr/>
          <a:lstStyle>
            <a:lvl1pPr>
              <a:defRPr sz="1200"/>
            </a:lvl1pPr>
          </a:lstStyle>
          <a:p>
            <a:endParaRPr lang="nb-NO"/>
          </a:p>
        </p:txBody>
      </p:sp>
      <p:sp>
        <p:nvSpPr>
          <p:cNvPr id="6" name="Plassholder for bunntekst 5" descr="Felt for enhet/tilhørighet"/>
          <p:cNvSpPr>
            <a:spLocks noGrp="1"/>
          </p:cNvSpPr>
          <p:nvPr>
            <p:ph type="ftr" sz="quarter" idx="11"/>
          </p:nvPr>
        </p:nvSpPr>
        <p:spPr/>
        <p:txBody>
          <a:bodyPr/>
          <a:lstStyle/>
          <a:p>
            <a:r>
              <a:rPr lang="nb-NO"/>
              <a:t>Universitetet i Bergen</a:t>
            </a:r>
          </a:p>
        </p:txBody>
      </p:sp>
      <p:sp>
        <p:nvSpPr>
          <p:cNvPr id="7" name="Plassholder for lysbildenummer 6" descr="Felt til sidetall"/>
          <p:cNvSpPr>
            <a:spLocks noGrp="1"/>
          </p:cNvSpPr>
          <p:nvPr>
            <p:ph type="sldNum" sz="quarter" idx="12"/>
          </p:nvPr>
        </p:nvSpPr>
        <p:spPr/>
        <p:txBody>
          <a:bodyPr/>
          <a:lstStyle>
            <a:lvl1pPr>
              <a:defRPr sz="1200"/>
            </a:lvl1pPr>
          </a:lstStyle>
          <a:p>
            <a:r>
              <a:rPr lang="nb-NO"/>
              <a:t>Side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1523E00E-B9FA-CB49-AF2A-F3BDFBEA1B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429366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in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bunntekst 2" descr="Felt for enhet/tilhørighet"/>
          <p:cNvSpPr>
            <a:spLocks noGrp="1"/>
          </p:cNvSpPr>
          <p:nvPr>
            <p:ph type="ftr" sz="quarter" idx="11"/>
          </p:nvPr>
        </p:nvSpPr>
        <p:spPr/>
        <p:txBody>
          <a:bodyPr/>
          <a:lstStyle/>
          <a:p>
            <a:r>
              <a:rPr lang="nb-NO"/>
              <a:t>Universitetet i Bergen</a:t>
            </a:r>
          </a:p>
        </p:txBody>
      </p:sp>
    </p:spTree>
    <p:extLst>
      <p:ext uri="{BB962C8B-B14F-4D97-AF65-F5344CB8AC3E}">
        <p14:creationId xmlns:p14="http://schemas.microsoft.com/office/powerpoint/2010/main" val="358929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t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descr="Rød bakgrunnsfarge">
            <a:extLst>
              <a:ext uri="{FF2B5EF4-FFF2-40B4-BE49-F238E27FC236}">
                <a16:creationId xmlns:a16="http://schemas.microsoft.com/office/drawing/2014/main" id="{5E514FDA-87D0-F24D-A4E3-0F229EE1F0E1}"/>
              </a:ext>
            </a:extLst>
          </p:cNvPr>
          <p:cNvSpPr/>
          <p:nvPr userDrawn="1"/>
        </p:nvSpPr>
        <p:spPr>
          <a:xfrm>
            <a:off x="348000" y="191970"/>
            <a:ext cx="11496000" cy="6474061"/>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4" name="Bilde 3" descr="UiB emblem">
            <a:extLst>
              <a:ext uri="{FF2B5EF4-FFF2-40B4-BE49-F238E27FC236}">
                <a16:creationId xmlns:a16="http://schemas.microsoft.com/office/drawing/2014/main" id="{DE44B76B-F552-6745-8FD4-0DE05C8B6ED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49800" y="1700808"/>
            <a:ext cx="2692400" cy="2692400"/>
          </a:xfrm>
          <a:prstGeom prst="rect">
            <a:avLst/>
          </a:prstGeom>
        </p:spPr>
      </p:pic>
      <p:cxnSp>
        <p:nvCxnSpPr>
          <p:cNvPr id="8" name="Rett linje 7" descr="Strek">
            <a:extLst>
              <a:ext uri="{FF2B5EF4-FFF2-40B4-BE49-F238E27FC236}">
                <a16:creationId xmlns:a16="http://schemas.microsoft.com/office/drawing/2014/main" id="{9F4FCB4C-80B3-F24D-8BDB-01A91D3846B3}"/>
              </a:ext>
            </a:extLst>
          </p:cNvPr>
          <p:cNvCxnSpPr>
            <a:cxnSpLocks/>
          </p:cNvCxnSpPr>
          <p:nvPr userDrawn="1"/>
        </p:nvCxnSpPr>
        <p:spPr>
          <a:xfrm>
            <a:off x="2706683" y="4773149"/>
            <a:ext cx="677863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ssholder for tekst 10" descr="Felt som viser nettadresse (uib.no)">
            <a:extLst>
              <a:ext uri="{FF2B5EF4-FFF2-40B4-BE49-F238E27FC236}">
                <a16:creationId xmlns:a16="http://schemas.microsoft.com/office/drawing/2014/main" id="{2E2D51E0-D553-7444-A2FF-FE22249ED9B3}"/>
              </a:ext>
            </a:extLst>
          </p:cNvPr>
          <p:cNvSpPr>
            <a:spLocks noGrp="1"/>
          </p:cNvSpPr>
          <p:nvPr>
            <p:ph type="body" sz="quarter" idx="10" hasCustomPrompt="1"/>
          </p:nvPr>
        </p:nvSpPr>
        <p:spPr>
          <a:xfrm>
            <a:off x="2769659" y="5061181"/>
            <a:ext cx="6652684" cy="577851"/>
          </a:xfrm>
        </p:spPr>
        <p:txBody>
          <a:bodyPr>
            <a:normAutofit/>
          </a:bodyPr>
          <a:lstStyle>
            <a:lvl1pPr marL="0" indent="0" algn="ctr">
              <a:buFontTx/>
              <a:buNone/>
              <a:defRPr sz="2933" b="1" i="0">
                <a:solidFill>
                  <a:schemeClr val="bg1"/>
                </a:solidFill>
                <a:latin typeface="Arial Black" panose="020B0604020202020204" pitchFamily="34" charset="0"/>
                <a:cs typeface="Arial Black" panose="020B0604020202020204" pitchFamily="34" charset="0"/>
              </a:defRPr>
            </a:lvl1pPr>
          </a:lstStyle>
          <a:p>
            <a:pPr lvl="0"/>
            <a:r>
              <a:rPr lang="nb-NO" err="1"/>
              <a:t>uib.no</a:t>
            </a:r>
            <a:endParaRPr lang="nb-NO"/>
          </a:p>
        </p:txBody>
      </p:sp>
      <p:pic>
        <p:nvPicPr>
          <p:cNvPr id="16" name="Bilde 15" descr="Ramme">
            <a:extLst>
              <a:ext uri="{FF2B5EF4-FFF2-40B4-BE49-F238E27FC236}">
                <a16:creationId xmlns:a16="http://schemas.microsoft.com/office/drawing/2014/main" id="{C4CE5DA3-83B9-024C-A8B5-5F3CB4058A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701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ørste side med rosa 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første side"/>
          <p:cNvSpPr>
            <a:spLocks noGrp="1"/>
          </p:cNvSpPr>
          <p:nvPr>
            <p:ph type="ctrTitle"/>
          </p:nvPr>
        </p:nvSpPr>
        <p:spPr>
          <a:xfrm>
            <a:off x="1487488" y="1124745"/>
            <a:ext cx="9217024" cy="2550145"/>
          </a:xfrm>
        </p:spPr>
        <p:txBody>
          <a:bodyPr lIns="0" tIns="0" rIns="0" anchor="b" anchorCtr="0">
            <a:normAutofit/>
          </a:bodyPr>
          <a:lstStyle>
            <a:lvl1pPr marL="0" algn="ctr">
              <a:lnSpc>
                <a:spcPct val="100000"/>
              </a:lnSpc>
              <a:defRPr sz="4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nb-NO"/>
              <a:t>Klikk for å redigere tittelstil</a:t>
            </a:r>
          </a:p>
        </p:txBody>
      </p:sp>
      <p:sp>
        <p:nvSpPr>
          <p:cNvPr id="3" name="Undertittel 2" descr="Undertittelfelt første side"/>
          <p:cNvSpPr>
            <a:spLocks noGrp="1"/>
          </p:cNvSpPr>
          <p:nvPr>
            <p:ph type="subTitle" idx="1"/>
          </p:nvPr>
        </p:nvSpPr>
        <p:spPr>
          <a:xfrm>
            <a:off x="1487488" y="4196680"/>
            <a:ext cx="9217024" cy="1248544"/>
          </a:xfrm>
        </p:spPr>
        <p:txBody>
          <a:bodyPr lIns="0" tIns="0" rIns="0" bIns="0">
            <a:noAutofit/>
          </a:bodyPr>
          <a:lstStyle>
            <a:lvl1pPr marL="0" indent="0" algn="ctr">
              <a:lnSpc>
                <a:spcPct val="100000"/>
              </a:lnSpc>
              <a:spcBef>
                <a:spcPts val="0"/>
              </a:spcBef>
              <a:buNone/>
              <a:defRPr sz="3200" baseline="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
        <p:nvSpPr>
          <p:cNvPr id="8" name="Plassholder for bunntekst 7" descr="Felt for enhet/tilhørighet"/>
          <p:cNvSpPr>
            <a:spLocks noGrp="1"/>
          </p:cNvSpPr>
          <p:nvPr>
            <p:ph type="ftr" sz="quarter" idx="11"/>
          </p:nvPr>
        </p:nvSpPr>
        <p:spPr/>
        <p:txBody>
          <a:bodyPr/>
          <a:lstStyle>
            <a:lvl1pPr>
              <a:lnSpc>
                <a:spcPct val="100000"/>
              </a:lnSpc>
              <a:defRPr/>
            </a:lvl1pPr>
          </a:lstStyle>
          <a:p>
            <a:r>
              <a:rPr lang="nb-NO"/>
              <a:t>Universitetet i Bergen</a:t>
            </a:r>
          </a:p>
        </p:txBody>
      </p:sp>
      <p:cxnSp>
        <p:nvCxnSpPr>
          <p:cNvPr id="7" name="Rett pil 6">
            <a:extLst>
              <a:ext uri="{FF2B5EF4-FFF2-40B4-BE49-F238E27FC236}">
                <a16:creationId xmlns:a16="http://schemas.microsoft.com/office/drawing/2014/main" id="{A34C3436-C71A-FB4A-8C35-92B3E09D274B}"/>
              </a:ext>
            </a:extLst>
          </p:cNvPr>
          <p:cNvCxnSpPr/>
          <p:nvPr userDrawn="1"/>
        </p:nvCxnSpPr>
        <p:spPr>
          <a:xfrm>
            <a:off x="6069327" y="-411427"/>
            <a:ext cx="0" cy="2810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8082DCD5-A22D-9844-A292-6B0CC74A5CBA}"/>
              </a:ext>
            </a:extLst>
          </p:cNvPr>
          <p:cNvSpPr txBox="1"/>
          <p:nvPr userDrawn="1"/>
        </p:nvSpPr>
        <p:spPr>
          <a:xfrm>
            <a:off x="1459906" y="-1016071"/>
            <a:ext cx="9244607" cy="502573"/>
          </a:xfrm>
          <a:prstGeom prst="rect">
            <a:avLst/>
          </a:prstGeom>
          <a:noFill/>
          <a:ln w="12700">
            <a:solidFill>
              <a:schemeClr val="tx1">
                <a:lumMod val="50000"/>
                <a:lumOff val="50000"/>
              </a:schemeClr>
            </a:solidFill>
            <a:prstDash val="dash"/>
          </a:ln>
        </p:spPr>
        <p:txBody>
          <a:bodyPr wrap="square" rtlCol="0">
            <a:spAutoFit/>
          </a:bodyPr>
          <a:lstStyle/>
          <a:p>
            <a:pPr algn="ctr"/>
            <a:r>
              <a:rPr lang="nb-NO" sz="1333" i="1"/>
              <a:t>Her kan du skrive enhet/tilhørighet sammen med «UNIVERSITETET I BERGEN».</a:t>
            </a:r>
            <a:br>
              <a:rPr lang="nb-NO" sz="1333" i="1"/>
            </a:br>
            <a:r>
              <a:rPr lang="nb-NO" sz="1333" i="1"/>
              <a:t>Innhold i dette feltet styres her: Meny -&gt; Sett inn (Mac= Vis) -&gt; Topptekst og bunntekst</a:t>
            </a:r>
          </a:p>
        </p:txBody>
      </p:sp>
      <p:pic>
        <p:nvPicPr>
          <p:cNvPr id="10" name="Bilde 9" descr="UiB logo">
            <a:extLst>
              <a:ext uri="{FF2B5EF4-FFF2-40B4-BE49-F238E27FC236}">
                <a16:creationId xmlns:a16="http://schemas.microsoft.com/office/drawing/2014/main" id="{72349FA0-A53E-6647-88C5-8931F1B3378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52491" y="5265311"/>
            <a:ext cx="5520000" cy="960000"/>
          </a:xfrm>
          <a:prstGeom prst="rect">
            <a:avLst/>
          </a:prstGeom>
        </p:spPr>
      </p:pic>
    </p:spTree>
    <p:extLst>
      <p:ext uri="{BB962C8B-B14F-4D97-AF65-F5344CB8AC3E}">
        <p14:creationId xmlns:p14="http://schemas.microsoft.com/office/powerpoint/2010/main" val="284428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ørste side med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ilde 4" descr="Her kan du sette inn et stort bilde eller illustrasjon">
            <a:extLst>
              <a:ext uri="{FF2B5EF4-FFF2-40B4-BE49-F238E27FC236}">
                <a16:creationId xmlns:a16="http://schemas.microsoft.com/office/drawing/2014/main" id="{9F581FC9-99B3-254C-94AA-E2A348666E38}"/>
              </a:ext>
            </a:extLst>
          </p:cNvPr>
          <p:cNvSpPr>
            <a:spLocks noGrp="1"/>
          </p:cNvSpPr>
          <p:nvPr>
            <p:ph type="pic" sz="quarter" idx="12"/>
          </p:nvPr>
        </p:nvSpPr>
        <p:spPr>
          <a:xfrm>
            <a:off x="345600" y="345600"/>
            <a:ext cx="11496000" cy="3604800"/>
          </a:xfrm>
        </p:spPr>
        <p:txBody>
          <a:bodyPr/>
          <a:lstStyle/>
          <a:p>
            <a:endParaRPr lang="nb-NO"/>
          </a:p>
        </p:txBody>
      </p:sp>
      <p:sp>
        <p:nvSpPr>
          <p:cNvPr id="7" name="Rektangel 6" descr="Rødt bakgrunnsfelt">
            <a:extLst>
              <a:ext uri="{FF2B5EF4-FFF2-40B4-BE49-F238E27FC236}">
                <a16:creationId xmlns:a16="http://schemas.microsoft.com/office/drawing/2014/main" id="{9C451960-1C73-5142-9372-646907BA7A21}"/>
              </a:ext>
            </a:extLst>
          </p:cNvPr>
          <p:cNvSpPr/>
          <p:nvPr userDrawn="1"/>
        </p:nvSpPr>
        <p:spPr>
          <a:xfrm>
            <a:off x="345600" y="3950400"/>
            <a:ext cx="11496000" cy="2688299"/>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 name="Tittel 1" descr="Tittelfelt første side"/>
          <p:cNvSpPr>
            <a:spLocks noGrp="1"/>
          </p:cNvSpPr>
          <p:nvPr>
            <p:ph type="ctrTitle"/>
          </p:nvPr>
        </p:nvSpPr>
        <p:spPr>
          <a:xfrm>
            <a:off x="1487488" y="4226307"/>
            <a:ext cx="8160907" cy="1122907"/>
          </a:xfrm>
        </p:spPr>
        <p:txBody>
          <a:bodyPr lIns="0" tIns="0" rIns="0" anchor="b" anchorCtr="0">
            <a:normAutofit/>
          </a:bodyPr>
          <a:lstStyle>
            <a:lvl1pPr marL="0" algn="l">
              <a:lnSpc>
                <a:spcPct val="100000"/>
              </a:lnSpc>
              <a:defRPr sz="4000" b="1" i="0" u="none" cap="none">
                <a:solidFill>
                  <a:schemeClr val="bg1"/>
                </a:solidFill>
                <a:latin typeface="Arial Black" panose="020B0604020202020204" pitchFamily="34" charset="0"/>
                <a:cs typeface="Arial Black" panose="020B0604020202020204" pitchFamily="34" charset="0"/>
              </a:defRPr>
            </a:lvl1pPr>
          </a:lstStyle>
          <a:p>
            <a:r>
              <a:rPr lang="nb-NO"/>
              <a:t>Klikk for å redigere tittelstil</a:t>
            </a:r>
          </a:p>
        </p:txBody>
      </p:sp>
      <p:sp>
        <p:nvSpPr>
          <p:cNvPr id="3" name="Undertittel 2" descr="Undertittelfelt første side"/>
          <p:cNvSpPr>
            <a:spLocks noGrp="1"/>
          </p:cNvSpPr>
          <p:nvPr>
            <p:ph type="subTitle" idx="1"/>
          </p:nvPr>
        </p:nvSpPr>
        <p:spPr>
          <a:xfrm>
            <a:off x="1487488" y="5444819"/>
            <a:ext cx="8160907" cy="894781"/>
          </a:xfrm>
        </p:spPr>
        <p:txBody>
          <a:bodyPr lIns="0" tIns="0" rIns="0" bIns="0">
            <a:noAutofit/>
          </a:bodyPr>
          <a:lstStyle>
            <a:lvl1pPr marL="0" indent="0" algn="l">
              <a:lnSpc>
                <a:spcPct val="100000"/>
              </a:lnSpc>
              <a:spcBef>
                <a:spcPts val="0"/>
              </a:spcBef>
              <a:buNone/>
              <a:defRPr sz="2267" baseline="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
        <p:nvSpPr>
          <p:cNvPr id="8" name="Plassholder for bunntekst 7" descr="Felt for enhet/tilhørighet"/>
          <p:cNvSpPr>
            <a:spLocks noGrp="1"/>
          </p:cNvSpPr>
          <p:nvPr>
            <p:ph type="ftr" sz="quarter" idx="11"/>
          </p:nvPr>
        </p:nvSpPr>
        <p:spPr/>
        <p:txBody>
          <a:bodyPr/>
          <a:lstStyle>
            <a:lvl1pPr>
              <a:defRPr>
                <a:solidFill>
                  <a:schemeClr val="bg1"/>
                </a:solidFill>
              </a:defRPr>
            </a:lvl1pPr>
          </a:lstStyle>
          <a:p>
            <a:r>
              <a:rPr lang="nb-NO"/>
              <a:t>Universitetet i Bergen</a:t>
            </a:r>
          </a:p>
        </p:txBody>
      </p:sp>
      <p:pic>
        <p:nvPicPr>
          <p:cNvPr id="20" name="Bilde 19" descr="Ramme">
            <a:extLst>
              <a:ext uri="{FF2B5EF4-FFF2-40B4-BE49-F238E27FC236}">
                <a16:creationId xmlns:a16="http://schemas.microsoft.com/office/drawing/2014/main" id="{CEE9D729-C29A-1946-A8F1-7593F293FD4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9" name="Rett pil 8">
            <a:extLst>
              <a:ext uri="{FF2B5EF4-FFF2-40B4-BE49-F238E27FC236}">
                <a16:creationId xmlns:a16="http://schemas.microsoft.com/office/drawing/2014/main" id="{5D272FFD-6EE7-C648-BC33-AC8A30BBE421}"/>
              </a:ext>
            </a:extLst>
          </p:cNvPr>
          <p:cNvCxnSpPr/>
          <p:nvPr userDrawn="1"/>
        </p:nvCxnSpPr>
        <p:spPr>
          <a:xfrm>
            <a:off x="6069327" y="-411427"/>
            <a:ext cx="0" cy="2810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FC4339B3-A507-7446-B645-0F7DF520FDE2}"/>
              </a:ext>
            </a:extLst>
          </p:cNvPr>
          <p:cNvSpPr txBox="1"/>
          <p:nvPr userDrawn="1"/>
        </p:nvSpPr>
        <p:spPr>
          <a:xfrm>
            <a:off x="1459906" y="-1016071"/>
            <a:ext cx="9244607" cy="502573"/>
          </a:xfrm>
          <a:prstGeom prst="rect">
            <a:avLst/>
          </a:prstGeom>
          <a:noFill/>
          <a:ln w="12700">
            <a:solidFill>
              <a:schemeClr val="tx1">
                <a:lumMod val="50000"/>
                <a:lumOff val="50000"/>
              </a:schemeClr>
            </a:solidFill>
            <a:prstDash val="dash"/>
          </a:ln>
        </p:spPr>
        <p:txBody>
          <a:bodyPr wrap="square" rtlCol="0">
            <a:spAutoFit/>
          </a:bodyPr>
          <a:lstStyle/>
          <a:p>
            <a:pPr algn="ctr"/>
            <a:r>
              <a:rPr lang="nb-NO" sz="1333" i="1"/>
              <a:t>Her kan du skrive enhet/tilhørighet sammen med «UNIVERSITETET I BERGEN».</a:t>
            </a:r>
            <a:br>
              <a:rPr lang="nb-NO" sz="1333" i="1"/>
            </a:br>
            <a:r>
              <a:rPr lang="nb-NO" sz="1333" i="1"/>
              <a:t>Innhold i dette feltet styres her: Meny -&gt; Sett inn (Mac= Vis) -&gt; Topptekst og bunntekst</a:t>
            </a:r>
          </a:p>
        </p:txBody>
      </p:sp>
      <p:pic>
        <p:nvPicPr>
          <p:cNvPr id="13" name="Bilde 12" descr="UiB emblem">
            <a:extLst>
              <a:ext uri="{FF2B5EF4-FFF2-40B4-BE49-F238E27FC236}">
                <a16:creationId xmlns:a16="http://schemas.microsoft.com/office/drawing/2014/main" id="{1E508563-5736-5F46-BC43-BC967D27258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512491" y="5265311"/>
            <a:ext cx="960000" cy="960000"/>
          </a:xfrm>
          <a:prstGeom prst="rect">
            <a:avLst/>
          </a:prstGeom>
        </p:spPr>
      </p:pic>
    </p:spTree>
    <p:extLst>
      <p:ext uri="{BB962C8B-B14F-4D97-AF65-F5344CB8AC3E}">
        <p14:creationId xmlns:p14="http://schemas.microsoft.com/office/powerpoint/2010/main" val="335276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p:cNvSpPr>
            <a:spLocks noGrp="1"/>
          </p:cNvSpPr>
          <p:nvPr>
            <p:ph type="title"/>
          </p:nvPr>
        </p:nvSpPr>
        <p:spPr>
          <a:xfrm>
            <a:off x="1363894" y="1072309"/>
            <a:ext cx="9436629" cy="652935"/>
          </a:xfrm>
        </p:spPr>
        <p:txBody>
          <a:bodyPr>
            <a:noAutofit/>
          </a:bodyPr>
          <a:lstStyle>
            <a:lvl1pPr>
              <a:lnSpc>
                <a:spcPct val="100000"/>
              </a:lnSpc>
              <a:defRPr sz="3733" b="1" i="0"/>
            </a:lvl1pPr>
          </a:lstStyle>
          <a:p>
            <a:r>
              <a:rPr lang="nb-NO"/>
              <a:t>Klikk for å redigere tittelstil</a:t>
            </a:r>
          </a:p>
        </p:txBody>
      </p:sp>
      <p:sp>
        <p:nvSpPr>
          <p:cNvPr id="3" name="Plassholder for innhold 2" descr="Tekstfelt"/>
          <p:cNvSpPr>
            <a:spLocks noGrp="1"/>
          </p:cNvSpPr>
          <p:nvPr>
            <p:ph idx="1"/>
          </p:nvPr>
        </p:nvSpPr>
        <p:spPr>
          <a:xfrm>
            <a:off x="1363894" y="1941267"/>
            <a:ext cx="9436629" cy="3888000"/>
          </a:xfrm>
        </p:spPr>
        <p:txBody>
          <a:bodyPr>
            <a:normAutofit/>
          </a:bodyPr>
          <a:lstStyle>
            <a:lvl1pPr>
              <a:defRPr sz="2667">
                <a:solidFill>
                  <a:schemeClr val="tx1">
                    <a:lumMod val="75000"/>
                    <a:lumOff val="25000"/>
                  </a:schemeClr>
                </a:solidFill>
                <a:latin typeface="+mn-lt"/>
              </a:defRPr>
            </a:lvl1pPr>
            <a:lvl2pPr>
              <a:defRPr sz="2667">
                <a:solidFill>
                  <a:schemeClr val="tx1">
                    <a:lumMod val="75000"/>
                    <a:lumOff val="25000"/>
                  </a:schemeClr>
                </a:solidFill>
                <a:latin typeface="+mn-lt"/>
              </a:defRPr>
            </a:lvl2pPr>
            <a:lvl3pPr>
              <a:defRPr sz="2667">
                <a:solidFill>
                  <a:schemeClr val="tx1">
                    <a:lumMod val="75000"/>
                    <a:lumOff val="25000"/>
                  </a:schemeClr>
                </a:solidFill>
                <a:latin typeface="+mn-lt"/>
              </a:defRPr>
            </a:lvl3pPr>
            <a:lvl4pPr>
              <a:defRPr sz="2667">
                <a:solidFill>
                  <a:schemeClr val="tx1">
                    <a:lumMod val="75000"/>
                    <a:lumOff val="25000"/>
                  </a:schemeClr>
                </a:solidFill>
                <a:latin typeface="+mn-lt"/>
              </a:defRPr>
            </a:lvl4pPr>
            <a:lvl5pPr>
              <a:defRPr sz="2667">
                <a:solidFill>
                  <a:schemeClr val="tx1">
                    <a:lumMod val="75000"/>
                    <a:lumOff val="25000"/>
                  </a:schemeClr>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descr="Felt til dato"/>
          <p:cNvSpPr>
            <a:spLocks noGrp="1"/>
          </p:cNvSpPr>
          <p:nvPr>
            <p:ph type="dt" sz="half" idx="10"/>
          </p:nvPr>
        </p:nvSpPr>
        <p:spPr>
          <a:xfrm>
            <a:off x="623392" y="6117299"/>
            <a:ext cx="1248139" cy="216024"/>
          </a:xfrm>
        </p:spPr>
        <p:txBody>
          <a:bodyPr/>
          <a:lstStyle>
            <a:lvl1pPr>
              <a:defRPr sz="1200"/>
            </a:lvl1pPr>
          </a:lstStyle>
          <a:p>
            <a:endParaRPr lang="nb-NO"/>
          </a:p>
        </p:txBody>
      </p:sp>
      <p:sp>
        <p:nvSpPr>
          <p:cNvPr id="5" name="Plassholder for bunntekst 4" descr="Felt for enhet/tilhørighet"/>
          <p:cNvSpPr>
            <a:spLocks noGrp="1"/>
          </p:cNvSpPr>
          <p:nvPr>
            <p:ph type="ftr" sz="quarter" idx="11"/>
          </p:nvPr>
        </p:nvSpPr>
        <p:spPr/>
        <p:txBody>
          <a:bodyPr/>
          <a:lstStyle/>
          <a:p>
            <a:r>
              <a:rPr lang="nb-NO"/>
              <a:t>Universitetet i Bergen</a:t>
            </a:r>
          </a:p>
        </p:txBody>
      </p:sp>
      <p:sp>
        <p:nvSpPr>
          <p:cNvPr id="6" name="Plassholder for lysbildenummer 5" descr="Felt til sidetall"/>
          <p:cNvSpPr>
            <a:spLocks noGrp="1"/>
          </p:cNvSpPr>
          <p:nvPr>
            <p:ph type="sldNum" sz="quarter" idx="12"/>
          </p:nvPr>
        </p:nvSpPr>
        <p:spPr>
          <a:xfrm>
            <a:off x="2269891" y="6117299"/>
            <a:ext cx="945789" cy="216024"/>
          </a:xfrm>
        </p:spPr>
        <p:txBody>
          <a:bodyPr/>
          <a:lstStyle>
            <a:lvl1pPr>
              <a:defRPr sz="1200"/>
            </a:lvl1pPr>
          </a:lstStyle>
          <a:p>
            <a:r>
              <a:rPr lang="nb-NO"/>
              <a:t>Side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14162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med rosa 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p:cNvSpPr>
            <a:spLocks noGrp="1"/>
          </p:cNvSpPr>
          <p:nvPr>
            <p:ph type="title"/>
          </p:nvPr>
        </p:nvSpPr>
        <p:spPr>
          <a:xfrm>
            <a:off x="1363894" y="1072309"/>
            <a:ext cx="9436629" cy="652935"/>
          </a:xfrm>
        </p:spPr>
        <p:txBody>
          <a:bodyPr>
            <a:noAutofit/>
          </a:bodyPr>
          <a:lstStyle>
            <a:lvl1pPr>
              <a:lnSpc>
                <a:spcPct val="100000"/>
              </a:lnSpc>
              <a:defRPr sz="3733" b="1" i="0"/>
            </a:lvl1pPr>
          </a:lstStyle>
          <a:p>
            <a:r>
              <a:rPr lang="nb-NO"/>
              <a:t>Klikk for å redigere tittelstil</a:t>
            </a:r>
          </a:p>
        </p:txBody>
      </p:sp>
      <p:sp>
        <p:nvSpPr>
          <p:cNvPr id="3" name="Plassholder for innhold 2" descr="Tekstfelt"/>
          <p:cNvSpPr>
            <a:spLocks noGrp="1"/>
          </p:cNvSpPr>
          <p:nvPr>
            <p:ph idx="1"/>
          </p:nvPr>
        </p:nvSpPr>
        <p:spPr>
          <a:xfrm>
            <a:off x="1363894" y="1941267"/>
            <a:ext cx="9436629" cy="3888000"/>
          </a:xfrm>
        </p:spPr>
        <p:txBody>
          <a:bodyPr>
            <a:normAutofit/>
          </a:bodyPr>
          <a:lstStyle>
            <a:lvl1pPr>
              <a:defRPr sz="2667">
                <a:solidFill>
                  <a:schemeClr val="tx1">
                    <a:lumMod val="75000"/>
                    <a:lumOff val="25000"/>
                  </a:schemeClr>
                </a:solidFill>
                <a:latin typeface="+mn-lt"/>
              </a:defRPr>
            </a:lvl1pPr>
            <a:lvl2pPr>
              <a:defRPr sz="2667">
                <a:solidFill>
                  <a:schemeClr val="tx1">
                    <a:lumMod val="75000"/>
                    <a:lumOff val="25000"/>
                  </a:schemeClr>
                </a:solidFill>
                <a:latin typeface="+mn-lt"/>
              </a:defRPr>
            </a:lvl2pPr>
            <a:lvl3pPr>
              <a:defRPr sz="2667">
                <a:solidFill>
                  <a:schemeClr val="tx1">
                    <a:lumMod val="75000"/>
                    <a:lumOff val="25000"/>
                  </a:schemeClr>
                </a:solidFill>
                <a:latin typeface="+mn-lt"/>
              </a:defRPr>
            </a:lvl3pPr>
            <a:lvl4pPr>
              <a:defRPr sz="2667">
                <a:solidFill>
                  <a:schemeClr val="tx1">
                    <a:lumMod val="75000"/>
                    <a:lumOff val="25000"/>
                  </a:schemeClr>
                </a:solidFill>
                <a:latin typeface="+mn-lt"/>
              </a:defRPr>
            </a:lvl4pPr>
            <a:lvl5pPr>
              <a:defRPr sz="2667">
                <a:solidFill>
                  <a:schemeClr val="tx1">
                    <a:lumMod val="75000"/>
                    <a:lumOff val="25000"/>
                  </a:schemeClr>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descr="Felt til dato"/>
          <p:cNvSpPr>
            <a:spLocks noGrp="1"/>
          </p:cNvSpPr>
          <p:nvPr>
            <p:ph type="dt" sz="half" idx="10"/>
          </p:nvPr>
        </p:nvSpPr>
        <p:spPr>
          <a:xfrm>
            <a:off x="623392" y="6117299"/>
            <a:ext cx="1248139" cy="216024"/>
          </a:xfrm>
        </p:spPr>
        <p:txBody>
          <a:bodyPr/>
          <a:lstStyle>
            <a:lvl1pPr>
              <a:defRPr sz="1200"/>
            </a:lvl1pPr>
          </a:lstStyle>
          <a:p>
            <a:endParaRPr lang="nb-NO"/>
          </a:p>
        </p:txBody>
      </p:sp>
      <p:sp>
        <p:nvSpPr>
          <p:cNvPr id="5" name="Plassholder for bunntekst 4" descr="Felt for enhet/tilhørighet"/>
          <p:cNvSpPr>
            <a:spLocks noGrp="1"/>
          </p:cNvSpPr>
          <p:nvPr>
            <p:ph type="ftr" sz="quarter" idx="11"/>
          </p:nvPr>
        </p:nvSpPr>
        <p:spPr/>
        <p:txBody>
          <a:bodyPr/>
          <a:lstStyle/>
          <a:p>
            <a:r>
              <a:rPr lang="nb-NO"/>
              <a:t>Universitetet i Bergen</a:t>
            </a:r>
          </a:p>
        </p:txBody>
      </p:sp>
      <p:sp>
        <p:nvSpPr>
          <p:cNvPr id="6" name="Plassholder for lysbildenummer 5" descr="Felt til sidetall"/>
          <p:cNvSpPr>
            <a:spLocks noGrp="1"/>
          </p:cNvSpPr>
          <p:nvPr>
            <p:ph type="sldNum" sz="quarter" idx="12"/>
          </p:nvPr>
        </p:nvSpPr>
        <p:spPr>
          <a:xfrm>
            <a:off x="2269891" y="6117299"/>
            <a:ext cx="945789" cy="216024"/>
          </a:xfrm>
        </p:spPr>
        <p:txBody>
          <a:bodyPr/>
          <a:lstStyle>
            <a:lvl1pPr>
              <a:defRPr sz="1200"/>
            </a:lvl1pPr>
          </a:lstStyle>
          <a:p>
            <a:r>
              <a:rPr lang="nb-NO"/>
              <a:t>Side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181418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med hvit 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felt"/>
          <p:cNvSpPr>
            <a:spLocks noGrp="1"/>
          </p:cNvSpPr>
          <p:nvPr>
            <p:ph type="title"/>
          </p:nvPr>
        </p:nvSpPr>
        <p:spPr>
          <a:xfrm>
            <a:off x="1363894" y="1072309"/>
            <a:ext cx="9436629" cy="652935"/>
          </a:xfrm>
        </p:spPr>
        <p:txBody>
          <a:bodyPr>
            <a:noAutofit/>
          </a:bodyPr>
          <a:lstStyle>
            <a:lvl1pPr>
              <a:lnSpc>
                <a:spcPct val="100000"/>
              </a:lnSpc>
              <a:defRPr sz="3733" b="1" i="0"/>
            </a:lvl1pPr>
          </a:lstStyle>
          <a:p>
            <a:r>
              <a:rPr lang="nb-NO"/>
              <a:t>Klikk for å redigere tittelstil</a:t>
            </a:r>
          </a:p>
        </p:txBody>
      </p:sp>
      <p:sp>
        <p:nvSpPr>
          <p:cNvPr id="3" name="Plassholder for innhold 2" descr="Tekstfelt"/>
          <p:cNvSpPr>
            <a:spLocks noGrp="1"/>
          </p:cNvSpPr>
          <p:nvPr>
            <p:ph idx="1"/>
          </p:nvPr>
        </p:nvSpPr>
        <p:spPr>
          <a:xfrm>
            <a:off x="1363894" y="1941267"/>
            <a:ext cx="9436629" cy="3888000"/>
          </a:xfrm>
        </p:spPr>
        <p:txBody>
          <a:bodyPr>
            <a:normAutofit/>
          </a:bodyPr>
          <a:lstStyle>
            <a:lvl1pPr>
              <a:defRPr sz="2667">
                <a:solidFill>
                  <a:schemeClr val="tx1">
                    <a:lumMod val="75000"/>
                    <a:lumOff val="25000"/>
                  </a:schemeClr>
                </a:solidFill>
                <a:latin typeface="+mn-lt"/>
              </a:defRPr>
            </a:lvl1pPr>
            <a:lvl2pPr>
              <a:defRPr sz="2667">
                <a:solidFill>
                  <a:schemeClr val="tx1">
                    <a:lumMod val="75000"/>
                    <a:lumOff val="25000"/>
                  </a:schemeClr>
                </a:solidFill>
                <a:latin typeface="+mn-lt"/>
              </a:defRPr>
            </a:lvl2pPr>
            <a:lvl3pPr>
              <a:defRPr sz="2667">
                <a:solidFill>
                  <a:schemeClr val="tx1">
                    <a:lumMod val="75000"/>
                    <a:lumOff val="25000"/>
                  </a:schemeClr>
                </a:solidFill>
                <a:latin typeface="+mn-lt"/>
              </a:defRPr>
            </a:lvl3pPr>
            <a:lvl4pPr>
              <a:defRPr sz="2667">
                <a:solidFill>
                  <a:schemeClr val="tx1">
                    <a:lumMod val="75000"/>
                    <a:lumOff val="25000"/>
                  </a:schemeClr>
                </a:solidFill>
                <a:latin typeface="+mn-lt"/>
              </a:defRPr>
            </a:lvl4pPr>
            <a:lvl5pPr>
              <a:defRPr sz="2667">
                <a:solidFill>
                  <a:schemeClr val="tx1">
                    <a:lumMod val="75000"/>
                    <a:lumOff val="25000"/>
                  </a:schemeClr>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descr="Felt til dato"/>
          <p:cNvSpPr>
            <a:spLocks noGrp="1"/>
          </p:cNvSpPr>
          <p:nvPr>
            <p:ph type="dt" sz="half" idx="10"/>
          </p:nvPr>
        </p:nvSpPr>
        <p:spPr>
          <a:xfrm>
            <a:off x="623392" y="6117299"/>
            <a:ext cx="1248139" cy="216024"/>
          </a:xfrm>
        </p:spPr>
        <p:txBody>
          <a:bodyPr/>
          <a:lstStyle>
            <a:lvl1pPr>
              <a:defRPr sz="1200"/>
            </a:lvl1pPr>
          </a:lstStyle>
          <a:p>
            <a:endParaRPr lang="nb-NO"/>
          </a:p>
        </p:txBody>
      </p:sp>
      <p:sp>
        <p:nvSpPr>
          <p:cNvPr id="5" name="Plassholder for bunntekst 4" descr="Felt for enhet/tilhørighet"/>
          <p:cNvSpPr>
            <a:spLocks noGrp="1"/>
          </p:cNvSpPr>
          <p:nvPr>
            <p:ph type="ftr" sz="quarter" idx="11"/>
          </p:nvPr>
        </p:nvSpPr>
        <p:spPr/>
        <p:txBody>
          <a:bodyPr/>
          <a:lstStyle/>
          <a:p>
            <a:r>
              <a:rPr lang="nb-NO"/>
              <a:t>Universitetet i Bergen</a:t>
            </a:r>
          </a:p>
        </p:txBody>
      </p:sp>
      <p:sp>
        <p:nvSpPr>
          <p:cNvPr id="6" name="Plassholder for lysbildenummer 5" descr="Felt til sidetall"/>
          <p:cNvSpPr>
            <a:spLocks noGrp="1"/>
          </p:cNvSpPr>
          <p:nvPr>
            <p:ph type="sldNum" sz="quarter" idx="12"/>
          </p:nvPr>
        </p:nvSpPr>
        <p:spPr>
          <a:xfrm>
            <a:off x="2269891" y="6117299"/>
            <a:ext cx="945789" cy="216024"/>
          </a:xfrm>
        </p:spPr>
        <p:txBody>
          <a:bodyPr/>
          <a:lstStyle>
            <a:lvl1pPr>
              <a:defRPr sz="1200"/>
            </a:lvl1pPr>
          </a:lstStyle>
          <a:p>
            <a:r>
              <a:rPr lang="nb-NO"/>
              <a:t>Side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12069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tel inndeling"/>
          <p:cNvSpPr>
            <a:spLocks noGrp="1"/>
          </p:cNvSpPr>
          <p:nvPr>
            <p:ph type="title"/>
          </p:nvPr>
        </p:nvSpPr>
        <p:spPr>
          <a:xfrm>
            <a:off x="1363894" y="1119882"/>
            <a:ext cx="8779701" cy="3533255"/>
          </a:xfrm>
        </p:spPr>
        <p:txBody>
          <a:bodyPr anchor="t" anchorCtr="0">
            <a:normAutofit/>
          </a:bodyPr>
          <a:lstStyle>
            <a:lvl1pPr>
              <a:lnSpc>
                <a:spcPct val="100000"/>
              </a:lnSpc>
              <a:defRPr sz="5333" b="1" i="0" u="none">
                <a:solidFill>
                  <a:srgbClr val="FFFFFF"/>
                </a:solidFill>
                <a:latin typeface="Arial Black" panose="020B0604020202020204" pitchFamily="34" charset="0"/>
                <a:cs typeface="Arial Black" panose="020B0604020202020204" pitchFamily="34" charset="0"/>
              </a:defRPr>
            </a:lvl1pPr>
          </a:lstStyle>
          <a:p>
            <a:r>
              <a:rPr lang="nb-NO"/>
              <a:t>Klikk for å redigere tittelstil</a:t>
            </a:r>
          </a:p>
        </p:txBody>
      </p:sp>
      <p:pic>
        <p:nvPicPr>
          <p:cNvPr id="5" name="Bilde 4" descr="UiB emblem">
            <a:extLst>
              <a:ext uri="{FF2B5EF4-FFF2-40B4-BE49-F238E27FC236}">
                <a16:creationId xmlns:a16="http://schemas.microsoft.com/office/drawing/2014/main" id="{89940676-B87A-AB4F-9011-1DA74DCA39A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512491" y="5265311"/>
            <a:ext cx="960000" cy="960000"/>
          </a:xfrm>
          <a:prstGeom prst="rect">
            <a:avLst/>
          </a:prstGeom>
        </p:spPr>
      </p:pic>
    </p:spTree>
    <p:extLst>
      <p:ext uri="{BB962C8B-B14F-4D97-AF65-F5344CB8AC3E}">
        <p14:creationId xmlns:p14="http://schemas.microsoft.com/office/powerpoint/2010/main" val="117912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mal">
    <p:bg>
      <p:bgPr>
        <a:solidFill>
          <a:schemeClr val="bg1"/>
        </a:solidFill>
        <a:effectLst/>
      </p:bgPr>
    </p:bg>
    <p:spTree>
      <p:nvGrpSpPr>
        <p:cNvPr id="1" name=""/>
        <p:cNvGrpSpPr/>
        <p:nvPr/>
      </p:nvGrpSpPr>
      <p:grpSpPr>
        <a:xfrm>
          <a:off x="0" y="0"/>
          <a:ext cx="0" cy="0"/>
          <a:chOff x="0" y="0"/>
          <a:chExt cx="0" cy="0"/>
        </a:xfrm>
      </p:grpSpPr>
      <p:sp>
        <p:nvSpPr>
          <p:cNvPr id="5" name="Plassholder for bilde 4" descr="Her kan du sette inn et stort bilde eller illustrasjon">
            <a:extLst>
              <a:ext uri="{FF2B5EF4-FFF2-40B4-BE49-F238E27FC236}">
                <a16:creationId xmlns:a16="http://schemas.microsoft.com/office/drawing/2014/main" id="{9F581FC9-99B3-254C-94AA-E2A348666E38}"/>
              </a:ext>
            </a:extLst>
          </p:cNvPr>
          <p:cNvSpPr>
            <a:spLocks noGrp="1"/>
          </p:cNvSpPr>
          <p:nvPr>
            <p:ph type="pic" sz="quarter" idx="12"/>
          </p:nvPr>
        </p:nvSpPr>
        <p:spPr>
          <a:xfrm>
            <a:off x="345600" y="345600"/>
            <a:ext cx="11496000" cy="6155741"/>
          </a:xfrm>
          <a:noFill/>
        </p:spPr>
        <p:txBody>
          <a:bodyPr/>
          <a:lstStyle/>
          <a:p>
            <a:endParaRPr lang="nb-NO"/>
          </a:p>
        </p:txBody>
      </p:sp>
      <p:sp>
        <p:nvSpPr>
          <p:cNvPr id="8" name="Plassholder for bunntekst 7" descr="Felt for enhet/tilhørighet"/>
          <p:cNvSpPr>
            <a:spLocks noGrp="1"/>
          </p:cNvSpPr>
          <p:nvPr>
            <p:ph type="ftr" sz="quarter" idx="11"/>
          </p:nvPr>
        </p:nvSpPr>
        <p:spPr/>
        <p:txBody>
          <a:bodyPr/>
          <a:lstStyle>
            <a:lvl1pPr>
              <a:defRPr>
                <a:solidFill>
                  <a:schemeClr val="bg1"/>
                </a:solidFill>
              </a:defRPr>
            </a:lvl1pPr>
          </a:lstStyle>
          <a:p>
            <a:r>
              <a:rPr lang="nb-NO"/>
              <a:t>Universitetet i Bergen</a:t>
            </a:r>
          </a:p>
        </p:txBody>
      </p:sp>
      <p:pic>
        <p:nvPicPr>
          <p:cNvPr id="20" name="Bilde 19" descr="Ramme">
            <a:extLst>
              <a:ext uri="{FF2B5EF4-FFF2-40B4-BE49-F238E27FC236}">
                <a16:creationId xmlns:a16="http://schemas.microsoft.com/office/drawing/2014/main" id="{CEE9D729-C29A-1946-A8F1-7593F293FD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Bilde 8" descr="UiB emblem">
            <a:extLst>
              <a:ext uri="{FF2B5EF4-FFF2-40B4-BE49-F238E27FC236}">
                <a16:creationId xmlns:a16="http://schemas.microsoft.com/office/drawing/2014/main" id="{05A95DCC-209D-E646-9131-A3D365FF01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512491" y="5265311"/>
            <a:ext cx="960000" cy="960000"/>
          </a:xfrm>
          <a:prstGeom prst="rect">
            <a:avLst/>
          </a:prstGeom>
        </p:spPr>
      </p:pic>
    </p:spTree>
    <p:extLst>
      <p:ext uri="{BB962C8B-B14F-4D97-AF65-F5344CB8AC3E}">
        <p14:creationId xmlns:p14="http://schemas.microsoft.com/office/powerpoint/2010/main" val="166455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to spal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kstfelt, spalte 1"/>
          <p:cNvSpPr>
            <a:spLocks noGrp="1"/>
          </p:cNvSpPr>
          <p:nvPr>
            <p:ph sz="half" idx="1"/>
          </p:nvPr>
        </p:nvSpPr>
        <p:spPr>
          <a:xfrm>
            <a:off x="1363894" y="1940835"/>
            <a:ext cx="4540085" cy="3888432"/>
          </a:xfrm>
        </p:spPr>
        <p:txBody>
          <a:bodyPr>
            <a:normAutofit/>
          </a:bodyPr>
          <a:lstStyle>
            <a:lvl1pPr>
              <a:defRPr sz="2667">
                <a:solidFill>
                  <a:schemeClr val="tx1">
                    <a:lumMod val="75000"/>
                    <a:lumOff val="25000"/>
                  </a:schemeClr>
                </a:solidFill>
              </a:defRPr>
            </a:lvl1pPr>
            <a:lvl2pPr>
              <a:defRPr sz="2667">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descr="Tekstfelt, spalte 2"/>
          <p:cNvSpPr>
            <a:spLocks noGrp="1"/>
          </p:cNvSpPr>
          <p:nvPr>
            <p:ph sz="half" idx="2"/>
          </p:nvPr>
        </p:nvSpPr>
        <p:spPr>
          <a:xfrm>
            <a:off x="6336533" y="1940835"/>
            <a:ext cx="4560000" cy="3888432"/>
          </a:xfrm>
        </p:spPr>
        <p:txBody>
          <a:bodyPr>
            <a:normAutofit/>
          </a:bodyPr>
          <a:lstStyle>
            <a:lvl1pPr>
              <a:defRPr sz="2667">
                <a:solidFill>
                  <a:schemeClr val="tx1">
                    <a:lumMod val="75000"/>
                    <a:lumOff val="25000"/>
                  </a:schemeClr>
                </a:solidFill>
              </a:defRPr>
            </a:lvl1pPr>
            <a:lvl2pPr>
              <a:defRPr sz="2667">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1" descr="Tittelfelt"/>
          <p:cNvSpPr>
            <a:spLocks noGrp="1"/>
          </p:cNvSpPr>
          <p:nvPr>
            <p:ph type="title"/>
          </p:nvPr>
        </p:nvSpPr>
        <p:spPr>
          <a:xfrm>
            <a:off x="1363893" y="1072309"/>
            <a:ext cx="9532640" cy="652935"/>
          </a:xfrm>
        </p:spPr>
        <p:txBody>
          <a:bodyPr>
            <a:noAutofit/>
          </a:bodyPr>
          <a:lstStyle>
            <a:lvl1pPr>
              <a:lnSpc>
                <a:spcPct val="100000"/>
              </a:lnSpc>
              <a:defRPr sz="3733" b="1" i="0"/>
            </a:lvl1pPr>
          </a:lstStyle>
          <a:p>
            <a:r>
              <a:rPr lang="nb-NO"/>
              <a:t>Klikk for å redigere tittelstil</a:t>
            </a:r>
          </a:p>
        </p:txBody>
      </p:sp>
      <p:sp>
        <p:nvSpPr>
          <p:cNvPr id="2" name="Plassholder for dato 1" descr="Felt til dato"/>
          <p:cNvSpPr>
            <a:spLocks noGrp="1"/>
          </p:cNvSpPr>
          <p:nvPr>
            <p:ph type="dt" sz="half" idx="10"/>
          </p:nvPr>
        </p:nvSpPr>
        <p:spPr/>
        <p:txBody>
          <a:bodyPr/>
          <a:lstStyle>
            <a:lvl1pPr>
              <a:defRPr sz="1200"/>
            </a:lvl1pPr>
          </a:lstStyle>
          <a:p>
            <a:endParaRPr lang="nb-NO"/>
          </a:p>
        </p:txBody>
      </p:sp>
      <p:sp>
        <p:nvSpPr>
          <p:cNvPr id="5" name="Plassholder for bunntekst 4" descr="Felt for enhet/tilhørighet"/>
          <p:cNvSpPr>
            <a:spLocks noGrp="1"/>
          </p:cNvSpPr>
          <p:nvPr>
            <p:ph type="ftr" sz="quarter" idx="11"/>
          </p:nvPr>
        </p:nvSpPr>
        <p:spPr/>
        <p:txBody>
          <a:bodyPr/>
          <a:lstStyle/>
          <a:p>
            <a:r>
              <a:rPr lang="nb-NO"/>
              <a:t>Universitetet i Bergen</a:t>
            </a:r>
          </a:p>
        </p:txBody>
      </p:sp>
      <p:sp>
        <p:nvSpPr>
          <p:cNvPr id="6" name="Plassholder for lysbildenummer 5" descr="Felt til sidetall"/>
          <p:cNvSpPr>
            <a:spLocks noGrp="1"/>
          </p:cNvSpPr>
          <p:nvPr>
            <p:ph type="sldNum" sz="quarter" idx="12"/>
          </p:nvPr>
        </p:nvSpPr>
        <p:spPr/>
        <p:txBody>
          <a:bodyPr/>
          <a:lstStyle>
            <a:lvl1pPr>
              <a:defRPr sz="1200"/>
            </a:lvl1pPr>
          </a:lstStyle>
          <a:p>
            <a:r>
              <a:rPr lang="nb-NO"/>
              <a:t>Side </a:t>
            </a:r>
            <a:fld id="{06C54713-27B5-4268-B680-29C9FB350413}" type="slidenum">
              <a:rPr lang="nb-NO" smtClean="0"/>
              <a:pPr/>
              <a:t>‹#›</a:t>
            </a:fld>
            <a:endParaRPr lang="nb-NO"/>
          </a:p>
        </p:txBody>
      </p:sp>
      <p:pic>
        <p:nvPicPr>
          <p:cNvPr id="11" name="Bilde 10" descr="UiB emblem">
            <a:extLst>
              <a:ext uri="{FF2B5EF4-FFF2-40B4-BE49-F238E27FC236}">
                <a16:creationId xmlns:a16="http://schemas.microsoft.com/office/drawing/2014/main" id="{F450508E-D4BA-C740-BC0E-0EBD17C09D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2491" y="5265311"/>
            <a:ext cx="960000" cy="960000"/>
          </a:xfrm>
          <a:prstGeom prst="rect">
            <a:avLst/>
          </a:prstGeom>
        </p:spPr>
      </p:pic>
    </p:spTree>
    <p:extLst>
      <p:ext uri="{BB962C8B-B14F-4D97-AF65-F5344CB8AC3E}">
        <p14:creationId xmlns:p14="http://schemas.microsoft.com/office/powerpoint/2010/main" val="18231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Plassholder for tittel 1" descr="Tittelfelt"/>
          <p:cNvSpPr>
            <a:spLocks noGrp="1"/>
          </p:cNvSpPr>
          <p:nvPr>
            <p:ph type="title"/>
          </p:nvPr>
        </p:nvSpPr>
        <p:spPr>
          <a:xfrm>
            <a:off x="1363893" y="1072309"/>
            <a:ext cx="9532640" cy="652935"/>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descr="Tekstfelt"/>
          <p:cNvSpPr>
            <a:spLocks noGrp="1"/>
          </p:cNvSpPr>
          <p:nvPr>
            <p:ph type="body" idx="1"/>
          </p:nvPr>
        </p:nvSpPr>
        <p:spPr>
          <a:xfrm>
            <a:off x="1363893" y="1941267"/>
            <a:ext cx="9532640" cy="3888000"/>
          </a:xfrm>
          <a:prstGeom prst="rect">
            <a:avLst/>
          </a:prstGeom>
        </p:spPr>
        <p:txBody>
          <a:bodyPr vert="horz" lIns="0" tIns="0" rIns="0" bIns="0" rtlCol="0">
            <a:normAutofit/>
          </a:bodyPr>
          <a:lstStyle/>
          <a:p>
            <a:pPr lvl="0"/>
            <a:r>
              <a:rPr lang="nb-NO"/>
              <a:t>Klikk for å redigere tekststiler</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descr="Felt til dato"/>
          <p:cNvSpPr>
            <a:spLocks noGrp="1"/>
          </p:cNvSpPr>
          <p:nvPr>
            <p:ph type="dt" sz="half" idx="2"/>
          </p:nvPr>
        </p:nvSpPr>
        <p:spPr>
          <a:xfrm>
            <a:off x="623392" y="6117299"/>
            <a:ext cx="1248139"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endParaRPr lang="nb-NO"/>
          </a:p>
        </p:txBody>
      </p:sp>
      <p:sp>
        <p:nvSpPr>
          <p:cNvPr id="6" name="Plassholder for lysbildenummer 5" descr="Felt til sidetall"/>
          <p:cNvSpPr>
            <a:spLocks noGrp="1"/>
          </p:cNvSpPr>
          <p:nvPr>
            <p:ph type="sldNum" sz="quarter" idx="4"/>
          </p:nvPr>
        </p:nvSpPr>
        <p:spPr>
          <a:xfrm>
            <a:off x="2269891" y="6117299"/>
            <a:ext cx="945789"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a:t>Side </a:t>
            </a:r>
            <a:fld id="{06C54713-27B5-4268-B680-29C9FB350413}" type="slidenum">
              <a:rPr lang="nb-NO" smtClean="0"/>
              <a:pPr/>
              <a:t>‹#›</a:t>
            </a:fld>
            <a:endParaRPr lang="nb-NO"/>
          </a:p>
        </p:txBody>
      </p:sp>
      <p:sp>
        <p:nvSpPr>
          <p:cNvPr id="7" name="Plassholder for bunntekst 4" descr="Felt for enhet/tilhørighet"/>
          <p:cNvSpPr>
            <a:spLocks noGrp="1"/>
          </p:cNvSpPr>
          <p:nvPr>
            <p:ph type="ftr" sz="quarter" idx="3"/>
          </p:nvPr>
        </p:nvSpPr>
        <p:spPr>
          <a:xfrm>
            <a:off x="1872000" y="518400"/>
            <a:ext cx="8448000" cy="513600"/>
          </a:xfrm>
          <a:prstGeom prst="rect">
            <a:avLst/>
          </a:prstGeom>
        </p:spPr>
        <p:txBody>
          <a:bodyPr lIns="0" tIns="0" rIns="0" bIns="0"/>
          <a:lstStyle>
            <a:lvl1pPr algn="ctr">
              <a:defRPr sz="1600" cap="all" spc="133"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a:t>Universitetet i Bergen</a:t>
            </a:r>
          </a:p>
        </p:txBody>
      </p:sp>
    </p:spTree>
    <p:extLst>
      <p:ext uri="{BB962C8B-B14F-4D97-AF65-F5344CB8AC3E}">
        <p14:creationId xmlns:p14="http://schemas.microsoft.com/office/powerpoint/2010/main" val="33414025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dt="0"/>
  <p:txStyles>
    <p:title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lovdata.no/pro/#reference/lov/1967-02-10/%C2%A718"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lovdata.no/pro/#reference/lov/1967-02-10/%C2%A719"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13.xml"/><Relationship Id="rId4" Type="http://schemas.openxmlformats.org/officeDocument/2006/relationships/hyperlink" Target="https://www.nrk.no/nordland/nav-kontaktsenter_-helsetilsynet-fant-en-rekke-alvorlige-forhold-1.15776942"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F5750D0-3F04-FCE0-89AF-9514229F4ECF}"/>
              </a:ext>
            </a:extLst>
          </p:cNvPr>
          <p:cNvPicPr>
            <a:picLocks noChangeAspect="1"/>
          </p:cNvPicPr>
          <p:nvPr/>
        </p:nvPicPr>
        <p:blipFill rotWithShape="1">
          <a:blip r:embed="rId3"/>
          <a:srcRect b="43224"/>
          <a:stretch/>
        </p:blipFill>
        <p:spPr>
          <a:xfrm>
            <a:off x="2637692" y="1770268"/>
            <a:ext cx="7526176" cy="4982223"/>
          </a:xfrm>
          <a:prstGeom prst="rect">
            <a:avLst/>
          </a:prstGeom>
        </p:spPr>
      </p:pic>
      <p:sp>
        <p:nvSpPr>
          <p:cNvPr id="2" name="Tittel 1">
            <a:extLst>
              <a:ext uri="{FF2B5EF4-FFF2-40B4-BE49-F238E27FC236}">
                <a16:creationId xmlns:a16="http://schemas.microsoft.com/office/drawing/2014/main" id="{7D772047-9D74-C1EE-8736-7F58FD6E3097}"/>
              </a:ext>
            </a:extLst>
          </p:cNvPr>
          <p:cNvSpPr txBox="1">
            <a:spLocks/>
          </p:cNvSpPr>
          <p:nvPr/>
        </p:nvSpPr>
        <p:spPr>
          <a:xfrm>
            <a:off x="1003300" y="263770"/>
            <a:ext cx="10024208" cy="1305724"/>
          </a:xfrm>
          <a:prstGeom prst="rect">
            <a:avLst/>
          </a:prstGeom>
        </p:spPr>
        <p:txBody>
          <a:bodyPr vert="horz" lIns="0" tIns="0" rIns="0" bIns="0" rtlCol="0" anchor="b" anchorCtr="0">
            <a:noAutofit/>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pPr algn="ctr"/>
            <a:r>
              <a:rPr lang="nb-NO" dirty="0"/>
              <a:t>Raskt og Riktig</a:t>
            </a:r>
          </a:p>
          <a:p>
            <a:pPr algn="ctr"/>
            <a:r>
              <a:rPr lang="nb-NO" sz="1400" dirty="0"/>
              <a:t>Foredrag for European </a:t>
            </a:r>
            <a:r>
              <a:rPr lang="nb-NO" sz="1400" dirty="0" err="1"/>
              <a:t>Institute</a:t>
            </a:r>
            <a:r>
              <a:rPr lang="nb-NO" sz="1400" dirty="0"/>
              <a:t> </a:t>
            </a:r>
            <a:r>
              <a:rPr lang="nb-NO" sz="1400" dirty="0" err="1"/>
              <a:t>of</a:t>
            </a:r>
            <a:r>
              <a:rPr lang="nb-NO" sz="1400" dirty="0"/>
              <a:t> </a:t>
            </a:r>
            <a:r>
              <a:rPr lang="nb-NO" sz="1400" dirty="0" err="1"/>
              <a:t>Social</a:t>
            </a:r>
            <a:r>
              <a:rPr lang="nb-NO" sz="1400" dirty="0"/>
              <a:t> Security, den 090623</a:t>
            </a:r>
          </a:p>
          <a:p>
            <a:pPr algn="ctr"/>
            <a:r>
              <a:rPr lang="nb-NO" sz="1400" dirty="0"/>
              <a:t>Av førsteamanuensis Roald Hopsnes</a:t>
            </a:r>
          </a:p>
        </p:txBody>
      </p:sp>
    </p:spTree>
    <p:extLst>
      <p:ext uri="{BB962C8B-B14F-4D97-AF65-F5344CB8AC3E}">
        <p14:creationId xmlns:p14="http://schemas.microsoft.com/office/powerpoint/2010/main" val="184619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431E4ED-41C8-2D0D-5EFE-AAA495579BFB}"/>
              </a:ext>
            </a:extLst>
          </p:cNvPr>
          <p:cNvPicPr>
            <a:picLocks noChangeAspect="1"/>
          </p:cNvPicPr>
          <p:nvPr/>
        </p:nvPicPr>
        <p:blipFill>
          <a:blip r:embed="rId3"/>
          <a:stretch>
            <a:fillRect/>
          </a:stretch>
        </p:blipFill>
        <p:spPr>
          <a:xfrm>
            <a:off x="2843280" y="223837"/>
            <a:ext cx="9029700" cy="6410325"/>
          </a:xfrm>
          <a:prstGeom prst="rect">
            <a:avLst/>
          </a:prstGeom>
        </p:spPr>
      </p:pic>
      <p:sp>
        <p:nvSpPr>
          <p:cNvPr id="5" name="TekstSylinder 4">
            <a:extLst>
              <a:ext uri="{FF2B5EF4-FFF2-40B4-BE49-F238E27FC236}">
                <a16:creationId xmlns:a16="http://schemas.microsoft.com/office/drawing/2014/main" id="{7DF4DD67-2A1A-444A-A057-CBA98DB368FD}"/>
              </a:ext>
            </a:extLst>
          </p:cNvPr>
          <p:cNvSpPr txBox="1"/>
          <p:nvPr/>
        </p:nvSpPr>
        <p:spPr>
          <a:xfrm>
            <a:off x="246744" y="993513"/>
            <a:ext cx="2670858" cy="3046988"/>
          </a:xfrm>
          <a:prstGeom prst="rect">
            <a:avLst/>
          </a:prstGeom>
          <a:noFill/>
        </p:spPr>
        <p:txBody>
          <a:bodyPr wrap="square" rtlCol="0">
            <a:spAutoFit/>
          </a:bodyPr>
          <a:lstStyle/>
          <a:p>
            <a:r>
              <a:rPr lang="nb-NO" sz="3200" b="1" dirty="0">
                <a:solidFill>
                  <a:schemeClr val="accent1"/>
                </a:solidFill>
              </a:rPr>
              <a:t>Estimerte kostnader, Trygderetten og domstols-behandling</a:t>
            </a:r>
          </a:p>
        </p:txBody>
      </p:sp>
    </p:spTree>
    <p:extLst>
      <p:ext uri="{BB962C8B-B14F-4D97-AF65-F5344CB8AC3E}">
        <p14:creationId xmlns:p14="http://schemas.microsoft.com/office/powerpoint/2010/main" val="171473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EDCEBF-8469-8F9A-D69A-421EA6D48903}"/>
              </a:ext>
            </a:extLst>
          </p:cNvPr>
          <p:cNvSpPr>
            <a:spLocks noGrp="1"/>
          </p:cNvSpPr>
          <p:nvPr>
            <p:ph type="title"/>
          </p:nvPr>
        </p:nvSpPr>
        <p:spPr>
          <a:xfrm>
            <a:off x="677334" y="359596"/>
            <a:ext cx="10809174" cy="1227664"/>
          </a:xfrm>
        </p:spPr>
        <p:txBody>
          <a:bodyPr/>
          <a:lstStyle/>
          <a:p>
            <a:pPr algn="ctr"/>
            <a:r>
              <a:rPr lang="nb-NO" altLang="nb-NO" sz="3600" dirty="0">
                <a:ea typeface="ＭＳ Ｐゴシック" panose="020B0600070205080204" pitchFamily="34" charset="-128"/>
              </a:rPr>
              <a:t>Normalmodell der staten bekoster behandling i tingrett</a:t>
            </a:r>
            <a:endParaRPr lang="nb-NO" sz="3600" dirty="0"/>
          </a:p>
        </p:txBody>
      </p:sp>
      <p:pic>
        <p:nvPicPr>
          <p:cNvPr id="6" name="Bilde 5" descr="Et bilde som inneholder bord&#10;&#10;Automatisk generert beskrivelse">
            <a:extLst>
              <a:ext uri="{FF2B5EF4-FFF2-40B4-BE49-F238E27FC236}">
                <a16:creationId xmlns:a16="http://schemas.microsoft.com/office/drawing/2014/main" id="{49CB3CD1-84E3-5D06-01F5-2F2BACC92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73" y="1624704"/>
            <a:ext cx="11642053" cy="5233296"/>
          </a:xfrm>
          <a:prstGeom prst="rect">
            <a:avLst/>
          </a:prstGeom>
        </p:spPr>
      </p:pic>
    </p:spTree>
    <p:extLst>
      <p:ext uri="{BB962C8B-B14F-4D97-AF65-F5344CB8AC3E}">
        <p14:creationId xmlns:p14="http://schemas.microsoft.com/office/powerpoint/2010/main" val="239098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E1E9B8-24FD-CEBA-70AA-0FBE7485611F}"/>
              </a:ext>
            </a:extLst>
          </p:cNvPr>
          <p:cNvSpPr>
            <a:spLocks noGrp="1"/>
          </p:cNvSpPr>
          <p:nvPr>
            <p:ph type="title" idx="4294967295"/>
          </p:nvPr>
        </p:nvSpPr>
        <p:spPr>
          <a:xfrm>
            <a:off x="569343" y="448575"/>
            <a:ext cx="11041811" cy="1075426"/>
          </a:xfrm>
        </p:spPr>
        <p:txBody>
          <a:bodyPr/>
          <a:lstStyle/>
          <a:p>
            <a:pPr algn="ctr"/>
            <a:r>
              <a:rPr lang="nb-NO" altLang="nb-NO" sz="3600" dirty="0">
                <a:ea typeface="ＭＳ Ｐゴシック" panose="020B0600070205080204" pitchFamily="34" charset="-128"/>
              </a:rPr>
              <a:t>Normalmodell med ordinære omkostningsregler</a:t>
            </a:r>
            <a:endParaRPr lang="nb-NO" dirty="0"/>
          </a:p>
        </p:txBody>
      </p:sp>
      <p:sp>
        <p:nvSpPr>
          <p:cNvPr id="3" name="Plassholder for innhold 2">
            <a:extLst>
              <a:ext uri="{FF2B5EF4-FFF2-40B4-BE49-F238E27FC236}">
                <a16:creationId xmlns:a16="http://schemas.microsoft.com/office/drawing/2014/main" id="{9E852F2B-ABB6-CCC0-CC11-87CC6FD3488F}"/>
              </a:ext>
            </a:extLst>
          </p:cNvPr>
          <p:cNvSpPr>
            <a:spLocks noGrp="1"/>
          </p:cNvSpPr>
          <p:nvPr>
            <p:ph idx="4294967295"/>
          </p:nvPr>
        </p:nvSpPr>
        <p:spPr>
          <a:xfrm>
            <a:off x="569344" y="1609725"/>
            <a:ext cx="11041810" cy="5174029"/>
          </a:xfrm>
        </p:spPr>
        <p:txBody>
          <a:bodyPr>
            <a:normAutofit/>
          </a:bodyPr>
          <a:lstStyle/>
          <a:p>
            <a:r>
              <a:rPr lang="nb-NO" sz="3200" dirty="0"/>
              <a:t>Hvilken økonomisk risiko gir dette bruker? </a:t>
            </a:r>
          </a:p>
          <a:p>
            <a:pPr lvl="1"/>
            <a:r>
              <a:rPr lang="nb-NO" sz="2800" dirty="0"/>
              <a:t>Anslått gjennomsnittlig saksomkostningsrisiko på over 200 000 kroner</a:t>
            </a:r>
          </a:p>
          <a:p>
            <a:pPr lvl="1"/>
            <a:r>
              <a:rPr lang="nb-NO" sz="2800" dirty="0"/>
              <a:t>Hvor mange saker ville gått til tingretten?</a:t>
            </a:r>
          </a:p>
          <a:p>
            <a:pPr lvl="2"/>
            <a:r>
              <a:rPr lang="nb-NO" sz="2800" dirty="0"/>
              <a:t>Lagmannsretten behandler i dag under 100 saker årlig</a:t>
            </a:r>
          </a:p>
          <a:p>
            <a:r>
              <a:rPr lang="nb-NO" sz="3200" dirty="0"/>
              <a:t>Virkninger for systemet:</a:t>
            </a:r>
          </a:p>
          <a:p>
            <a:pPr lvl="1"/>
            <a:r>
              <a:rPr lang="nb-NO" sz="2800" dirty="0"/>
              <a:t>Trygderetten: </a:t>
            </a:r>
          </a:p>
          <a:p>
            <a:pPr lvl="2"/>
            <a:r>
              <a:rPr lang="nb-NO" sz="2800" dirty="0"/>
              <a:t>behandler mellom 3 500-4 000 saker årlig</a:t>
            </a:r>
          </a:p>
          <a:p>
            <a:pPr lvl="2"/>
            <a:r>
              <a:rPr lang="nb-NO" sz="2800" dirty="0"/>
              <a:t>omgjør klageinstansens vedtak i mellom 700-750 saker i året</a:t>
            </a:r>
          </a:p>
          <a:p>
            <a:pPr lvl="1"/>
            <a:endParaRPr lang="nb-NO" sz="2800" dirty="0"/>
          </a:p>
          <a:p>
            <a:pPr marL="0" indent="0">
              <a:buNone/>
            </a:pPr>
            <a:endParaRPr lang="nb-NO" sz="2800" dirty="0"/>
          </a:p>
        </p:txBody>
      </p:sp>
    </p:spTree>
    <p:extLst>
      <p:ext uri="{BB962C8B-B14F-4D97-AF65-F5344CB8AC3E}">
        <p14:creationId xmlns:p14="http://schemas.microsoft.com/office/powerpoint/2010/main" val="365530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499915" y="467293"/>
            <a:ext cx="11155040" cy="1319640"/>
          </a:xfrm>
        </p:spPr>
        <p:txBody>
          <a:bodyPr>
            <a:normAutofit fontScale="90000"/>
          </a:bodyPr>
          <a:lstStyle/>
          <a:p>
            <a:pPr algn="ctr"/>
            <a:r>
              <a:rPr lang="nb-NO" altLang="nb-NO" sz="4000" dirty="0">
                <a:ea typeface="ＭＳ Ｐゴシック" panose="020B0600070205080204" pitchFamily="34" charset="-128"/>
              </a:rPr>
              <a:t>Normalmodell med ordinære omkostningsregler, men med klagenemnd</a:t>
            </a:r>
            <a:endParaRPr lang="nb-NO"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057327" y="1438083"/>
            <a:ext cx="7597627" cy="5251450"/>
          </a:xfrm>
        </p:spPr>
        <p:txBody>
          <a:bodyPr>
            <a:normAutofit/>
          </a:bodyPr>
          <a:lstStyle/>
          <a:p>
            <a:pPr marL="152397" indent="0">
              <a:buNone/>
            </a:pPr>
            <a:endParaRPr lang="nb-NO" sz="2800" dirty="0"/>
          </a:p>
          <a:p>
            <a:pPr marL="152397" indent="0">
              <a:buNone/>
            </a:pPr>
            <a:endParaRPr lang="nb-NO" sz="2800" dirty="0"/>
          </a:p>
          <a:p>
            <a:pPr marL="152397" indent="0">
              <a:buNone/>
            </a:pPr>
            <a:endParaRPr lang="nb-NO" sz="2800" dirty="0"/>
          </a:p>
          <a:p>
            <a:pPr marL="609597" indent="-457200"/>
            <a:endParaRPr lang="nb-NO" sz="2800" dirty="0"/>
          </a:p>
        </p:txBody>
      </p:sp>
      <p:pic>
        <p:nvPicPr>
          <p:cNvPr id="4" name="Bilde 3">
            <a:extLst>
              <a:ext uri="{FF2B5EF4-FFF2-40B4-BE49-F238E27FC236}">
                <a16:creationId xmlns:a16="http://schemas.microsoft.com/office/drawing/2014/main" id="{359903B2-7286-498A-AA6F-4340E914B4DE}"/>
              </a:ext>
            </a:extLst>
          </p:cNvPr>
          <p:cNvPicPr>
            <a:picLocks noChangeAspect="1"/>
          </p:cNvPicPr>
          <p:nvPr/>
        </p:nvPicPr>
        <p:blipFill>
          <a:blip r:embed="rId2"/>
          <a:stretch>
            <a:fillRect/>
          </a:stretch>
        </p:blipFill>
        <p:spPr>
          <a:xfrm>
            <a:off x="1112694" y="2324041"/>
            <a:ext cx="2792210" cy="774259"/>
          </a:xfrm>
          <a:prstGeom prst="rect">
            <a:avLst/>
          </a:prstGeom>
        </p:spPr>
      </p:pic>
      <p:pic>
        <p:nvPicPr>
          <p:cNvPr id="5" name="Bilde 4">
            <a:extLst>
              <a:ext uri="{FF2B5EF4-FFF2-40B4-BE49-F238E27FC236}">
                <a16:creationId xmlns:a16="http://schemas.microsoft.com/office/drawing/2014/main" id="{FDDB749E-25E4-4AD5-BDF8-2655842C654A}"/>
              </a:ext>
            </a:extLst>
          </p:cNvPr>
          <p:cNvPicPr>
            <a:picLocks noChangeAspect="1"/>
          </p:cNvPicPr>
          <p:nvPr/>
        </p:nvPicPr>
        <p:blipFill>
          <a:blip r:embed="rId3"/>
          <a:stretch>
            <a:fillRect/>
          </a:stretch>
        </p:blipFill>
        <p:spPr>
          <a:xfrm>
            <a:off x="1138570" y="3246352"/>
            <a:ext cx="2792210" cy="780356"/>
          </a:xfrm>
          <a:prstGeom prst="rect">
            <a:avLst/>
          </a:prstGeom>
        </p:spPr>
      </p:pic>
      <p:pic>
        <p:nvPicPr>
          <p:cNvPr id="12" name="Bilde 11">
            <a:extLst>
              <a:ext uri="{FF2B5EF4-FFF2-40B4-BE49-F238E27FC236}">
                <a16:creationId xmlns:a16="http://schemas.microsoft.com/office/drawing/2014/main" id="{8F3A55F1-5F3A-48E9-A42C-870BAD324FD9}"/>
              </a:ext>
            </a:extLst>
          </p:cNvPr>
          <p:cNvPicPr>
            <a:picLocks noChangeAspect="1"/>
          </p:cNvPicPr>
          <p:nvPr/>
        </p:nvPicPr>
        <p:blipFill>
          <a:blip r:embed="rId4"/>
          <a:stretch>
            <a:fillRect/>
          </a:stretch>
        </p:blipFill>
        <p:spPr>
          <a:xfrm>
            <a:off x="1126378" y="5873796"/>
            <a:ext cx="2792210" cy="774259"/>
          </a:xfrm>
          <a:prstGeom prst="rect">
            <a:avLst/>
          </a:prstGeom>
        </p:spPr>
      </p:pic>
      <p:pic>
        <p:nvPicPr>
          <p:cNvPr id="13" name="Bilde 12">
            <a:extLst>
              <a:ext uri="{FF2B5EF4-FFF2-40B4-BE49-F238E27FC236}">
                <a16:creationId xmlns:a16="http://schemas.microsoft.com/office/drawing/2014/main" id="{5860630C-4575-432F-BC0C-9CC10A54043E}"/>
              </a:ext>
            </a:extLst>
          </p:cNvPr>
          <p:cNvPicPr>
            <a:picLocks noChangeAspect="1"/>
          </p:cNvPicPr>
          <p:nvPr/>
        </p:nvPicPr>
        <p:blipFill>
          <a:blip r:embed="rId5"/>
          <a:stretch>
            <a:fillRect/>
          </a:stretch>
        </p:blipFill>
        <p:spPr>
          <a:xfrm>
            <a:off x="1114185" y="4171248"/>
            <a:ext cx="2804403" cy="792549"/>
          </a:xfrm>
          <a:prstGeom prst="rect">
            <a:avLst/>
          </a:prstGeom>
        </p:spPr>
      </p:pic>
      <p:pic>
        <p:nvPicPr>
          <p:cNvPr id="14" name="Bilde 13">
            <a:extLst>
              <a:ext uri="{FF2B5EF4-FFF2-40B4-BE49-F238E27FC236}">
                <a16:creationId xmlns:a16="http://schemas.microsoft.com/office/drawing/2014/main" id="{6B4CA8EB-A4B3-48AC-911B-55F14CBA46DC}"/>
              </a:ext>
            </a:extLst>
          </p:cNvPr>
          <p:cNvPicPr>
            <a:picLocks noChangeAspect="1"/>
          </p:cNvPicPr>
          <p:nvPr/>
        </p:nvPicPr>
        <p:blipFill>
          <a:blip r:embed="rId6"/>
          <a:stretch>
            <a:fillRect/>
          </a:stretch>
        </p:blipFill>
        <p:spPr>
          <a:xfrm>
            <a:off x="78716" y="5192762"/>
            <a:ext cx="999831" cy="536494"/>
          </a:xfrm>
          <a:prstGeom prst="rect">
            <a:avLst/>
          </a:prstGeom>
        </p:spPr>
      </p:pic>
      <p:pic>
        <p:nvPicPr>
          <p:cNvPr id="15" name="Bilde 14">
            <a:extLst>
              <a:ext uri="{FF2B5EF4-FFF2-40B4-BE49-F238E27FC236}">
                <a16:creationId xmlns:a16="http://schemas.microsoft.com/office/drawing/2014/main" id="{91235EDD-1FD2-4143-B2D6-5E2225649C24}"/>
              </a:ext>
            </a:extLst>
          </p:cNvPr>
          <p:cNvPicPr>
            <a:picLocks noChangeAspect="1"/>
          </p:cNvPicPr>
          <p:nvPr/>
        </p:nvPicPr>
        <p:blipFill>
          <a:blip r:embed="rId7"/>
          <a:stretch>
            <a:fillRect/>
          </a:stretch>
        </p:blipFill>
        <p:spPr>
          <a:xfrm>
            <a:off x="6280530" y="4136944"/>
            <a:ext cx="2792210" cy="774259"/>
          </a:xfrm>
          <a:prstGeom prst="rect">
            <a:avLst/>
          </a:prstGeom>
        </p:spPr>
      </p:pic>
      <p:sp>
        <p:nvSpPr>
          <p:cNvPr id="16" name="Divisjonstegn 15">
            <a:extLst>
              <a:ext uri="{FF2B5EF4-FFF2-40B4-BE49-F238E27FC236}">
                <a16:creationId xmlns:a16="http://schemas.microsoft.com/office/drawing/2014/main" id="{D8BEBFA4-4DA1-40F3-8B22-D5013B820D2B}"/>
              </a:ext>
            </a:extLst>
          </p:cNvPr>
          <p:cNvSpPr/>
          <p:nvPr/>
        </p:nvSpPr>
        <p:spPr>
          <a:xfrm>
            <a:off x="4430998" y="3904929"/>
            <a:ext cx="1475861" cy="132518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Rektangel: avrundede hjørner 2">
            <a:extLst>
              <a:ext uri="{FF2B5EF4-FFF2-40B4-BE49-F238E27FC236}">
                <a16:creationId xmlns:a16="http://schemas.microsoft.com/office/drawing/2014/main" id="{BDAA773E-AB71-125E-8812-5FB4BF15C7DF}"/>
              </a:ext>
            </a:extLst>
          </p:cNvPr>
          <p:cNvSpPr/>
          <p:nvPr/>
        </p:nvSpPr>
        <p:spPr>
          <a:xfrm>
            <a:off x="1126378" y="5108337"/>
            <a:ext cx="2780018" cy="620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KLAGENEMND</a:t>
            </a:r>
          </a:p>
        </p:txBody>
      </p:sp>
      <p:sp>
        <p:nvSpPr>
          <p:cNvPr id="6" name="Rektangel 5">
            <a:extLst>
              <a:ext uri="{FF2B5EF4-FFF2-40B4-BE49-F238E27FC236}">
                <a16:creationId xmlns:a16="http://schemas.microsoft.com/office/drawing/2014/main" id="{6CDDE43F-02F0-3422-518D-F5546341C04C}"/>
              </a:ext>
            </a:extLst>
          </p:cNvPr>
          <p:cNvSpPr/>
          <p:nvPr/>
        </p:nvSpPr>
        <p:spPr>
          <a:xfrm>
            <a:off x="5129615" y="5321588"/>
            <a:ext cx="4692770" cy="1325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b="1" dirty="0">
                <a:solidFill>
                  <a:schemeClr val="tx1"/>
                </a:solidFill>
              </a:rPr>
              <a:t>Inngang til klageinstansen på ca. 35 000 saker</a:t>
            </a:r>
          </a:p>
        </p:txBody>
      </p:sp>
    </p:spTree>
    <p:extLst>
      <p:ext uri="{BB962C8B-B14F-4D97-AF65-F5344CB8AC3E}">
        <p14:creationId xmlns:p14="http://schemas.microsoft.com/office/powerpoint/2010/main" val="172747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A9A9EF-D6E7-2800-5671-38641E204455}"/>
              </a:ext>
            </a:extLst>
          </p:cNvPr>
          <p:cNvSpPr>
            <a:spLocks noGrp="1"/>
          </p:cNvSpPr>
          <p:nvPr>
            <p:ph type="title" idx="4294967295"/>
          </p:nvPr>
        </p:nvSpPr>
        <p:spPr>
          <a:xfrm>
            <a:off x="855662" y="465762"/>
            <a:ext cx="8596313" cy="838200"/>
          </a:xfrm>
        </p:spPr>
        <p:txBody>
          <a:bodyPr/>
          <a:lstStyle/>
          <a:p>
            <a:r>
              <a:rPr lang="nb-NO" dirty="0"/>
              <a:t>Etter utvalgets vurdering vil:</a:t>
            </a:r>
          </a:p>
        </p:txBody>
      </p:sp>
      <p:sp>
        <p:nvSpPr>
          <p:cNvPr id="3" name="Plassholder for innhold 2">
            <a:extLst>
              <a:ext uri="{FF2B5EF4-FFF2-40B4-BE49-F238E27FC236}">
                <a16:creationId xmlns:a16="http://schemas.microsoft.com/office/drawing/2014/main" id="{B748EA75-F249-2775-09C8-59861C4C728F}"/>
              </a:ext>
            </a:extLst>
          </p:cNvPr>
          <p:cNvSpPr>
            <a:spLocks noGrp="1"/>
          </p:cNvSpPr>
          <p:nvPr>
            <p:ph idx="4294967295"/>
          </p:nvPr>
        </p:nvSpPr>
        <p:spPr>
          <a:xfrm>
            <a:off x="855662" y="1654175"/>
            <a:ext cx="10480675" cy="4594225"/>
          </a:xfrm>
        </p:spPr>
        <p:txBody>
          <a:bodyPr>
            <a:normAutofit/>
          </a:bodyPr>
          <a:lstStyle/>
          <a:p>
            <a:r>
              <a:rPr lang="nb-NO" sz="3200" dirty="0"/>
              <a:t>en normalmodellen der staten tar kostandene bli uforsvarlig kostbar</a:t>
            </a:r>
          </a:p>
          <a:p>
            <a:r>
              <a:rPr lang="nb-NO" sz="3200" dirty="0"/>
              <a:t>en normalmodellen med ordinær omkostningsregler vil medføre drastisk reduksjon i rettssikkerhetsgarantiene</a:t>
            </a:r>
          </a:p>
          <a:p>
            <a:r>
              <a:rPr lang="nb-NO" sz="3200" dirty="0"/>
              <a:t>normalmodellen med ordinære omkostningsregler, men med klagenemnd, vil enten blir dyrere enn dagens modell eller svekke rettssikkerheten</a:t>
            </a:r>
          </a:p>
          <a:p>
            <a:pPr marL="0" indent="0">
              <a:buNone/>
            </a:pPr>
            <a:endParaRPr lang="nb-NO" sz="3200" dirty="0"/>
          </a:p>
          <a:p>
            <a:endParaRPr lang="nb-NO" sz="3200" dirty="0"/>
          </a:p>
        </p:txBody>
      </p:sp>
    </p:spTree>
    <p:extLst>
      <p:ext uri="{BB962C8B-B14F-4D97-AF65-F5344CB8AC3E}">
        <p14:creationId xmlns:p14="http://schemas.microsoft.com/office/powerpoint/2010/main" val="34652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A9A9EF-D6E7-2800-5671-38641E204455}"/>
              </a:ext>
            </a:extLst>
          </p:cNvPr>
          <p:cNvSpPr>
            <a:spLocks noGrp="1"/>
          </p:cNvSpPr>
          <p:nvPr>
            <p:ph type="title" idx="4294967295"/>
          </p:nvPr>
        </p:nvSpPr>
        <p:spPr>
          <a:xfrm>
            <a:off x="637735" y="285750"/>
            <a:ext cx="10916529" cy="1143963"/>
          </a:xfrm>
        </p:spPr>
        <p:txBody>
          <a:bodyPr/>
          <a:lstStyle/>
          <a:p>
            <a:pPr marL="152397" algn="ctr"/>
            <a:r>
              <a:rPr lang="nb-NO" sz="3600" dirty="0"/>
              <a:t>Utvalget foreslår å formalisere Trygde-rettens rolle som en formell domstol</a:t>
            </a:r>
          </a:p>
        </p:txBody>
      </p:sp>
      <p:sp>
        <p:nvSpPr>
          <p:cNvPr id="3" name="Plassholder for innhold 2">
            <a:extLst>
              <a:ext uri="{FF2B5EF4-FFF2-40B4-BE49-F238E27FC236}">
                <a16:creationId xmlns:a16="http://schemas.microsoft.com/office/drawing/2014/main" id="{B748EA75-F249-2775-09C8-59861C4C728F}"/>
              </a:ext>
            </a:extLst>
          </p:cNvPr>
          <p:cNvSpPr>
            <a:spLocks noGrp="1"/>
          </p:cNvSpPr>
          <p:nvPr>
            <p:ph idx="4294967295"/>
          </p:nvPr>
        </p:nvSpPr>
        <p:spPr>
          <a:xfrm>
            <a:off x="790576" y="1429713"/>
            <a:ext cx="10172699" cy="5142537"/>
          </a:xfrm>
        </p:spPr>
        <p:txBody>
          <a:bodyPr vert="horz" lIns="0" tIns="0" rIns="0" bIns="0" rtlCol="0" anchor="t">
            <a:normAutofit fontScale="85000" lnSpcReduction="20000"/>
          </a:bodyPr>
          <a:lstStyle/>
          <a:p>
            <a:pPr marL="533400" indent="-514350">
              <a:buFont typeface="+mj-lt"/>
              <a:buAutoNum type="arabicPeriod"/>
            </a:pPr>
            <a:r>
              <a:rPr lang="nb-NO" sz="2800" dirty="0"/>
              <a:t>Vil tilrettelegge for reell mulighet for </a:t>
            </a:r>
            <a:r>
              <a:rPr lang="nb-NO" sz="2800" u="sng" dirty="0"/>
              <a:t>domstols</a:t>
            </a:r>
            <a:r>
              <a:rPr lang="nb-NO" sz="2800" dirty="0"/>
              <a:t>prøving av forvaltningsvedtak</a:t>
            </a:r>
            <a:endParaRPr lang="en-US" sz="2800" dirty="0"/>
          </a:p>
          <a:p>
            <a:pPr marL="533400" indent="-514350">
              <a:buFont typeface="+mj-lt"/>
              <a:buAutoNum type="arabicPeriod"/>
            </a:pPr>
            <a:r>
              <a:rPr lang="nb-NO" sz="2800" dirty="0"/>
              <a:t>Den vanskelige balansen mellom forventninger til effektivitet som et forvaltningsorgan og kvalitet som en domstol – «den stygge andungen»</a:t>
            </a:r>
          </a:p>
          <a:p>
            <a:pPr marL="533400" indent="-514350">
              <a:buFont typeface="+mj-lt"/>
              <a:buAutoNum type="arabicPeriod"/>
            </a:pPr>
            <a:r>
              <a:rPr lang="nb-NO" sz="2800" dirty="0"/>
              <a:t>Vil redusere de administrative kostnader knyttet til drift av Trygderetten</a:t>
            </a:r>
          </a:p>
          <a:p>
            <a:pPr marL="533400" indent="-514350">
              <a:buFont typeface="+mj-lt"/>
              <a:buAutoNum type="arabicPeriod"/>
            </a:pPr>
            <a:r>
              <a:rPr lang="nb-NO" sz="2800" dirty="0"/>
              <a:t>Normalisere terminologi og regler</a:t>
            </a:r>
          </a:p>
          <a:p>
            <a:pPr marL="533400" indent="-514350">
              <a:buFont typeface="+mj-lt"/>
              <a:buAutoNum type="arabicPeriod"/>
            </a:pPr>
            <a:r>
              <a:rPr lang="nb-NO" sz="2800" dirty="0"/>
              <a:t>Klargjør Trygderettens rolle som en domstol</a:t>
            </a:r>
          </a:p>
          <a:p>
            <a:pPr marL="552436" lvl="1" indent="0">
              <a:buNone/>
            </a:pPr>
            <a:r>
              <a:rPr lang="nb-NO" sz="2800" i="1" dirty="0"/>
              <a:t>«</a:t>
            </a:r>
            <a:r>
              <a:rPr lang="en-US" i="1" dirty="0"/>
              <a:t>If it looks like a duck, walks like a duck and quacks like a duck, then it just may be a duck.”</a:t>
            </a:r>
            <a:endParaRPr lang="nb-NO" sz="2800" i="1" dirty="0"/>
          </a:p>
          <a:p>
            <a:pPr marL="533400" indent="-514350">
              <a:buFont typeface="+mj-lt"/>
              <a:buAutoNum type="arabicPeriod"/>
            </a:pPr>
            <a:r>
              <a:rPr lang="nb-NO" sz="2800" dirty="0"/>
              <a:t>Åpner for </a:t>
            </a:r>
          </a:p>
          <a:p>
            <a:pPr marL="1009636" lvl="1" indent="-457200">
              <a:buFontTx/>
              <a:buChar char="-"/>
            </a:pPr>
            <a:r>
              <a:rPr lang="nb-NO" sz="2800" dirty="0"/>
              <a:t>å rendyrke lagmannsretten som ankedomstol</a:t>
            </a:r>
          </a:p>
          <a:p>
            <a:pPr marL="1009636" lvl="1" indent="-457200">
              <a:buFontTx/>
              <a:buChar char="-"/>
            </a:pPr>
            <a:r>
              <a:rPr lang="nb-NO" sz="2800" dirty="0"/>
              <a:t>siling til lagmannsretten</a:t>
            </a:r>
          </a:p>
          <a:p>
            <a:pPr marL="533400" indent="-514350">
              <a:buFont typeface="+mj-lt"/>
              <a:buAutoNum type="arabicPeriod"/>
            </a:pPr>
            <a:r>
              <a:rPr lang="nb-NO" sz="2800" dirty="0">
                <a:cs typeface="Arial"/>
              </a:rPr>
              <a:t>Hva er argumentene imot denne formaliseringen?</a:t>
            </a:r>
          </a:p>
          <a:p>
            <a:pPr marL="19050" indent="0">
              <a:buNone/>
            </a:pPr>
            <a:endParaRPr lang="nb-NO" sz="2800" dirty="0">
              <a:cs typeface="Arial"/>
            </a:endParaRPr>
          </a:p>
          <a:p>
            <a:pPr marL="19050" indent="0">
              <a:buNone/>
            </a:pPr>
            <a:endParaRPr lang="nb-NO" sz="2800" dirty="0">
              <a:cs typeface="Arial"/>
            </a:endParaRPr>
          </a:p>
          <a:p>
            <a:pPr marL="476250" indent="-457200">
              <a:buFontTx/>
              <a:buChar char="-"/>
            </a:pPr>
            <a:endParaRPr lang="nb-NO" sz="3200" dirty="0">
              <a:cs typeface="Arial"/>
            </a:endParaRPr>
          </a:p>
        </p:txBody>
      </p:sp>
    </p:spTree>
    <p:extLst>
      <p:ext uri="{BB962C8B-B14F-4D97-AF65-F5344CB8AC3E}">
        <p14:creationId xmlns:p14="http://schemas.microsoft.com/office/powerpoint/2010/main" val="9090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8A3566-4FC0-9704-3293-0A6C2D1AA35A}"/>
              </a:ext>
            </a:extLst>
          </p:cNvPr>
          <p:cNvSpPr>
            <a:spLocks noGrp="1"/>
          </p:cNvSpPr>
          <p:nvPr>
            <p:ph type="title" idx="4294967295"/>
          </p:nvPr>
        </p:nvSpPr>
        <p:spPr>
          <a:xfrm>
            <a:off x="863030" y="230187"/>
            <a:ext cx="10253663" cy="888195"/>
          </a:xfrm>
        </p:spPr>
        <p:txBody>
          <a:bodyPr/>
          <a:lstStyle/>
          <a:p>
            <a:r>
              <a:rPr lang="nb-NO" sz="4000" dirty="0"/>
              <a:t>2. Hvem bør behandle klager? </a:t>
            </a:r>
          </a:p>
        </p:txBody>
      </p:sp>
      <p:sp>
        <p:nvSpPr>
          <p:cNvPr id="3" name="Plassholder for innhold 2">
            <a:extLst>
              <a:ext uri="{FF2B5EF4-FFF2-40B4-BE49-F238E27FC236}">
                <a16:creationId xmlns:a16="http://schemas.microsoft.com/office/drawing/2014/main" id="{B8B9E16E-60DD-0A3D-EBF5-617D9A028366}"/>
              </a:ext>
            </a:extLst>
          </p:cNvPr>
          <p:cNvSpPr>
            <a:spLocks noGrp="1"/>
          </p:cNvSpPr>
          <p:nvPr>
            <p:ph idx="4294967295"/>
          </p:nvPr>
        </p:nvSpPr>
        <p:spPr>
          <a:xfrm>
            <a:off x="555674" y="1174652"/>
            <a:ext cx="4515729" cy="5399186"/>
          </a:xfrm>
        </p:spPr>
        <p:txBody>
          <a:bodyPr>
            <a:normAutofit/>
          </a:bodyPr>
          <a:lstStyle/>
          <a:p>
            <a:pPr marL="0" indent="0">
              <a:buNone/>
            </a:pPr>
            <a:r>
              <a:rPr lang="nb-NO" sz="2800" dirty="0"/>
              <a:t>Utvalget forslår </a:t>
            </a:r>
          </a:p>
          <a:p>
            <a:r>
              <a:rPr lang="nb-NO" sz="2800" dirty="0"/>
              <a:t>at klageorganet bør innlemmes i Arbeids- og velferdsdirektoratet</a:t>
            </a:r>
          </a:p>
          <a:p>
            <a:r>
              <a:rPr lang="nb-NO" sz="2800" dirty="0"/>
              <a:t>at Ankenemnda for sykepenger avvikles, og at sakene behandles av det ordinære klageorganet</a:t>
            </a:r>
          </a:p>
          <a:p>
            <a:endParaRPr lang="nb-NO" sz="2800" dirty="0"/>
          </a:p>
        </p:txBody>
      </p:sp>
      <p:pic>
        <p:nvPicPr>
          <p:cNvPr id="4" name="Bilde 3">
            <a:extLst>
              <a:ext uri="{FF2B5EF4-FFF2-40B4-BE49-F238E27FC236}">
                <a16:creationId xmlns:a16="http://schemas.microsoft.com/office/drawing/2014/main" id="{E4C65FA6-BC25-044B-B252-6289A6BDC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552" y="2207177"/>
            <a:ext cx="4653757" cy="3962400"/>
          </a:xfrm>
          <a:prstGeom prst="rect">
            <a:avLst/>
          </a:prstGeom>
        </p:spPr>
      </p:pic>
      <p:sp>
        <p:nvSpPr>
          <p:cNvPr id="5" name="Ellipse 4">
            <a:extLst>
              <a:ext uri="{FF2B5EF4-FFF2-40B4-BE49-F238E27FC236}">
                <a16:creationId xmlns:a16="http://schemas.microsoft.com/office/drawing/2014/main" id="{29C48F3E-C5DE-4151-D93D-7890E93C0D80}"/>
              </a:ext>
            </a:extLst>
          </p:cNvPr>
          <p:cNvSpPr/>
          <p:nvPr/>
        </p:nvSpPr>
        <p:spPr>
          <a:xfrm>
            <a:off x="7355819" y="4512506"/>
            <a:ext cx="4526489" cy="799723"/>
          </a:xfrm>
          <a:prstGeom prst="ellipse">
            <a:avLst/>
          </a:prstGeom>
          <a:noFill/>
          <a:ln w="95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ankeboble: sky 5">
            <a:extLst>
              <a:ext uri="{FF2B5EF4-FFF2-40B4-BE49-F238E27FC236}">
                <a16:creationId xmlns:a16="http://schemas.microsoft.com/office/drawing/2014/main" id="{91FF1ABA-0CCB-9D9F-5241-336EC7A2F994}"/>
              </a:ext>
            </a:extLst>
          </p:cNvPr>
          <p:cNvSpPr/>
          <p:nvPr/>
        </p:nvSpPr>
        <p:spPr>
          <a:xfrm>
            <a:off x="4963449" y="2557878"/>
            <a:ext cx="2418370" cy="2194559"/>
          </a:xfrm>
          <a:prstGeom prst="cloudCallout">
            <a:avLst>
              <a:gd name="adj1" fmla="val 51886"/>
              <a:gd name="adj2" fmla="val 50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nb-NO" dirty="0"/>
              <a:t>Nemnd?</a:t>
            </a:r>
          </a:p>
          <a:p>
            <a:pPr marL="285750" indent="-285750" algn="ctr">
              <a:buFont typeface="Arial" panose="020B0604020202020204" pitchFamily="34" charset="0"/>
              <a:buChar char="•"/>
            </a:pPr>
            <a:r>
              <a:rPr lang="nb-NO" dirty="0"/>
              <a:t>Politisk kontroll/ uavhengig?</a:t>
            </a:r>
          </a:p>
        </p:txBody>
      </p:sp>
    </p:spTree>
    <p:extLst>
      <p:ext uri="{BB962C8B-B14F-4D97-AF65-F5344CB8AC3E}">
        <p14:creationId xmlns:p14="http://schemas.microsoft.com/office/powerpoint/2010/main" val="35981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52C79-0D06-4892-B7F8-EAD4CF0CC8A6}"/>
              </a:ext>
            </a:extLst>
          </p:cNvPr>
          <p:cNvSpPr>
            <a:spLocks noGrp="1"/>
          </p:cNvSpPr>
          <p:nvPr>
            <p:ph type="ctrTitle" idx="4294967295"/>
          </p:nvPr>
        </p:nvSpPr>
        <p:spPr>
          <a:xfrm>
            <a:off x="282527" y="576776"/>
            <a:ext cx="6891995" cy="4252400"/>
          </a:xfrm>
        </p:spPr>
        <p:txBody>
          <a:bodyPr>
            <a:normAutofit fontScale="90000"/>
          </a:bodyPr>
          <a:lstStyle/>
          <a:p>
            <a:pPr algn="ctr"/>
            <a:br>
              <a:rPr lang="nb-NO" sz="6000" b="1" dirty="0"/>
            </a:br>
            <a:br>
              <a:rPr lang="nb-NO" sz="6000" b="1" dirty="0"/>
            </a:br>
            <a:r>
              <a:rPr lang="nb-NO" sz="6000" b="1" dirty="0"/>
              <a:t>Tiltak for å begrense tidsbruken</a:t>
            </a:r>
          </a:p>
        </p:txBody>
      </p:sp>
      <p:pic>
        <p:nvPicPr>
          <p:cNvPr id="2050" name="Picture 2" descr="Timer hjemme dekorasjon tilbehør 5/10/30/60 minutter timing timeglass sand timer sandglass gyldne sand klokker dusj timer">
            <a:extLst>
              <a:ext uri="{FF2B5EF4-FFF2-40B4-BE49-F238E27FC236}">
                <a16:creationId xmlns:a16="http://schemas.microsoft.com/office/drawing/2014/main" id="{0CB57894-8FB4-8A5D-709E-F84063E3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981" y="2117188"/>
            <a:ext cx="4466492" cy="446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0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640863" y="271792"/>
            <a:ext cx="10933722" cy="640356"/>
          </a:xfrm>
        </p:spPr>
        <p:txBody>
          <a:bodyPr>
            <a:normAutofit/>
          </a:bodyPr>
          <a:lstStyle/>
          <a:p>
            <a:pPr algn="ctr"/>
            <a:r>
              <a:rPr lang="nb-NO" sz="3600" b="1" dirty="0"/>
              <a:t>1. Førsteinstansens oppgaver i klagesak</a:t>
            </a:r>
            <a:endParaRPr lang="nb-NO" sz="3600"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63502" y="1138584"/>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189555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628151"/>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999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747416"/>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Rektangel: avrundede hjørner 2">
            <a:extLst>
              <a:ext uri="{FF2B5EF4-FFF2-40B4-BE49-F238E27FC236}">
                <a16:creationId xmlns:a16="http://schemas.microsoft.com/office/drawing/2014/main" id="{1E5F27B6-AA43-0233-275B-146BDA4FB44B}"/>
              </a:ext>
            </a:extLst>
          </p:cNvPr>
          <p:cNvSpPr/>
          <p:nvPr/>
        </p:nvSpPr>
        <p:spPr>
          <a:xfrm>
            <a:off x="2650733" y="4989324"/>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Førsteinstans arbeid med klage</a:t>
            </a:r>
          </a:p>
        </p:txBody>
      </p:sp>
      <p:sp>
        <p:nvSpPr>
          <p:cNvPr id="11" name="Rektangel: avrundede hjørner 10">
            <a:extLst>
              <a:ext uri="{FF2B5EF4-FFF2-40B4-BE49-F238E27FC236}">
                <a16:creationId xmlns:a16="http://schemas.microsoft.com/office/drawing/2014/main" id="{44B2F92A-A1F2-20F2-4ABB-FCA85FFC2730}"/>
              </a:ext>
            </a:extLst>
          </p:cNvPr>
          <p:cNvSpPr/>
          <p:nvPr/>
        </p:nvSpPr>
        <p:spPr>
          <a:xfrm>
            <a:off x="1263502" y="341750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 arbeid med anke</a:t>
            </a:r>
          </a:p>
        </p:txBody>
      </p:sp>
      <p:sp>
        <p:nvSpPr>
          <p:cNvPr id="12" name="Plassholder for innhold 9">
            <a:extLst>
              <a:ext uri="{FF2B5EF4-FFF2-40B4-BE49-F238E27FC236}">
                <a16:creationId xmlns:a16="http://schemas.microsoft.com/office/drawing/2014/main" id="{3D3F8249-F849-0821-990D-DA9719E1BB2E}"/>
              </a:ext>
            </a:extLst>
          </p:cNvPr>
          <p:cNvSpPr txBox="1">
            <a:spLocks/>
          </p:cNvSpPr>
          <p:nvPr/>
        </p:nvSpPr>
        <p:spPr>
          <a:xfrm>
            <a:off x="5980219" y="1178849"/>
            <a:ext cx="5899099" cy="5500620"/>
          </a:xfrm>
          <a:prstGeom prst="rect">
            <a:avLst/>
          </a:prstGeom>
        </p:spPr>
        <p:txBody>
          <a:bodyPr vert="horz" lIns="0" tIns="0" rIns="0" bIns="0" rtlCol="0" anchor="b">
            <a:normAutofit/>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nb-NO" sz="2400" dirty="0"/>
              <a:t> </a:t>
            </a:r>
            <a:r>
              <a:rPr lang="nb-NO" sz="3600" dirty="0"/>
              <a:t>=&gt; 433 dager</a:t>
            </a:r>
          </a:p>
          <a:p>
            <a:endParaRPr lang="nb-NO" sz="900" dirty="0"/>
          </a:p>
          <a:p>
            <a:pPr marL="0" indent="0">
              <a:buFont typeface="Arial" panose="020B0604020202020204" pitchFamily="34" charset="0"/>
              <a:buNone/>
            </a:pPr>
            <a:r>
              <a:rPr lang="nb-NO" sz="3600" dirty="0"/>
              <a:t>=&gt; 222 dager</a:t>
            </a:r>
          </a:p>
          <a:p>
            <a:endParaRPr lang="nb-NO" sz="700" dirty="0"/>
          </a:p>
          <a:p>
            <a:pPr marL="0" indent="0">
              <a:buFont typeface="Arial" panose="020B0604020202020204" pitchFamily="34" charset="0"/>
              <a:buNone/>
            </a:pPr>
            <a:r>
              <a:rPr lang="nb-NO" sz="3600" dirty="0"/>
              <a:t>=&gt; 140 dager</a:t>
            </a:r>
          </a:p>
          <a:p>
            <a:endParaRPr lang="nb-NO" sz="500" dirty="0"/>
          </a:p>
          <a:p>
            <a:pPr marL="0" indent="0">
              <a:buFont typeface="Arial" panose="020B0604020202020204" pitchFamily="34" charset="0"/>
              <a:buNone/>
            </a:pPr>
            <a:r>
              <a:rPr lang="nb-NO" sz="3600" dirty="0">
                <a:solidFill>
                  <a:schemeClr val="accent1"/>
                </a:solidFill>
              </a:rPr>
              <a:t>=&gt; 98 dager</a:t>
            </a:r>
          </a:p>
          <a:p>
            <a:endParaRPr lang="nb-NO" sz="900" dirty="0"/>
          </a:p>
          <a:p>
            <a:pPr marL="0" indent="0">
              <a:buFont typeface="Arial" panose="020B0604020202020204" pitchFamily="34" charset="0"/>
              <a:buNone/>
            </a:pPr>
            <a:r>
              <a:rPr lang="nb-NO" sz="3600" dirty="0"/>
              <a:t>=&gt; 31 dager</a:t>
            </a:r>
          </a:p>
          <a:p>
            <a:endParaRPr lang="nb-NO" sz="1050" dirty="0"/>
          </a:p>
        </p:txBody>
      </p:sp>
    </p:spTree>
    <p:extLst>
      <p:ext uri="{BB962C8B-B14F-4D97-AF65-F5344CB8AC3E}">
        <p14:creationId xmlns:p14="http://schemas.microsoft.com/office/powerpoint/2010/main" val="1910350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640863" y="271792"/>
            <a:ext cx="10933722" cy="640356"/>
          </a:xfrm>
        </p:spPr>
        <p:txBody>
          <a:bodyPr>
            <a:normAutofit/>
          </a:bodyPr>
          <a:lstStyle/>
          <a:p>
            <a:pPr algn="ctr"/>
            <a:r>
              <a:rPr lang="nb-NO" sz="3600" b="1" dirty="0"/>
              <a:t>1. Førsteinstansens oppgaver i klagesak</a:t>
            </a:r>
            <a:endParaRPr lang="nb-NO" sz="3600"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63502" y="1138584"/>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189555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628151"/>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999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747416"/>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Rektangel: avrundede hjørner 2">
            <a:extLst>
              <a:ext uri="{FF2B5EF4-FFF2-40B4-BE49-F238E27FC236}">
                <a16:creationId xmlns:a16="http://schemas.microsoft.com/office/drawing/2014/main" id="{1E5F27B6-AA43-0233-275B-146BDA4FB44B}"/>
              </a:ext>
            </a:extLst>
          </p:cNvPr>
          <p:cNvSpPr/>
          <p:nvPr/>
        </p:nvSpPr>
        <p:spPr>
          <a:xfrm>
            <a:off x="2650733" y="4989324"/>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Førsteinstans arbeid med klage</a:t>
            </a:r>
          </a:p>
        </p:txBody>
      </p:sp>
      <p:sp>
        <p:nvSpPr>
          <p:cNvPr id="11" name="Rektangel: avrundede hjørner 10">
            <a:extLst>
              <a:ext uri="{FF2B5EF4-FFF2-40B4-BE49-F238E27FC236}">
                <a16:creationId xmlns:a16="http://schemas.microsoft.com/office/drawing/2014/main" id="{44B2F92A-A1F2-20F2-4ABB-FCA85FFC2730}"/>
              </a:ext>
            </a:extLst>
          </p:cNvPr>
          <p:cNvSpPr/>
          <p:nvPr/>
        </p:nvSpPr>
        <p:spPr>
          <a:xfrm>
            <a:off x="1263502" y="341750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 arbeid med anke</a:t>
            </a:r>
          </a:p>
        </p:txBody>
      </p:sp>
      <p:sp>
        <p:nvSpPr>
          <p:cNvPr id="10" name="TekstSylinder 9">
            <a:extLst>
              <a:ext uri="{FF2B5EF4-FFF2-40B4-BE49-F238E27FC236}">
                <a16:creationId xmlns:a16="http://schemas.microsoft.com/office/drawing/2014/main" id="{06A417BA-47E4-021E-A7D6-C57C1F9B3BC8}"/>
              </a:ext>
            </a:extLst>
          </p:cNvPr>
          <p:cNvSpPr txBox="1"/>
          <p:nvPr/>
        </p:nvSpPr>
        <p:spPr>
          <a:xfrm>
            <a:off x="5425196" y="1138584"/>
            <a:ext cx="6377598" cy="4524315"/>
          </a:xfrm>
          <a:prstGeom prst="rect">
            <a:avLst/>
          </a:prstGeom>
          <a:noFill/>
        </p:spPr>
        <p:txBody>
          <a:bodyPr wrap="square">
            <a:spAutoFit/>
          </a:bodyPr>
          <a:lstStyle/>
          <a:p>
            <a:pPr marL="457200" indent="-457200">
              <a:buFont typeface="Arial" panose="020B0604020202020204" pitchFamily="34" charset="0"/>
              <a:buChar char="•"/>
            </a:pPr>
            <a:r>
              <a:rPr lang="nb-NO" sz="3200" dirty="0"/>
              <a:t>Ikke samme saksbehandler som behandler klagen i førsteinstansen</a:t>
            </a:r>
          </a:p>
          <a:p>
            <a:pPr marL="457200" indent="-457200">
              <a:buFont typeface="Arial" panose="020B0604020202020204" pitchFamily="34" charset="0"/>
              <a:buChar char="•"/>
            </a:pPr>
            <a:r>
              <a:rPr lang="nb-NO" sz="3200" dirty="0"/>
              <a:t>Førsteinstansen sitter ikke nærmere bevisene enn klageinstansen</a:t>
            </a:r>
          </a:p>
          <a:p>
            <a:pPr marL="457200" indent="-457200">
              <a:buFont typeface="Arial" panose="020B0604020202020204" pitchFamily="34" charset="0"/>
              <a:buChar char="•"/>
            </a:pPr>
            <a:r>
              <a:rPr lang="nb-NO" sz="3200" dirty="0"/>
              <a:t>Klageorganet har samme kompetanse til å behandle sakens realiteter</a:t>
            </a:r>
          </a:p>
        </p:txBody>
      </p:sp>
    </p:spTree>
    <p:extLst>
      <p:ext uri="{BB962C8B-B14F-4D97-AF65-F5344CB8AC3E}">
        <p14:creationId xmlns:p14="http://schemas.microsoft.com/office/powerpoint/2010/main" val="101967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E1E9B8-24FD-CEBA-70AA-0FBE7485611F}"/>
              </a:ext>
            </a:extLst>
          </p:cNvPr>
          <p:cNvSpPr>
            <a:spLocks noGrp="1"/>
          </p:cNvSpPr>
          <p:nvPr>
            <p:ph type="title" idx="4294967295"/>
          </p:nvPr>
        </p:nvSpPr>
        <p:spPr>
          <a:xfrm>
            <a:off x="1003300" y="737118"/>
            <a:ext cx="10024208" cy="832375"/>
          </a:xfrm>
        </p:spPr>
        <p:txBody>
          <a:bodyPr/>
          <a:lstStyle/>
          <a:p>
            <a:pPr algn="ctr"/>
            <a:r>
              <a:rPr lang="nb-NO" dirty="0"/>
              <a:t>Oppdragets tre hovedelementer</a:t>
            </a:r>
          </a:p>
        </p:txBody>
      </p:sp>
      <p:sp>
        <p:nvSpPr>
          <p:cNvPr id="3" name="Plassholder for innhold 2">
            <a:extLst>
              <a:ext uri="{FF2B5EF4-FFF2-40B4-BE49-F238E27FC236}">
                <a16:creationId xmlns:a16="http://schemas.microsoft.com/office/drawing/2014/main" id="{9E852F2B-ABB6-CCC0-CC11-87CC6FD3488F}"/>
              </a:ext>
            </a:extLst>
          </p:cNvPr>
          <p:cNvSpPr>
            <a:spLocks noGrp="1"/>
          </p:cNvSpPr>
          <p:nvPr>
            <p:ph idx="4294967295"/>
          </p:nvPr>
        </p:nvSpPr>
        <p:spPr>
          <a:xfrm>
            <a:off x="695569" y="1811547"/>
            <a:ext cx="10493131" cy="4972207"/>
          </a:xfrm>
        </p:spPr>
        <p:txBody>
          <a:bodyPr vert="horz" lIns="0" tIns="0" rIns="0" bIns="0" rtlCol="0" anchor="t">
            <a:normAutofit/>
          </a:bodyPr>
          <a:lstStyle/>
          <a:p>
            <a:pPr marL="456565" indent="-456565">
              <a:buFontTx/>
              <a:buChar char="-"/>
            </a:pPr>
            <a:r>
              <a:rPr lang="nb-NO" sz="2800" dirty="0"/>
              <a:t>Utvalget skulle</a:t>
            </a:r>
            <a:endParaRPr lang="en-US" dirty="0"/>
          </a:p>
          <a:p>
            <a:pPr marL="989965" lvl="1" indent="-380365">
              <a:buFontTx/>
              <a:buChar char="-"/>
            </a:pPr>
            <a:r>
              <a:rPr lang="nb-NO" sz="2800" dirty="0"/>
              <a:t>vurdere </a:t>
            </a:r>
            <a:r>
              <a:rPr lang="nb-NO" sz="2800" b="1" dirty="0"/>
              <a:t>organiseringen </a:t>
            </a:r>
            <a:r>
              <a:rPr lang="nb-NO" sz="2800" dirty="0"/>
              <a:t>av klage- og ankeprosessen</a:t>
            </a:r>
            <a:endParaRPr lang="nb-NO" sz="2800" dirty="0">
              <a:cs typeface="Arial"/>
            </a:endParaRPr>
          </a:p>
          <a:p>
            <a:pPr marL="989965" lvl="1" indent="-380365">
              <a:buFontTx/>
              <a:buChar char="-"/>
            </a:pPr>
            <a:r>
              <a:rPr lang="nb-NO" sz="2800" dirty="0"/>
              <a:t>fremme forslag for å redusere </a:t>
            </a:r>
            <a:r>
              <a:rPr lang="nb-NO" sz="2800" b="1" dirty="0"/>
              <a:t>tidsbruken </a:t>
            </a:r>
            <a:r>
              <a:rPr lang="nb-NO" sz="2800" dirty="0"/>
              <a:t>i klage- og ankeprosessen</a:t>
            </a:r>
            <a:endParaRPr lang="nb-NO" sz="2800" dirty="0">
              <a:cs typeface="Arial"/>
            </a:endParaRPr>
          </a:p>
          <a:p>
            <a:pPr marL="989965" lvl="1" indent="-380365">
              <a:buFontTx/>
              <a:buChar char="-"/>
            </a:pPr>
            <a:r>
              <a:rPr lang="nb-NO" sz="2800" dirty="0"/>
              <a:t>fremme forslag for å </a:t>
            </a:r>
            <a:r>
              <a:rPr lang="nb-NO" sz="2800" b="1" dirty="0"/>
              <a:t>begrense antallet </a:t>
            </a:r>
            <a:r>
              <a:rPr lang="nb-NO" sz="2800" dirty="0"/>
              <a:t>klager og anker</a:t>
            </a:r>
            <a:endParaRPr lang="nb-NO" sz="2800" dirty="0">
              <a:cs typeface="Arial"/>
            </a:endParaRPr>
          </a:p>
        </p:txBody>
      </p:sp>
    </p:spTree>
    <p:extLst>
      <p:ext uri="{BB962C8B-B14F-4D97-AF65-F5344CB8AC3E}">
        <p14:creationId xmlns:p14="http://schemas.microsoft.com/office/powerpoint/2010/main" val="428917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640863" y="271792"/>
            <a:ext cx="10933722" cy="640356"/>
          </a:xfrm>
        </p:spPr>
        <p:txBody>
          <a:bodyPr>
            <a:normAutofit/>
          </a:bodyPr>
          <a:lstStyle/>
          <a:p>
            <a:pPr algn="ctr"/>
            <a:r>
              <a:rPr lang="nb-NO" sz="3600" b="1" dirty="0"/>
              <a:t>1. Førsteinstansens oppgaver i klagesak</a:t>
            </a:r>
            <a:endParaRPr lang="nb-NO" sz="3600"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63502" y="1138584"/>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189555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628151"/>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999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747416"/>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Rektangel: avrundede hjørner 2">
            <a:extLst>
              <a:ext uri="{FF2B5EF4-FFF2-40B4-BE49-F238E27FC236}">
                <a16:creationId xmlns:a16="http://schemas.microsoft.com/office/drawing/2014/main" id="{1E5F27B6-AA43-0233-275B-146BDA4FB44B}"/>
              </a:ext>
            </a:extLst>
          </p:cNvPr>
          <p:cNvSpPr/>
          <p:nvPr/>
        </p:nvSpPr>
        <p:spPr>
          <a:xfrm>
            <a:off x="2650733" y="4989324"/>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Førsteinstans arbeid med klage</a:t>
            </a:r>
          </a:p>
        </p:txBody>
      </p:sp>
      <p:sp>
        <p:nvSpPr>
          <p:cNvPr id="11" name="Rektangel: avrundede hjørner 10">
            <a:extLst>
              <a:ext uri="{FF2B5EF4-FFF2-40B4-BE49-F238E27FC236}">
                <a16:creationId xmlns:a16="http://schemas.microsoft.com/office/drawing/2014/main" id="{44B2F92A-A1F2-20F2-4ABB-FCA85FFC2730}"/>
              </a:ext>
            </a:extLst>
          </p:cNvPr>
          <p:cNvSpPr/>
          <p:nvPr/>
        </p:nvSpPr>
        <p:spPr>
          <a:xfrm>
            <a:off x="1263502" y="341750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 arbeid med anke</a:t>
            </a:r>
          </a:p>
        </p:txBody>
      </p:sp>
      <p:sp>
        <p:nvSpPr>
          <p:cNvPr id="9" name="Multiplikasjonstegn 8">
            <a:extLst>
              <a:ext uri="{FF2B5EF4-FFF2-40B4-BE49-F238E27FC236}">
                <a16:creationId xmlns:a16="http://schemas.microsoft.com/office/drawing/2014/main" id="{6346D896-92C3-21F2-49B3-ECC6FB8BA2C3}"/>
              </a:ext>
            </a:extLst>
          </p:cNvPr>
          <p:cNvSpPr/>
          <p:nvPr/>
        </p:nvSpPr>
        <p:spPr>
          <a:xfrm>
            <a:off x="3205757" y="4691367"/>
            <a:ext cx="1664414" cy="13227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9">
            <a:extLst>
              <a:ext uri="{FF2B5EF4-FFF2-40B4-BE49-F238E27FC236}">
                <a16:creationId xmlns:a16="http://schemas.microsoft.com/office/drawing/2014/main" id="{3D3F8249-F849-0821-990D-DA9719E1BB2E}"/>
              </a:ext>
            </a:extLst>
          </p:cNvPr>
          <p:cNvSpPr txBox="1">
            <a:spLocks/>
          </p:cNvSpPr>
          <p:nvPr/>
        </p:nvSpPr>
        <p:spPr>
          <a:xfrm>
            <a:off x="5052061" y="1178849"/>
            <a:ext cx="6827258" cy="5500620"/>
          </a:xfrm>
          <a:prstGeom prst="rect">
            <a:avLst/>
          </a:prstGeom>
        </p:spPr>
        <p:txBody>
          <a:bodyPr vert="horz" lIns="0" tIns="0" rIns="0" bIns="0" rtlCol="0" anchor="t">
            <a:normAutofit/>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nb-NO" sz="3600" dirty="0"/>
              <a:t>Utvalgets forslag:</a:t>
            </a:r>
          </a:p>
          <a:p>
            <a:r>
              <a:rPr lang="nb-NO" sz="3200" dirty="0"/>
              <a:t>«Klagen skal fremsettes for klageinstansen», og behandles der.</a:t>
            </a:r>
          </a:p>
        </p:txBody>
      </p:sp>
    </p:spTree>
    <p:extLst>
      <p:ext uri="{BB962C8B-B14F-4D97-AF65-F5344CB8AC3E}">
        <p14:creationId xmlns:p14="http://schemas.microsoft.com/office/powerpoint/2010/main" val="249011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429846" y="271791"/>
            <a:ext cx="11285416" cy="733097"/>
          </a:xfrm>
        </p:spPr>
        <p:txBody>
          <a:bodyPr>
            <a:normAutofit/>
          </a:bodyPr>
          <a:lstStyle/>
          <a:p>
            <a:pPr algn="ctr"/>
            <a:r>
              <a:rPr lang="nb-NO" altLang="nb-NO" sz="3600" dirty="0">
                <a:ea typeface="ＭＳ Ｐゴシック" panose="020B0600070205080204" pitchFamily="34" charset="-128"/>
              </a:rPr>
              <a:t>2. Klageinstansens oppgaver i ankesak</a:t>
            </a:r>
            <a:endParaRPr lang="nb-NO" sz="3600"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63502" y="1138584"/>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189555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628151"/>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999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716159"/>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Rektangel: avrundede hjørner 2">
            <a:extLst>
              <a:ext uri="{FF2B5EF4-FFF2-40B4-BE49-F238E27FC236}">
                <a16:creationId xmlns:a16="http://schemas.microsoft.com/office/drawing/2014/main" id="{1E5F27B6-AA43-0233-275B-146BDA4FB44B}"/>
              </a:ext>
            </a:extLst>
          </p:cNvPr>
          <p:cNvSpPr/>
          <p:nvPr/>
        </p:nvSpPr>
        <p:spPr>
          <a:xfrm>
            <a:off x="1263502" y="4958067"/>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Førsteinstans arbeid med klage</a:t>
            </a:r>
          </a:p>
        </p:txBody>
      </p:sp>
      <p:sp>
        <p:nvSpPr>
          <p:cNvPr id="11" name="Rektangel: avrundede hjørner 10">
            <a:extLst>
              <a:ext uri="{FF2B5EF4-FFF2-40B4-BE49-F238E27FC236}">
                <a16:creationId xmlns:a16="http://schemas.microsoft.com/office/drawing/2014/main" id="{44B2F92A-A1F2-20F2-4ABB-FCA85FFC2730}"/>
              </a:ext>
            </a:extLst>
          </p:cNvPr>
          <p:cNvSpPr/>
          <p:nvPr/>
        </p:nvSpPr>
        <p:spPr>
          <a:xfrm>
            <a:off x="2650733" y="3385126"/>
            <a:ext cx="2774462" cy="7904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 arbeid med anke</a:t>
            </a:r>
          </a:p>
        </p:txBody>
      </p:sp>
      <p:sp>
        <p:nvSpPr>
          <p:cNvPr id="12" name="Multiplikasjonstegn 11">
            <a:extLst>
              <a:ext uri="{FF2B5EF4-FFF2-40B4-BE49-F238E27FC236}">
                <a16:creationId xmlns:a16="http://schemas.microsoft.com/office/drawing/2014/main" id="{285128DE-5373-A83B-5ECF-4F8095F98714}"/>
              </a:ext>
            </a:extLst>
          </p:cNvPr>
          <p:cNvSpPr/>
          <p:nvPr/>
        </p:nvSpPr>
        <p:spPr>
          <a:xfrm>
            <a:off x="1818526" y="4675738"/>
            <a:ext cx="1664414" cy="13227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9">
            <a:extLst>
              <a:ext uri="{FF2B5EF4-FFF2-40B4-BE49-F238E27FC236}">
                <a16:creationId xmlns:a16="http://schemas.microsoft.com/office/drawing/2014/main" id="{A80CEED6-32A9-26D1-6269-33E8C48CE0F2}"/>
              </a:ext>
            </a:extLst>
          </p:cNvPr>
          <p:cNvSpPr txBox="1">
            <a:spLocks/>
          </p:cNvSpPr>
          <p:nvPr/>
        </p:nvSpPr>
        <p:spPr>
          <a:xfrm>
            <a:off x="6096000" y="1085589"/>
            <a:ext cx="5899099" cy="5500620"/>
          </a:xfrm>
          <a:prstGeom prst="rect">
            <a:avLst/>
          </a:prstGeom>
        </p:spPr>
        <p:txBody>
          <a:bodyPr vert="horz" lIns="0" tIns="0" rIns="0" bIns="0" rtlCol="0" anchor="b">
            <a:normAutofit/>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nb-NO" sz="2400" dirty="0"/>
              <a:t> </a:t>
            </a:r>
            <a:r>
              <a:rPr lang="nb-NO" sz="3600" dirty="0"/>
              <a:t>=&gt; 433 dager</a:t>
            </a:r>
          </a:p>
          <a:p>
            <a:endParaRPr lang="nb-NO" sz="900" dirty="0"/>
          </a:p>
          <a:p>
            <a:pPr marL="0" indent="0">
              <a:buFont typeface="Arial" panose="020B0604020202020204" pitchFamily="34" charset="0"/>
              <a:buNone/>
            </a:pPr>
            <a:r>
              <a:rPr lang="nb-NO" sz="3600" b="1" dirty="0">
                <a:solidFill>
                  <a:schemeClr val="accent1"/>
                </a:solidFill>
              </a:rPr>
              <a:t>=&gt; 222 dager</a:t>
            </a:r>
          </a:p>
          <a:p>
            <a:endParaRPr lang="nb-NO" sz="700" dirty="0"/>
          </a:p>
          <a:p>
            <a:pPr marL="0" indent="0">
              <a:buFont typeface="Arial" panose="020B0604020202020204" pitchFamily="34" charset="0"/>
              <a:buNone/>
            </a:pPr>
            <a:r>
              <a:rPr lang="nb-NO" sz="3600" dirty="0"/>
              <a:t>=&gt; 140 dager</a:t>
            </a:r>
          </a:p>
          <a:p>
            <a:endParaRPr lang="nb-NO" sz="500" dirty="0"/>
          </a:p>
          <a:p>
            <a:endParaRPr lang="nb-NO" sz="900" dirty="0"/>
          </a:p>
          <a:p>
            <a:endParaRPr lang="nb-NO" sz="900" dirty="0"/>
          </a:p>
          <a:p>
            <a:endParaRPr lang="nb-NO" sz="900" dirty="0"/>
          </a:p>
          <a:p>
            <a:endParaRPr lang="nb-NO" sz="900" dirty="0"/>
          </a:p>
          <a:p>
            <a:endParaRPr lang="nb-NO" sz="900" dirty="0"/>
          </a:p>
          <a:p>
            <a:pPr marL="0" indent="0">
              <a:buFont typeface="Arial" panose="020B0604020202020204" pitchFamily="34" charset="0"/>
              <a:buNone/>
            </a:pPr>
            <a:r>
              <a:rPr lang="nb-NO" sz="3600" dirty="0"/>
              <a:t>=&gt; 31 dager</a:t>
            </a:r>
          </a:p>
          <a:p>
            <a:endParaRPr lang="nb-NO" sz="1050" dirty="0"/>
          </a:p>
        </p:txBody>
      </p:sp>
    </p:spTree>
    <p:extLst>
      <p:ext uri="{BB962C8B-B14F-4D97-AF65-F5344CB8AC3E}">
        <p14:creationId xmlns:p14="http://schemas.microsoft.com/office/powerpoint/2010/main" val="9489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295275" y="503650"/>
            <a:ext cx="11601450" cy="758092"/>
          </a:xfrm>
        </p:spPr>
        <p:txBody>
          <a:bodyPr/>
          <a:lstStyle/>
          <a:p>
            <a:pPr algn="ctr"/>
            <a:r>
              <a:rPr lang="nb-NO" altLang="nb-NO" sz="3600" dirty="0">
                <a:ea typeface="ＭＳ Ｐゴシック" panose="020B0600070205080204" pitchFamily="34" charset="-128"/>
              </a:rPr>
              <a:t>2. Tiltak for å begrense tidsbruken i ankesak</a:t>
            </a:r>
            <a:endParaRPr lang="nb-NO" sz="3600" dirty="0"/>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4708769" y="2211716"/>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8451381" y="4412646"/>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Bruker </a:t>
            </a:r>
          </a:p>
        </p:txBody>
      </p:sp>
      <p:sp>
        <p:nvSpPr>
          <p:cNvPr id="13" name="Rektangel: avrundede hjørner 12">
            <a:extLst>
              <a:ext uri="{FF2B5EF4-FFF2-40B4-BE49-F238E27FC236}">
                <a16:creationId xmlns:a16="http://schemas.microsoft.com/office/drawing/2014/main" id="{7E271446-C65F-46B0-96B3-C3A8629B7445}"/>
              </a:ext>
            </a:extLst>
          </p:cNvPr>
          <p:cNvSpPr/>
          <p:nvPr/>
        </p:nvSpPr>
        <p:spPr>
          <a:xfrm>
            <a:off x="1538692" y="4412646"/>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Klageinstans</a:t>
            </a:r>
          </a:p>
        </p:txBody>
      </p:sp>
      <p:cxnSp>
        <p:nvCxnSpPr>
          <p:cNvPr id="9" name="Rett pilkobling 8">
            <a:extLst>
              <a:ext uri="{FF2B5EF4-FFF2-40B4-BE49-F238E27FC236}">
                <a16:creationId xmlns:a16="http://schemas.microsoft.com/office/drawing/2014/main" id="{2F449E9E-5CB8-1895-AEA5-C31C568F5886}"/>
              </a:ext>
            </a:extLst>
          </p:cNvPr>
          <p:cNvCxnSpPr>
            <a:cxnSpLocks/>
          </p:cNvCxnSpPr>
          <p:nvPr/>
        </p:nvCxnSpPr>
        <p:spPr>
          <a:xfrm flipH="1" flipV="1">
            <a:off x="7095281" y="2969808"/>
            <a:ext cx="1736203" cy="128967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A857D2A5-D598-FF65-E418-335549EFA8C0}"/>
              </a:ext>
            </a:extLst>
          </p:cNvPr>
          <p:cNvCxnSpPr>
            <a:cxnSpLocks/>
          </p:cNvCxnSpPr>
          <p:nvPr/>
        </p:nvCxnSpPr>
        <p:spPr>
          <a:xfrm flipH="1">
            <a:off x="4051139" y="2969808"/>
            <a:ext cx="1551008" cy="128967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240145FA-17B2-5489-A86B-189A5654D549}"/>
              </a:ext>
            </a:extLst>
          </p:cNvPr>
          <p:cNvSpPr/>
          <p:nvPr/>
        </p:nvSpPr>
        <p:spPr>
          <a:xfrm>
            <a:off x="4051139" y="3205537"/>
            <a:ext cx="2044861" cy="522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Pålegg om tilsvar m/ frist</a:t>
            </a:r>
          </a:p>
        </p:txBody>
      </p:sp>
      <p:sp>
        <p:nvSpPr>
          <p:cNvPr id="4" name="Rektangel 3">
            <a:extLst>
              <a:ext uri="{FF2B5EF4-FFF2-40B4-BE49-F238E27FC236}">
                <a16:creationId xmlns:a16="http://schemas.microsoft.com/office/drawing/2014/main" id="{1563BDCC-F0DB-1690-DFFB-4B96B4890477}"/>
              </a:ext>
            </a:extLst>
          </p:cNvPr>
          <p:cNvSpPr/>
          <p:nvPr/>
        </p:nvSpPr>
        <p:spPr>
          <a:xfrm>
            <a:off x="7274543" y="3229096"/>
            <a:ext cx="2044861" cy="522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Stevning</a:t>
            </a:r>
          </a:p>
        </p:txBody>
      </p:sp>
      <p:cxnSp>
        <p:nvCxnSpPr>
          <p:cNvPr id="5" name="Rett pilkobling 4">
            <a:extLst>
              <a:ext uri="{FF2B5EF4-FFF2-40B4-BE49-F238E27FC236}">
                <a16:creationId xmlns:a16="http://schemas.microsoft.com/office/drawing/2014/main" id="{851EDDE0-008F-C464-C5E6-5BE69843EA5E}"/>
              </a:ext>
            </a:extLst>
          </p:cNvPr>
          <p:cNvCxnSpPr>
            <a:cxnSpLocks/>
          </p:cNvCxnSpPr>
          <p:nvPr/>
        </p:nvCxnSpPr>
        <p:spPr>
          <a:xfrm flipH="1">
            <a:off x="4826643" y="4791692"/>
            <a:ext cx="33807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764DBA4F-5374-BB9D-D66A-C16869AF4D8F}"/>
              </a:ext>
            </a:extLst>
          </p:cNvPr>
          <p:cNvSpPr/>
          <p:nvPr/>
        </p:nvSpPr>
        <p:spPr>
          <a:xfrm>
            <a:off x="5602147" y="4530510"/>
            <a:ext cx="2044861" cy="522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Anke</a:t>
            </a:r>
          </a:p>
        </p:txBody>
      </p:sp>
    </p:spTree>
    <p:extLst>
      <p:ext uri="{BB962C8B-B14F-4D97-AF65-F5344CB8AC3E}">
        <p14:creationId xmlns:p14="http://schemas.microsoft.com/office/powerpoint/2010/main" val="29925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523982" y="454025"/>
            <a:ext cx="11077468" cy="1298575"/>
          </a:xfrm>
        </p:spPr>
        <p:txBody>
          <a:bodyPr/>
          <a:lstStyle/>
          <a:p>
            <a:pPr algn="ctr"/>
            <a:r>
              <a:rPr lang="nb-NO" altLang="nb-NO" sz="3600" dirty="0">
                <a:ea typeface="ＭＳ Ｐゴシック" panose="020B0600070205080204" pitchFamily="34" charset="-128"/>
              </a:rPr>
              <a:t>3. Tiltak for å forhindre at saker går opp og ned i systemet – utfallet av klagesak</a:t>
            </a:r>
            <a:endParaRPr lang="nb-NO" sz="3600" dirty="0"/>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2409904"/>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4583392"/>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10" name="Pil: bøyd mot høyre 9">
            <a:extLst>
              <a:ext uri="{FF2B5EF4-FFF2-40B4-BE49-F238E27FC236}">
                <a16:creationId xmlns:a16="http://schemas.microsoft.com/office/drawing/2014/main" id="{166D96CF-871D-4D58-AF03-E59E1DA99B01}"/>
              </a:ext>
            </a:extLst>
          </p:cNvPr>
          <p:cNvSpPr/>
          <p:nvPr/>
        </p:nvSpPr>
        <p:spPr>
          <a:xfrm>
            <a:off x="257907" y="2639684"/>
            <a:ext cx="1005595" cy="2644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5" name="Bilde 4" descr="Et bilde som inneholder stridsvogn&#10;&#10;Automatisk generert beskrivelse">
            <a:extLst>
              <a:ext uri="{FF2B5EF4-FFF2-40B4-BE49-F238E27FC236}">
                <a16:creationId xmlns:a16="http://schemas.microsoft.com/office/drawing/2014/main" id="{35DCDF83-F1EB-9CE5-8555-32673A560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488" y="1904289"/>
            <a:ext cx="4278923" cy="4779174"/>
          </a:xfrm>
          <a:prstGeom prst="rect">
            <a:avLst/>
          </a:prstGeom>
        </p:spPr>
      </p:pic>
      <p:sp>
        <p:nvSpPr>
          <p:cNvPr id="6" name="Rektangel: avrundede hjørner 5">
            <a:extLst>
              <a:ext uri="{FF2B5EF4-FFF2-40B4-BE49-F238E27FC236}">
                <a16:creationId xmlns:a16="http://schemas.microsoft.com/office/drawing/2014/main" id="{0E61653A-2910-AF9A-FA6D-4BC11504476F}"/>
              </a:ext>
            </a:extLst>
          </p:cNvPr>
          <p:cNvSpPr/>
          <p:nvPr/>
        </p:nvSpPr>
        <p:spPr>
          <a:xfrm>
            <a:off x="7378504" y="2093381"/>
            <a:ext cx="2215662" cy="63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1680 saker i 2021</a:t>
            </a:r>
          </a:p>
        </p:txBody>
      </p:sp>
      <p:sp>
        <p:nvSpPr>
          <p:cNvPr id="9" name="Rektangel: avrundede hjørner 8">
            <a:extLst>
              <a:ext uri="{FF2B5EF4-FFF2-40B4-BE49-F238E27FC236}">
                <a16:creationId xmlns:a16="http://schemas.microsoft.com/office/drawing/2014/main" id="{2CD315E6-5B41-956F-C496-ACFA00114F54}"/>
              </a:ext>
            </a:extLst>
          </p:cNvPr>
          <p:cNvSpPr/>
          <p:nvPr/>
        </p:nvSpPr>
        <p:spPr>
          <a:xfrm>
            <a:off x="1618833" y="5284334"/>
            <a:ext cx="2215662" cy="63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Ca. 6 måneder før vedtak treffes</a:t>
            </a:r>
          </a:p>
        </p:txBody>
      </p:sp>
    </p:spTree>
    <p:extLst>
      <p:ext uri="{BB962C8B-B14F-4D97-AF65-F5344CB8AC3E}">
        <p14:creationId xmlns:p14="http://schemas.microsoft.com/office/powerpoint/2010/main" val="212686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523982" y="454025"/>
            <a:ext cx="11077468" cy="1298575"/>
          </a:xfrm>
        </p:spPr>
        <p:txBody>
          <a:bodyPr/>
          <a:lstStyle/>
          <a:p>
            <a:pPr algn="ctr"/>
            <a:r>
              <a:rPr lang="nb-NO" altLang="nb-NO" sz="3600" dirty="0">
                <a:ea typeface="ＭＳ Ｐゴシック" panose="020B0600070205080204" pitchFamily="34" charset="-128"/>
              </a:rPr>
              <a:t>3. Tiltak for å forhindre at saker går opp og ned i systemet – utfallet av klagesak</a:t>
            </a:r>
            <a:endParaRPr lang="nb-NO" sz="3600"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448710" y="2493108"/>
            <a:ext cx="7325474" cy="4148992"/>
          </a:xfrm>
        </p:spPr>
        <p:txBody>
          <a:bodyPr>
            <a:normAutofit lnSpcReduction="10000"/>
          </a:bodyPr>
          <a:lstStyle/>
          <a:p>
            <a:pPr marL="609597" indent="-457200"/>
            <a:r>
              <a:rPr lang="nb-NO" sz="2800" dirty="0"/>
              <a:t>Klageinstansen har samme tilgang på informasjon som førsteinstansen</a:t>
            </a:r>
          </a:p>
          <a:p>
            <a:pPr marL="609597" indent="-457200"/>
            <a:r>
              <a:rPr lang="nb-NO" sz="2800" dirty="0"/>
              <a:t>Klageinstansen er spesialisert i tilnærmet samme grad som førsteinstansen =&gt; god kompetanse</a:t>
            </a:r>
          </a:p>
          <a:p>
            <a:pPr marL="609597" indent="-457200"/>
            <a:r>
              <a:rPr lang="nb-NO" sz="2800" dirty="0"/>
              <a:t>Mister søker mulighet for to-instansbehandling? (Trygderetten)</a:t>
            </a:r>
          </a:p>
          <a:p>
            <a:pPr marL="152397" indent="0">
              <a:buNone/>
            </a:pPr>
            <a:endParaRPr lang="nb-NO" sz="2800" dirty="0"/>
          </a:p>
          <a:p>
            <a:pPr marL="609597" indent="-457200"/>
            <a:r>
              <a:rPr lang="nb-NO" sz="2800" dirty="0"/>
              <a:t>Klageinstansen sparer tid («silotenking»)</a:t>
            </a:r>
          </a:p>
          <a:p>
            <a:pPr marL="1142983" lvl="1" indent="-457200"/>
            <a:endParaRPr lang="nb-NO" sz="2800" dirty="0"/>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2409904"/>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4583392"/>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10" name="Pil: bøyd mot høyre 9">
            <a:extLst>
              <a:ext uri="{FF2B5EF4-FFF2-40B4-BE49-F238E27FC236}">
                <a16:creationId xmlns:a16="http://schemas.microsoft.com/office/drawing/2014/main" id="{166D96CF-871D-4D58-AF03-E59E1DA99B01}"/>
              </a:ext>
            </a:extLst>
          </p:cNvPr>
          <p:cNvSpPr/>
          <p:nvPr/>
        </p:nvSpPr>
        <p:spPr>
          <a:xfrm>
            <a:off x="257907" y="2639684"/>
            <a:ext cx="1005595" cy="2644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56572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523982" y="454025"/>
            <a:ext cx="11077468" cy="1298575"/>
          </a:xfrm>
        </p:spPr>
        <p:txBody>
          <a:bodyPr/>
          <a:lstStyle/>
          <a:p>
            <a:pPr algn="ctr"/>
            <a:r>
              <a:rPr lang="nb-NO" altLang="nb-NO" sz="3600" dirty="0">
                <a:ea typeface="ＭＳ Ｐゴシック" panose="020B0600070205080204" pitchFamily="34" charset="-128"/>
              </a:rPr>
              <a:t>3. Tiltak for å forhindre at saker går opp og ned i systemet – utfallet av klagesak</a:t>
            </a:r>
            <a:endParaRPr lang="nb-NO" sz="3600"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448710" y="2493108"/>
            <a:ext cx="7325474" cy="4148992"/>
          </a:xfrm>
        </p:spPr>
        <p:txBody>
          <a:bodyPr>
            <a:normAutofit lnSpcReduction="10000"/>
          </a:bodyPr>
          <a:lstStyle/>
          <a:p>
            <a:pPr marL="609597" indent="-457200"/>
            <a:r>
              <a:rPr lang="nb-NO" sz="2800" dirty="0"/>
              <a:t>Hovedregel:</a:t>
            </a:r>
          </a:p>
          <a:p>
            <a:pPr marL="1142983" lvl="1" indent="-457200"/>
            <a:r>
              <a:rPr lang="nb-NO" sz="2800" i="1" dirty="0"/>
              <a:t>«Klagen skal fremsettes for klageinstansen, som selv forbereder og treffer nytt vedtak i saken.» </a:t>
            </a:r>
          </a:p>
          <a:p>
            <a:pPr marL="609597" indent="-457200"/>
            <a:r>
              <a:rPr lang="nb-NO" sz="2800" dirty="0"/>
              <a:t>Unntak:</a:t>
            </a:r>
          </a:p>
          <a:p>
            <a:pPr marL="1142983" lvl="1" indent="-457200"/>
            <a:r>
              <a:rPr lang="nb-NO" sz="2800" i="1" dirty="0"/>
              <a:t>«Departementet kan i forskrift åpne for at klageinstansen kan oppheve vedtak der nytt vedtak i underinstansen fremstår som den klart beste løsning for klager.»</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2409904"/>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4583392"/>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10" name="Pil: bøyd mot høyre 9">
            <a:extLst>
              <a:ext uri="{FF2B5EF4-FFF2-40B4-BE49-F238E27FC236}">
                <a16:creationId xmlns:a16="http://schemas.microsoft.com/office/drawing/2014/main" id="{166D96CF-871D-4D58-AF03-E59E1DA99B01}"/>
              </a:ext>
            </a:extLst>
          </p:cNvPr>
          <p:cNvSpPr/>
          <p:nvPr/>
        </p:nvSpPr>
        <p:spPr>
          <a:xfrm>
            <a:off x="257907" y="2639684"/>
            <a:ext cx="1005595" cy="2644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 name="Multiplikasjonstegn 2">
            <a:extLst>
              <a:ext uri="{FF2B5EF4-FFF2-40B4-BE49-F238E27FC236}">
                <a16:creationId xmlns:a16="http://schemas.microsoft.com/office/drawing/2014/main" id="{331756D2-951C-8460-09A9-A5ECEBC0AB79}"/>
              </a:ext>
            </a:extLst>
          </p:cNvPr>
          <p:cNvSpPr/>
          <p:nvPr/>
        </p:nvSpPr>
        <p:spPr>
          <a:xfrm>
            <a:off x="-308225" y="3145752"/>
            <a:ext cx="1664414" cy="13227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966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369869" y="454401"/>
            <a:ext cx="11394041" cy="1114425"/>
          </a:xfrm>
        </p:spPr>
        <p:txBody>
          <a:bodyPr/>
          <a:lstStyle/>
          <a:p>
            <a:pPr algn="ctr"/>
            <a:r>
              <a:rPr lang="nb-NO" altLang="nb-NO" sz="3600" dirty="0">
                <a:ea typeface="ＭＳ Ｐゴシック" panose="020B0600070205080204" pitchFamily="34" charset="-128"/>
              </a:rPr>
              <a:t>4. Tiltak for å forhindre at saker går opp og ned i systemet – utfallet av ankesak</a:t>
            </a:r>
            <a:endParaRPr lang="nb-NO" sz="3600" dirty="0"/>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178872"/>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329332"/>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3" name="Pil: bøyd mot høyre 2">
            <a:extLst>
              <a:ext uri="{FF2B5EF4-FFF2-40B4-BE49-F238E27FC236}">
                <a16:creationId xmlns:a16="http://schemas.microsoft.com/office/drawing/2014/main" id="{4F2ABBD5-9E49-4E3E-B5FF-F23E2D4AA5A0}"/>
              </a:ext>
            </a:extLst>
          </p:cNvPr>
          <p:cNvSpPr/>
          <p:nvPr/>
        </p:nvSpPr>
        <p:spPr>
          <a:xfrm>
            <a:off x="257907" y="2483581"/>
            <a:ext cx="1005595" cy="24541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9" name="Bilde 8" descr="Et bilde som inneholder stridsvogn&#10;&#10;Automatisk generert beskrivelse">
            <a:extLst>
              <a:ext uri="{FF2B5EF4-FFF2-40B4-BE49-F238E27FC236}">
                <a16:creationId xmlns:a16="http://schemas.microsoft.com/office/drawing/2014/main" id="{FB178E3F-2525-7AD1-42B8-3F1619D80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140" y="1638032"/>
            <a:ext cx="4444905" cy="4917513"/>
          </a:xfrm>
          <a:prstGeom prst="rect">
            <a:avLst/>
          </a:prstGeom>
        </p:spPr>
      </p:pic>
      <p:sp>
        <p:nvSpPr>
          <p:cNvPr id="10" name="Rektangel: avrundede hjørner 9">
            <a:extLst>
              <a:ext uri="{FF2B5EF4-FFF2-40B4-BE49-F238E27FC236}">
                <a16:creationId xmlns:a16="http://schemas.microsoft.com/office/drawing/2014/main" id="{3ACEEAC9-98B6-DC73-608E-FC37E6057BA0}"/>
              </a:ext>
            </a:extLst>
          </p:cNvPr>
          <p:cNvSpPr/>
          <p:nvPr/>
        </p:nvSpPr>
        <p:spPr>
          <a:xfrm>
            <a:off x="7404761" y="1568826"/>
            <a:ext cx="2215662" cy="509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Ca. 300 saker</a:t>
            </a:r>
          </a:p>
        </p:txBody>
      </p:sp>
    </p:spTree>
    <p:extLst>
      <p:ext uri="{BB962C8B-B14F-4D97-AF65-F5344CB8AC3E}">
        <p14:creationId xmlns:p14="http://schemas.microsoft.com/office/powerpoint/2010/main" val="1315295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369869" y="454401"/>
            <a:ext cx="11394041" cy="1114425"/>
          </a:xfrm>
        </p:spPr>
        <p:txBody>
          <a:bodyPr/>
          <a:lstStyle/>
          <a:p>
            <a:pPr algn="ctr"/>
            <a:r>
              <a:rPr lang="nb-NO" altLang="nb-NO" sz="3600" dirty="0">
                <a:ea typeface="ＭＳ Ｐゴシック" panose="020B0600070205080204" pitchFamily="34" charset="-128"/>
              </a:rPr>
              <a:t>4. Tiltak for å forhindre at saker går opp og ned i systemet – utfallet av ankesak</a:t>
            </a:r>
            <a:endParaRPr lang="nb-NO" sz="3600"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274049" y="2178872"/>
            <a:ext cx="7489861" cy="4463228"/>
          </a:xfrm>
        </p:spPr>
        <p:txBody>
          <a:bodyPr vert="horz" lIns="0" tIns="0" rIns="0" bIns="0" rtlCol="0" anchor="t">
            <a:normAutofit/>
          </a:bodyPr>
          <a:lstStyle/>
          <a:p>
            <a:pPr marL="151765" indent="0">
              <a:buNone/>
            </a:pPr>
            <a:r>
              <a:rPr lang="nb-NO" sz="2800" dirty="0"/>
              <a:t>Hvorfor oppheve? </a:t>
            </a:r>
            <a:endParaRPr lang="en-US" dirty="0"/>
          </a:p>
          <a:p>
            <a:pPr marL="608965" indent="-457200"/>
            <a:r>
              <a:rPr lang="nb-NO" sz="2800" dirty="0"/>
              <a:t>Nav har bedre tilgang på informasjon</a:t>
            </a:r>
            <a:endParaRPr lang="nb-NO" sz="2800" dirty="0">
              <a:cs typeface="Arial"/>
            </a:endParaRPr>
          </a:p>
          <a:p>
            <a:pPr marL="608965" indent="-457200"/>
            <a:r>
              <a:rPr lang="nb-NO" sz="2800" dirty="0"/>
              <a:t>Trygderetten har mindre mengdetrening på å være «førsteinstans» </a:t>
            </a:r>
            <a:endParaRPr lang="nb-NO" sz="2800" dirty="0">
              <a:cs typeface="Arial"/>
            </a:endParaRPr>
          </a:p>
          <a:p>
            <a:pPr marL="608965" indent="-457200"/>
            <a:r>
              <a:rPr lang="nb-NO" sz="2800" dirty="0"/>
              <a:t>Trygderetten er uavhengig</a:t>
            </a:r>
            <a:endParaRPr lang="nb-NO" sz="2800" dirty="0">
              <a:cs typeface="Arial"/>
            </a:endParaRPr>
          </a:p>
          <a:p>
            <a:pPr marL="608965" indent="-457200"/>
            <a:r>
              <a:rPr lang="nb-NO" sz="2800" dirty="0"/>
              <a:t>Ved realitetsbehandling kan bruker miste to-instansbehandling? </a:t>
            </a:r>
            <a:endParaRPr lang="nb-NO" sz="2800" dirty="0">
              <a:cs typeface="Arial"/>
            </a:endParaRPr>
          </a:p>
          <a:p>
            <a:pPr marL="151765" indent="0">
              <a:buNone/>
            </a:pPr>
            <a:endParaRPr lang="nb-NO" sz="2800" b="1" dirty="0">
              <a:cs typeface="Arial"/>
            </a:endParaRP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178872"/>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72450"/>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3" name="Pil: bøyd mot høyre 2">
            <a:extLst>
              <a:ext uri="{FF2B5EF4-FFF2-40B4-BE49-F238E27FC236}">
                <a16:creationId xmlns:a16="http://schemas.microsoft.com/office/drawing/2014/main" id="{4F2ABBD5-9E49-4E3E-B5FF-F23E2D4AA5A0}"/>
              </a:ext>
            </a:extLst>
          </p:cNvPr>
          <p:cNvSpPr/>
          <p:nvPr/>
        </p:nvSpPr>
        <p:spPr>
          <a:xfrm>
            <a:off x="257907" y="2483582"/>
            <a:ext cx="1005595" cy="23205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218936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387066" y="2230192"/>
            <a:ext cx="7214384" cy="4411907"/>
          </a:xfrm>
        </p:spPr>
        <p:txBody>
          <a:bodyPr vert="horz" lIns="0" tIns="0" rIns="0" bIns="0" rtlCol="0" anchor="t">
            <a:normAutofit/>
          </a:bodyPr>
          <a:lstStyle/>
          <a:p>
            <a:pPr marL="0" indent="0">
              <a:buNone/>
            </a:pPr>
            <a:r>
              <a:rPr lang="nb-NO" sz="2800" dirty="0"/>
              <a:t>Utvalget foreslår:</a:t>
            </a:r>
          </a:p>
          <a:p>
            <a:pPr marL="456565" indent="-456565"/>
            <a:r>
              <a:rPr lang="nb-NO" sz="2800" dirty="0">
                <a:ea typeface="Batang"/>
                <a:cs typeface="Times New Roman"/>
              </a:rPr>
              <a:t>at vedtak bare skal kunne oppheves dersom retten må ta stilling til sider av saken som ikke er vurdert tidligere</a:t>
            </a:r>
            <a:endParaRPr lang="en-US" dirty="0">
              <a:ea typeface="Batang"/>
              <a:cs typeface="Times New Roman"/>
            </a:endParaRPr>
          </a:p>
          <a:p>
            <a:pPr marL="989965" lvl="1" indent="-380365"/>
            <a:endParaRPr lang="nb-NO" sz="700" dirty="0">
              <a:ea typeface="Batang" panose="02030600000101010101" pitchFamily="18" charset="-127"/>
              <a:cs typeface="Times New Roman" panose="02020603050405020304" pitchFamily="18" charset="0"/>
            </a:endParaRPr>
          </a:p>
          <a:p>
            <a:pPr marL="151765" indent="0">
              <a:buNone/>
            </a:pPr>
            <a:endParaRPr lang="nb-NO" sz="2800" b="1" dirty="0">
              <a:cs typeface="Arial"/>
            </a:endParaRP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230193"/>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251081"/>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3" name="Pil: bøyd mot høyre 2">
            <a:extLst>
              <a:ext uri="{FF2B5EF4-FFF2-40B4-BE49-F238E27FC236}">
                <a16:creationId xmlns:a16="http://schemas.microsoft.com/office/drawing/2014/main" id="{4F2ABBD5-9E49-4E3E-B5FF-F23E2D4AA5A0}"/>
              </a:ext>
            </a:extLst>
          </p:cNvPr>
          <p:cNvSpPr/>
          <p:nvPr/>
        </p:nvSpPr>
        <p:spPr>
          <a:xfrm>
            <a:off x="257907" y="2483581"/>
            <a:ext cx="1005595" cy="24119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5" name="Tittel 1">
            <a:extLst>
              <a:ext uri="{FF2B5EF4-FFF2-40B4-BE49-F238E27FC236}">
                <a16:creationId xmlns:a16="http://schemas.microsoft.com/office/drawing/2014/main" id="{F07AB890-A161-C23A-DF69-1BFA9431E4D5}"/>
              </a:ext>
            </a:extLst>
          </p:cNvPr>
          <p:cNvSpPr txBox="1">
            <a:spLocks/>
          </p:cNvSpPr>
          <p:nvPr/>
        </p:nvSpPr>
        <p:spPr>
          <a:xfrm>
            <a:off x="369869" y="454401"/>
            <a:ext cx="11394041" cy="1325162"/>
          </a:xfrm>
          <a:prstGeom prst="rect">
            <a:avLst/>
          </a:prstGeom>
        </p:spPr>
        <p:txBody>
          <a:bodyPr vert="horz" lIns="0" tIns="0" rIns="0" bIns="0" rtlCol="0" anchor="b" anchorCtr="0">
            <a:noAutofit/>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pPr algn="ctr"/>
            <a:r>
              <a:rPr lang="nb-NO" altLang="nb-NO" sz="3600">
                <a:ea typeface="ＭＳ Ｐゴシック" panose="020B0600070205080204" pitchFamily="34" charset="-128"/>
              </a:rPr>
              <a:t>4. Tiltak for å forhindre at saker går opp og ned i systemet – utfallet av ankesak</a:t>
            </a:r>
            <a:endParaRPr lang="nb-NO" sz="3600" dirty="0"/>
          </a:p>
        </p:txBody>
      </p:sp>
    </p:spTree>
    <p:extLst>
      <p:ext uri="{BB962C8B-B14F-4D97-AF65-F5344CB8AC3E}">
        <p14:creationId xmlns:p14="http://schemas.microsoft.com/office/powerpoint/2010/main" val="391942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369869" y="454401"/>
            <a:ext cx="11394041" cy="1114425"/>
          </a:xfrm>
        </p:spPr>
        <p:txBody>
          <a:bodyPr/>
          <a:lstStyle/>
          <a:p>
            <a:pPr algn="ctr"/>
            <a:r>
              <a:rPr lang="nb-NO" altLang="nb-NO" sz="3600" dirty="0">
                <a:ea typeface="ＭＳ Ｐゴシック" panose="020B0600070205080204" pitchFamily="34" charset="-128"/>
              </a:rPr>
              <a:t>5. Tiltak for å forhindre at saker «rykker helt tilbake til start»</a:t>
            </a:r>
            <a:endParaRPr lang="nb-NO" sz="3600" dirty="0"/>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178872"/>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3429000"/>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47664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Pil: bøyd mot høyre 2">
            <a:extLst>
              <a:ext uri="{FF2B5EF4-FFF2-40B4-BE49-F238E27FC236}">
                <a16:creationId xmlns:a16="http://schemas.microsoft.com/office/drawing/2014/main" id="{4F2ABBD5-9E49-4E3E-B5FF-F23E2D4AA5A0}"/>
              </a:ext>
            </a:extLst>
          </p:cNvPr>
          <p:cNvSpPr/>
          <p:nvPr/>
        </p:nvSpPr>
        <p:spPr>
          <a:xfrm>
            <a:off x="257907" y="2483581"/>
            <a:ext cx="1005595" cy="13681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Pil: bøyd mot høyre 3">
            <a:extLst>
              <a:ext uri="{FF2B5EF4-FFF2-40B4-BE49-F238E27FC236}">
                <a16:creationId xmlns:a16="http://schemas.microsoft.com/office/drawing/2014/main" id="{527538EF-92E1-8058-C99E-0F32E0A7FECF}"/>
              </a:ext>
            </a:extLst>
          </p:cNvPr>
          <p:cNvSpPr/>
          <p:nvPr/>
        </p:nvSpPr>
        <p:spPr>
          <a:xfrm>
            <a:off x="257907" y="3851720"/>
            <a:ext cx="1005595" cy="15883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3076" name="Picture 4" descr="stigespill">
            <a:extLst>
              <a:ext uri="{FF2B5EF4-FFF2-40B4-BE49-F238E27FC236}">
                <a16:creationId xmlns:a16="http://schemas.microsoft.com/office/drawing/2014/main" id="{4D471B1D-45F6-4C00-5CC5-FA24352F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559" y="1285875"/>
            <a:ext cx="7110632" cy="533297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3966677F-A45B-A677-7CD8-5AA4BB12A0D2}"/>
              </a:ext>
            </a:extLst>
          </p:cNvPr>
          <p:cNvSpPr/>
          <p:nvPr/>
        </p:nvSpPr>
        <p:spPr>
          <a:xfrm>
            <a:off x="7498080" y="3108961"/>
            <a:ext cx="1652954" cy="1287194"/>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571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1684961" y="352492"/>
            <a:ext cx="8374063" cy="757238"/>
          </a:xfrm>
        </p:spPr>
        <p:txBody>
          <a:bodyPr>
            <a:normAutofit/>
          </a:bodyPr>
          <a:lstStyle/>
          <a:p>
            <a:pPr algn="ctr"/>
            <a:r>
              <a:rPr lang="nb-NO" altLang="nb-NO" sz="4000" dirty="0">
                <a:ea typeface="ＭＳ Ｐゴシック" panose="020B0600070205080204" pitchFamily="34" charset="-128"/>
              </a:rPr>
              <a:t>Dagens klage- og </a:t>
            </a:r>
            <a:r>
              <a:rPr lang="nb-NO" altLang="nb-NO" sz="4000" dirty="0" err="1">
                <a:ea typeface="ＭＳ Ｐゴシック" panose="020B0600070205080204" pitchFamily="34" charset="-128"/>
              </a:rPr>
              <a:t>ankesystem</a:t>
            </a:r>
            <a:endParaRPr lang="nb-NO"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74944" y="2080800"/>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2861786"/>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3602188"/>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74944" y="436028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130738"/>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Førsteinstans</a:t>
            </a:r>
          </a:p>
        </p:txBody>
      </p:sp>
      <p:sp>
        <p:nvSpPr>
          <p:cNvPr id="3" name="Rektangel: avrundede hjørner 2">
            <a:extLst>
              <a:ext uri="{FF2B5EF4-FFF2-40B4-BE49-F238E27FC236}">
                <a16:creationId xmlns:a16="http://schemas.microsoft.com/office/drawing/2014/main" id="{4CC08E61-3269-ED48-2ED2-778654A7B229}"/>
              </a:ext>
            </a:extLst>
          </p:cNvPr>
          <p:cNvSpPr/>
          <p:nvPr/>
        </p:nvSpPr>
        <p:spPr>
          <a:xfrm>
            <a:off x="8557493" y="5169791"/>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Førsteinstans</a:t>
            </a:r>
          </a:p>
        </p:txBody>
      </p:sp>
      <p:sp>
        <p:nvSpPr>
          <p:cNvPr id="17" name="Rektangel: avrundede hjørner 16">
            <a:extLst>
              <a:ext uri="{FF2B5EF4-FFF2-40B4-BE49-F238E27FC236}">
                <a16:creationId xmlns:a16="http://schemas.microsoft.com/office/drawing/2014/main" id="{5B85BF1D-A053-7EA8-85A0-6903E66AA932}"/>
              </a:ext>
            </a:extLst>
          </p:cNvPr>
          <p:cNvSpPr/>
          <p:nvPr/>
        </p:nvSpPr>
        <p:spPr>
          <a:xfrm>
            <a:off x="8568935" y="4411699"/>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Klageinstans</a:t>
            </a:r>
          </a:p>
        </p:txBody>
      </p:sp>
      <p:sp>
        <p:nvSpPr>
          <p:cNvPr id="18" name="Rektangel: avrundede hjørner 17">
            <a:extLst>
              <a:ext uri="{FF2B5EF4-FFF2-40B4-BE49-F238E27FC236}">
                <a16:creationId xmlns:a16="http://schemas.microsoft.com/office/drawing/2014/main" id="{54818298-A626-556C-42DD-8A03F464FE27}"/>
              </a:ext>
            </a:extLst>
          </p:cNvPr>
          <p:cNvSpPr/>
          <p:nvPr/>
        </p:nvSpPr>
        <p:spPr>
          <a:xfrm>
            <a:off x="8557493" y="2902525"/>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Lagmannsrett</a:t>
            </a:r>
          </a:p>
        </p:txBody>
      </p:sp>
      <p:sp>
        <p:nvSpPr>
          <p:cNvPr id="19" name="Rektangel: avrundede hjørner 18">
            <a:extLst>
              <a:ext uri="{FF2B5EF4-FFF2-40B4-BE49-F238E27FC236}">
                <a16:creationId xmlns:a16="http://schemas.microsoft.com/office/drawing/2014/main" id="{8ABA45F3-EF4C-626D-982C-DD31A5C8B892}"/>
              </a:ext>
            </a:extLst>
          </p:cNvPr>
          <p:cNvSpPr/>
          <p:nvPr/>
        </p:nvSpPr>
        <p:spPr>
          <a:xfrm>
            <a:off x="8557493" y="3667611"/>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Tingrett</a:t>
            </a:r>
          </a:p>
        </p:txBody>
      </p:sp>
      <p:sp>
        <p:nvSpPr>
          <p:cNvPr id="20" name="Rektangel: avrundede hjørner 19">
            <a:extLst>
              <a:ext uri="{FF2B5EF4-FFF2-40B4-BE49-F238E27FC236}">
                <a16:creationId xmlns:a16="http://schemas.microsoft.com/office/drawing/2014/main" id="{BEC0F6A7-5578-D4B3-9811-CBD0E40C8BB8}"/>
              </a:ext>
            </a:extLst>
          </p:cNvPr>
          <p:cNvSpPr/>
          <p:nvPr/>
        </p:nvSpPr>
        <p:spPr>
          <a:xfrm>
            <a:off x="8557493" y="213743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Høyesterett</a:t>
            </a:r>
          </a:p>
        </p:txBody>
      </p:sp>
      <p:sp>
        <p:nvSpPr>
          <p:cNvPr id="21" name="Rektangel: avrundede hjørner 20">
            <a:extLst>
              <a:ext uri="{FF2B5EF4-FFF2-40B4-BE49-F238E27FC236}">
                <a16:creationId xmlns:a16="http://schemas.microsoft.com/office/drawing/2014/main" id="{96977048-5216-51D7-BF21-B6C25CA2D3AF}"/>
              </a:ext>
            </a:extLst>
          </p:cNvPr>
          <p:cNvSpPr/>
          <p:nvPr/>
        </p:nvSpPr>
        <p:spPr>
          <a:xfrm>
            <a:off x="756138" y="1109730"/>
            <a:ext cx="4044461" cy="10116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Navs område</a:t>
            </a:r>
            <a:endParaRPr lang="nb-NO" sz="2400" dirty="0"/>
          </a:p>
        </p:txBody>
      </p:sp>
      <p:sp>
        <p:nvSpPr>
          <p:cNvPr id="22" name="Rektangel: avrundede hjørner 21">
            <a:extLst>
              <a:ext uri="{FF2B5EF4-FFF2-40B4-BE49-F238E27FC236}">
                <a16:creationId xmlns:a16="http://schemas.microsoft.com/office/drawing/2014/main" id="{29391FE1-CC5F-A3CD-FA07-C013590298A4}"/>
              </a:ext>
            </a:extLst>
          </p:cNvPr>
          <p:cNvSpPr/>
          <p:nvPr/>
        </p:nvSpPr>
        <p:spPr>
          <a:xfrm>
            <a:off x="7877908" y="1163150"/>
            <a:ext cx="3918263" cy="958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Normalordningen</a:t>
            </a:r>
            <a:endParaRPr lang="nb-NO" sz="2400" dirty="0"/>
          </a:p>
        </p:txBody>
      </p:sp>
      <p:sp>
        <p:nvSpPr>
          <p:cNvPr id="23" name="Tankeboble: sky 22">
            <a:extLst>
              <a:ext uri="{FF2B5EF4-FFF2-40B4-BE49-F238E27FC236}">
                <a16:creationId xmlns:a16="http://schemas.microsoft.com/office/drawing/2014/main" id="{3B723F31-25D5-D719-3778-11C8C42F68EF}"/>
              </a:ext>
            </a:extLst>
          </p:cNvPr>
          <p:cNvSpPr/>
          <p:nvPr/>
        </p:nvSpPr>
        <p:spPr>
          <a:xfrm>
            <a:off x="-185611" y="3260504"/>
            <a:ext cx="1638886" cy="1110408"/>
          </a:xfrm>
          <a:prstGeom prst="cloudCallout">
            <a:avLst>
              <a:gd name="adj1" fmla="val 71007"/>
              <a:gd name="adj2" fmla="val 146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Fv.organ</a:t>
            </a:r>
            <a:endParaRPr lang="nb-NO" dirty="0"/>
          </a:p>
          <a:p>
            <a:pPr algn="ctr"/>
            <a:r>
              <a:rPr lang="nb-NO" dirty="0"/>
              <a:t>Gratis</a:t>
            </a:r>
          </a:p>
        </p:txBody>
      </p:sp>
      <p:sp>
        <p:nvSpPr>
          <p:cNvPr id="24" name="Tankeboble: sky 23">
            <a:extLst>
              <a:ext uri="{FF2B5EF4-FFF2-40B4-BE49-F238E27FC236}">
                <a16:creationId xmlns:a16="http://schemas.microsoft.com/office/drawing/2014/main" id="{E81AE8AF-4CBA-E8FA-3138-F9759D956282}"/>
              </a:ext>
            </a:extLst>
          </p:cNvPr>
          <p:cNvSpPr/>
          <p:nvPr/>
        </p:nvSpPr>
        <p:spPr>
          <a:xfrm>
            <a:off x="10928498" y="3304463"/>
            <a:ext cx="1622481" cy="996075"/>
          </a:xfrm>
          <a:prstGeom prst="cloudCallout">
            <a:avLst>
              <a:gd name="adj1" fmla="val -56576"/>
              <a:gd name="adj2" fmla="val 21193"/>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Domstol</a:t>
            </a:r>
          </a:p>
          <a:p>
            <a:pPr algn="ctr"/>
            <a:r>
              <a:rPr lang="nb-NO" dirty="0"/>
              <a:t>Kostbar</a:t>
            </a:r>
          </a:p>
        </p:txBody>
      </p:sp>
    </p:spTree>
    <p:extLst>
      <p:ext uri="{BB962C8B-B14F-4D97-AF65-F5344CB8AC3E}">
        <p14:creationId xmlns:p14="http://schemas.microsoft.com/office/powerpoint/2010/main" val="19948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animBg="1"/>
      <p:bldP spid="17" grpId="0" animBg="1"/>
      <p:bldP spid="18" grpId="0" animBg="1"/>
      <p:bldP spid="19" grpId="0" animBg="1"/>
      <p:bldP spid="20"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387066" y="2000738"/>
            <a:ext cx="7214384" cy="4641362"/>
          </a:xfrm>
        </p:spPr>
        <p:txBody>
          <a:bodyPr vert="horz" lIns="0" tIns="0" rIns="0" bIns="0" rtlCol="0" anchor="t">
            <a:normAutofit/>
          </a:bodyPr>
          <a:lstStyle/>
          <a:p>
            <a:pPr marL="989965" lvl="1" indent="-380365"/>
            <a:endParaRPr lang="nb-NO" sz="700" dirty="0">
              <a:ea typeface="Batang" panose="02030600000101010101" pitchFamily="18" charset="-127"/>
              <a:cs typeface="Times New Roman" panose="02020603050405020304" pitchFamily="18" charset="0"/>
            </a:endParaRPr>
          </a:p>
          <a:p>
            <a:pPr marL="0" indent="0">
              <a:buNone/>
            </a:pPr>
            <a:r>
              <a:rPr lang="nb-NO" sz="2800" dirty="0">
                <a:ea typeface="Batang"/>
                <a:cs typeface="Times New Roman"/>
              </a:rPr>
              <a:t>Utvalget foreslår:</a:t>
            </a:r>
          </a:p>
          <a:p>
            <a:pPr marL="456565" indent="-456565"/>
            <a:r>
              <a:rPr lang="nb-NO" sz="2800" dirty="0">
                <a:ea typeface="Batang"/>
                <a:cs typeface="Times New Roman"/>
              </a:rPr>
              <a:t>at ved oppheving skal sakens sendes til NAV Klageinstans for behandling der</a:t>
            </a:r>
          </a:p>
          <a:p>
            <a:pPr marL="456565" indent="-456565"/>
            <a:endParaRPr lang="nb-NO" sz="1400" dirty="0">
              <a:ea typeface="Batang" panose="02030600000101010101" pitchFamily="18" charset="-127"/>
              <a:cs typeface="Times New Roman" panose="02020603050405020304" pitchFamily="18" charset="0"/>
            </a:endParaRPr>
          </a:p>
          <a:p>
            <a:pPr marL="456565" indent="-456565"/>
            <a:r>
              <a:rPr lang="nb-NO" sz="2800" dirty="0">
                <a:ea typeface="Batang"/>
                <a:cs typeface="Times New Roman"/>
              </a:rPr>
              <a:t>at behandling av saker hvor vedtaket har vært opphevet skal prioriteres</a:t>
            </a:r>
          </a:p>
          <a:p>
            <a:pPr marL="151765" indent="0">
              <a:buNone/>
            </a:pPr>
            <a:endParaRPr lang="nb-NO" sz="2800" b="1" dirty="0">
              <a:cs typeface="Arial"/>
            </a:endParaRP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178872"/>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3429000"/>
            <a:ext cx="2774462" cy="7580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4766475"/>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Pil: bøyd mot høyre 2">
            <a:extLst>
              <a:ext uri="{FF2B5EF4-FFF2-40B4-BE49-F238E27FC236}">
                <a16:creationId xmlns:a16="http://schemas.microsoft.com/office/drawing/2014/main" id="{4F2ABBD5-9E49-4E3E-B5FF-F23E2D4AA5A0}"/>
              </a:ext>
            </a:extLst>
          </p:cNvPr>
          <p:cNvSpPr/>
          <p:nvPr/>
        </p:nvSpPr>
        <p:spPr>
          <a:xfrm>
            <a:off x="257907" y="2483581"/>
            <a:ext cx="1005595" cy="13681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0" name="Pil: bøyd mot høyre 9">
            <a:extLst>
              <a:ext uri="{FF2B5EF4-FFF2-40B4-BE49-F238E27FC236}">
                <a16:creationId xmlns:a16="http://schemas.microsoft.com/office/drawing/2014/main" id="{166D96CF-871D-4D58-AF03-E59E1DA99B01}"/>
              </a:ext>
            </a:extLst>
          </p:cNvPr>
          <p:cNvSpPr/>
          <p:nvPr/>
        </p:nvSpPr>
        <p:spPr>
          <a:xfrm>
            <a:off x="257907" y="3851720"/>
            <a:ext cx="1005595" cy="15883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Multiplikasjonstegn 3">
            <a:extLst>
              <a:ext uri="{FF2B5EF4-FFF2-40B4-BE49-F238E27FC236}">
                <a16:creationId xmlns:a16="http://schemas.microsoft.com/office/drawing/2014/main" id="{87B4258F-E413-1892-C136-344F05D1B800}"/>
              </a:ext>
            </a:extLst>
          </p:cNvPr>
          <p:cNvSpPr/>
          <p:nvPr/>
        </p:nvSpPr>
        <p:spPr>
          <a:xfrm>
            <a:off x="-400912" y="3907903"/>
            <a:ext cx="1664414" cy="13227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D9CF5463-9872-6501-7967-0A7F6F803441}"/>
              </a:ext>
            </a:extLst>
          </p:cNvPr>
          <p:cNvSpPr txBox="1">
            <a:spLocks/>
          </p:cNvSpPr>
          <p:nvPr/>
        </p:nvSpPr>
        <p:spPr>
          <a:xfrm>
            <a:off x="369869" y="454401"/>
            <a:ext cx="11394041" cy="1114425"/>
          </a:xfrm>
          <a:prstGeom prst="rect">
            <a:avLst/>
          </a:prstGeom>
        </p:spPr>
        <p:txBody>
          <a:bodyPr vert="horz" lIns="0" tIns="0" rIns="0" bIns="0" rtlCol="0" anchor="b" anchorCtr="0">
            <a:noAutofit/>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pPr algn="ctr"/>
            <a:r>
              <a:rPr lang="nb-NO" altLang="nb-NO" sz="3600" dirty="0">
                <a:ea typeface="ＭＳ Ｐゴシック" panose="020B0600070205080204" pitchFamily="34" charset="-128"/>
              </a:rPr>
              <a:t>5. Tiltak for å forhindre at saker «rykker helt tilbake til start»</a:t>
            </a:r>
            <a:endParaRPr lang="nb-NO" sz="3600" dirty="0"/>
          </a:p>
        </p:txBody>
      </p:sp>
    </p:spTree>
    <p:extLst>
      <p:ext uri="{BB962C8B-B14F-4D97-AF65-F5344CB8AC3E}">
        <p14:creationId xmlns:p14="http://schemas.microsoft.com/office/powerpoint/2010/main" val="8974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61ABA6-E356-6D7B-11E5-9ED478BF372A}"/>
              </a:ext>
            </a:extLst>
          </p:cNvPr>
          <p:cNvSpPr>
            <a:spLocks noGrp="1"/>
          </p:cNvSpPr>
          <p:nvPr>
            <p:ph type="title" idx="4294967295"/>
          </p:nvPr>
        </p:nvSpPr>
        <p:spPr>
          <a:xfrm>
            <a:off x="488345" y="448574"/>
            <a:ext cx="11215310" cy="1201767"/>
          </a:xfrm>
        </p:spPr>
        <p:txBody>
          <a:bodyPr/>
          <a:lstStyle/>
          <a:p>
            <a:r>
              <a:rPr lang="nb-NO"/>
              <a:t>For å effektivisere saksbehandlingen i Trygderetten, foreslår utvalget:</a:t>
            </a:r>
          </a:p>
        </p:txBody>
      </p:sp>
      <p:sp>
        <p:nvSpPr>
          <p:cNvPr id="3" name="Plassholder for innhold 2">
            <a:extLst>
              <a:ext uri="{FF2B5EF4-FFF2-40B4-BE49-F238E27FC236}">
                <a16:creationId xmlns:a16="http://schemas.microsoft.com/office/drawing/2014/main" id="{99DD0645-1494-FF8C-5A68-4878D14B8000}"/>
              </a:ext>
            </a:extLst>
          </p:cNvPr>
          <p:cNvSpPr>
            <a:spLocks noGrp="1"/>
          </p:cNvSpPr>
          <p:nvPr>
            <p:ph idx="4294967295"/>
          </p:nvPr>
        </p:nvSpPr>
        <p:spPr>
          <a:xfrm>
            <a:off x="585627" y="1828800"/>
            <a:ext cx="10845800" cy="4580626"/>
          </a:xfrm>
        </p:spPr>
        <p:txBody>
          <a:bodyPr>
            <a:normAutofit/>
          </a:bodyPr>
          <a:lstStyle/>
          <a:p>
            <a:pPr marL="0" indent="0">
              <a:buNone/>
            </a:pPr>
            <a:r>
              <a:rPr lang="nb-NO" sz="2800" dirty="0"/>
              <a:t>6. at den enkelte sak som hovedregel skal behandles av én juridisk dommer </a:t>
            </a:r>
          </a:p>
          <a:p>
            <a:pPr marL="0" indent="0">
              <a:buNone/>
            </a:pPr>
            <a:r>
              <a:rPr lang="nb-NO" sz="2800" dirty="0"/>
              <a:t>7. at bruk av medisinsk kyndig og/eller attføringskyndig dommer forutsetter at hensynet til forsvarlig behandling av den konkrete saken tilsier det </a:t>
            </a:r>
          </a:p>
          <a:p>
            <a:pPr marL="0" indent="0">
              <a:buNone/>
            </a:pPr>
            <a:r>
              <a:rPr lang="nb-NO" sz="2800" dirty="0"/>
              <a:t>8. at sakene som hovedregel skal være avgjort innen seks måneder</a:t>
            </a:r>
          </a:p>
          <a:p>
            <a:pPr marL="0" indent="0">
              <a:buNone/>
            </a:pPr>
            <a:r>
              <a:rPr lang="nb-NO" sz="2800" dirty="0"/>
              <a:t>9. at begrunnelsene i større grad skal tilpasses sakens karakter</a:t>
            </a:r>
          </a:p>
          <a:p>
            <a:pPr marL="0" indent="0">
              <a:buNone/>
            </a:pPr>
            <a:r>
              <a:rPr lang="nb-NO" sz="2800" dirty="0"/>
              <a:t>10. at rammene for å bruke henvisningskjennelser og forenklete grunngitte kjennelser klargjøres</a:t>
            </a:r>
          </a:p>
        </p:txBody>
      </p:sp>
    </p:spTree>
    <p:extLst>
      <p:ext uri="{BB962C8B-B14F-4D97-AF65-F5344CB8AC3E}">
        <p14:creationId xmlns:p14="http://schemas.microsoft.com/office/powerpoint/2010/main" val="21399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stridsvogn&#10;&#10;Automatisk generert beskrivelse">
            <a:extLst>
              <a:ext uri="{FF2B5EF4-FFF2-40B4-BE49-F238E27FC236}">
                <a16:creationId xmlns:a16="http://schemas.microsoft.com/office/drawing/2014/main" id="{D7B6C82D-45A1-FD3E-25E4-02062E04C07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77" b="777"/>
          <a:stretch>
            <a:fillRect/>
          </a:stretch>
        </p:blipFill>
        <p:spPr/>
      </p:pic>
      <p:sp>
        <p:nvSpPr>
          <p:cNvPr id="2" name="Plassholder for bunntekst 1">
            <a:extLst>
              <a:ext uri="{FF2B5EF4-FFF2-40B4-BE49-F238E27FC236}">
                <a16:creationId xmlns:a16="http://schemas.microsoft.com/office/drawing/2014/main" id="{41198A08-A542-10E5-4B6B-3D4D2DAA8805}"/>
              </a:ext>
            </a:extLst>
          </p:cNvPr>
          <p:cNvSpPr>
            <a:spLocks noGrp="1"/>
          </p:cNvSpPr>
          <p:nvPr>
            <p:ph type="ftr" sz="quarter" idx="11"/>
          </p:nvPr>
        </p:nvSpPr>
        <p:spPr/>
        <p:txBody>
          <a:bodyPr/>
          <a:lstStyle/>
          <a:p>
            <a:r>
              <a:rPr lang="nb-NO"/>
              <a:t>Universitetet i Bergen</a:t>
            </a:r>
          </a:p>
        </p:txBody>
      </p:sp>
    </p:spTree>
    <p:extLst>
      <p:ext uri="{BB962C8B-B14F-4D97-AF65-F5344CB8AC3E}">
        <p14:creationId xmlns:p14="http://schemas.microsoft.com/office/powerpoint/2010/main" val="4177335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entelistejuks sykt bra">
            <a:extLst>
              <a:ext uri="{FF2B5EF4-FFF2-40B4-BE49-F238E27FC236}">
                <a16:creationId xmlns:a16="http://schemas.microsoft.com/office/drawing/2014/main" id="{B927DCB1-3C2D-709A-3F4F-6FA74E595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286" y="426500"/>
            <a:ext cx="6132766" cy="60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A4452C79-0D06-4892-B7F8-EAD4CF0CC8A6}"/>
              </a:ext>
            </a:extLst>
          </p:cNvPr>
          <p:cNvSpPr>
            <a:spLocks noGrp="1"/>
          </p:cNvSpPr>
          <p:nvPr>
            <p:ph type="ctrTitle" idx="4294967295"/>
          </p:nvPr>
        </p:nvSpPr>
        <p:spPr>
          <a:xfrm>
            <a:off x="196948" y="360631"/>
            <a:ext cx="6132766" cy="6004999"/>
          </a:xfrm>
        </p:spPr>
        <p:txBody>
          <a:bodyPr anchor="t">
            <a:normAutofit/>
          </a:bodyPr>
          <a:lstStyle/>
          <a:p>
            <a:pPr algn="ctr"/>
            <a:r>
              <a:rPr lang="nb-NO" sz="6000" b="1" dirty="0"/>
              <a:t>Tiltak for å begrense antallet klager og anker</a:t>
            </a:r>
            <a:br>
              <a:rPr lang="nb-NO" sz="6000" b="1" dirty="0"/>
            </a:br>
            <a:br>
              <a:rPr lang="nb-NO" sz="6000" b="1" dirty="0"/>
            </a:br>
            <a:r>
              <a:rPr lang="nb-NO" sz="2800" b="1" dirty="0"/>
              <a:t>Er det for mange klager?</a:t>
            </a:r>
            <a:endParaRPr lang="nb-NO" sz="6000" b="1" dirty="0"/>
          </a:p>
        </p:txBody>
      </p:sp>
    </p:spTree>
    <p:extLst>
      <p:ext uri="{BB962C8B-B14F-4D97-AF65-F5344CB8AC3E}">
        <p14:creationId xmlns:p14="http://schemas.microsoft.com/office/powerpoint/2010/main" val="29626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DA8EB0-0F11-74E3-8D7F-274B877A2330}"/>
              </a:ext>
            </a:extLst>
          </p:cNvPr>
          <p:cNvSpPr txBox="1">
            <a:spLocks/>
          </p:cNvSpPr>
          <p:nvPr/>
        </p:nvSpPr>
        <p:spPr>
          <a:xfrm>
            <a:off x="217713" y="175969"/>
            <a:ext cx="8985688" cy="1001224"/>
          </a:xfrm>
          <a:prstGeom prst="rect">
            <a:avLst/>
          </a:prstGeom>
        </p:spPr>
        <p:txBody>
          <a:bodyPr vert="horz" lIns="0" tIns="0" rIns="0" bIns="0" rtlCol="0" anchor="b" anchorCtr="0">
            <a:normAutofit lnSpcReduction="10000"/>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r>
              <a:rPr lang="nb-NO" altLang="nb-NO" sz="3600" dirty="0">
                <a:ea typeface="ＭＳ Ｐゴシック" panose="020B0600070205080204" pitchFamily="34" charset="-128"/>
              </a:rPr>
              <a:t>1. Heve kvaliteten i </a:t>
            </a:r>
            <a:r>
              <a:rPr lang="nb-NO" altLang="nb-NO" sz="3600" dirty="0" err="1">
                <a:ea typeface="ＭＳ Ｐゴシック" panose="020B0600070205080204" pitchFamily="34" charset="-128"/>
              </a:rPr>
              <a:t>saksbehand-lingen</a:t>
            </a:r>
            <a:r>
              <a:rPr lang="nb-NO" altLang="nb-NO" sz="3600" dirty="0">
                <a:ea typeface="ＭＳ Ｐゴシック" panose="020B0600070205080204" pitchFamily="34" charset="-128"/>
              </a:rPr>
              <a:t> i førsteinstans</a:t>
            </a:r>
            <a:endParaRPr lang="nb-NO" sz="3200" dirty="0"/>
          </a:p>
        </p:txBody>
      </p:sp>
      <p:sp>
        <p:nvSpPr>
          <p:cNvPr id="51" name="Rektangel: avrundede hjørner 50">
            <a:extLst>
              <a:ext uri="{FF2B5EF4-FFF2-40B4-BE49-F238E27FC236}">
                <a16:creationId xmlns:a16="http://schemas.microsoft.com/office/drawing/2014/main" id="{9EA6B5BF-B629-5462-A427-0D84EE4A5033}"/>
              </a:ext>
            </a:extLst>
          </p:cNvPr>
          <p:cNvSpPr/>
          <p:nvPr/>
        </p:nvSpPr>
        <p:spPr>
          <a:xfrm>
            <a:off x="609600" y="3682676"/>
            <a:ext cx="3288682" cy="3002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1,6 mill. vedtak i Nav i 2021 </a:t>
            </a:r>
          </a:p>
          <a:p>
            <a:pPr algn="ctr"/>
            <a:r>
              <a:rPr lang="nb-NO" sz="2800" dirty="0"/>
              <a:t>240 000 avslag</a:t>
            </a:r>
            <a:br>
              <a:rPr lang="nb-NO" sz="1400" dirty="0"/>
            </a:br>
            <a:endParaRPr lang="nb-NO" sz="1400" dirty="0"/>
          </a:p>
        </p:txBody>
      </p:sp>
      <p:sp>
        <p:nvSpPr>
          <p:cNvPr id="52" name="Rektangel: avrundede hjørner 51">
            <a:extLst>
              <a:ext uri="{FF2B5EF4-FFF2-40B4-BE49-F238E27FC236}">
                <a16:creationId xmlns:a16="http://schemas.microsoft.com/office/drawing/2014/main" id="{867D79E3-9E30-1896-6DD4-DD8E5DD0A2A1}"/>
              </a:ext>
            </a:extLst>
          </p:cNvPr>
          <p:cNvSpPr/>
          <p:nvPr/>
        </p:nvSpPr>
        <p:spPr>
          <a:xfrm>
            <a:off x="8105658" y="4675323"/>
            <a:ext cx="3099057" cy="2170577"/>
          </a:xfrm>
          <a:prstGeom prst="round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400" dirty="0"/>
              <a:t>Samlet ble det omgjøringsvedtak i 29 700 klager og anker i 2021</a:t>
            </a:r>
          </a:p>
        </p:txBody>
      </p:sp>
      <p:cxnSp>
        <p:nvCxnSpPr>
          <p:cNvPr id="53" name="Rett linje 52">
            <a:extLst>
              <a:ext uri="{FF2B5EF4-FFF2-40B4-BE49-F238E27FC236}">
                <a16:creationId xmlns:a16="http://schemas.microsoft.com/office/drawing/2014/main" id="{0838AB7C-459F-8813-F821-28A11CA16948}"/>
              </a:ext>
            </a:extLst>
          </p:cNvPr>
          <p:cNvCxnSpPr>
            <a:cxnSpLocks/>
          </p:cNvCxnSpPr>
          <p:nvPr/>
        </p:nvCxnSpPr>
        <p:spPr>
          <a:xfrm flipV="1">
            <a:off x="5749622" y="2901267"/>
            <a:ext cx="0" cy="2430763"/>
          </a:xfrm>
          <a:prstGeom prst="line">
            <a:avLst/>
          </a:prstGeom>
        </p:spPr>
        <p:style>
          <a:lnRef idx="1">
            <a:schemeClr val="dk1"/>
          </a:lnRef>
          <a:fillRef idx="0">
            <a:schemeClr val="dk1"/>
          </a:fillRef>
          <a:effectRef idx="0">
            <a:schemeClr val="dk1"/>
          </a:effectRef>
          <a:fontRef idx="minor">
            <a:schemeClr val="tx1"/>
          </a:fontRef>
        </p:style>
      </p:cxnSp>
      <p:cxnSp>
        <p:nvCxnSpPr>
          <p:cNvPr id="54" name="Rett linje 53">
            <a:extLst>
              <a:ext uri="{FF2B5EF4-FFF2-40B4-BE49-F238E27FC236}">
                <a16:creationId xmlns:a16="http://schemas.microsoft.com/office/drawing/2014/main" id="{3EC92D93-F314-B82E-FAA5-97B4A6106C56}"/>
              </a:ext>
            </a:extLst>
          </p:cNvPr>
          <p:cNvCxnSpPr>
            <a:cxnSpLocks/>
          </p:cNvCxnSpPr>
          <p:nvPr/>
        </p:nvCxnSpPr>
        <p:spPr>
          <a:xfrm>
            <a:off x="4621862" y="2648647"/>
            <a:ext cx="1127760" cy="0"/>
          </a:xfrm>
          <a:prstGeom prst="line">
            <a:avLst/>
          </a:prstGeom>
        </p:spPr>
        <p:style>
          <a:lnRef idx="1">
            <a:schemeClr val="dk1"/>
          </a:lnRef>
          <a:fillRef idx="0">
            <a:schemeClr val="dk1"/>
          </a:fillRef>
          <a:effectRef idx="0">
            <a:schemeClr val="dk1"/>
          </a:effectRef>
          <a:fontRef idx="minor">
            <a:schemeClr val="tx1"/>
          </a:fontRef>
        </p:style>
      </p:cxnSp>
      <p:cxnSp>
        <p:nvCxnSpPr>
          <p:cNvPr id="55" name="Rett linje 54">
            <a:extLst>
              <a:ext uri="{FF2B5EF4-FFF2-40B4-BE49-F238E27FC236}">
                <a16:creationId xmlns:a16="http://schemas.microsoft.com/office/drawing/2014/main" id="{DCE894E7-1990-D126-FAEA-F66D77BC348A}"/>
              </a:ext>
            </a:extLst>
          </p:cNvPr>
          <p:cNvCxnSpPr>
            <a:cxnSpLocks/>
          </p:cNvCxnSpPr>
          <p:nvPr/>
        </p:nvCxnSpPr>
        <p:spPr>
          <a:xfrm flipV="1">
            <a:off x="5749622" y="1940954"/>
            <a:ext cx="0" cy="2734369"/>
          </a:xfrm>
          <a:prstGeom prst="line">
            <a:avLst/>
          </a:prstGeom>
        </p:spPr>
        <p:style>
          <a:lnRef idx="1">
            <a:schemeClr val="dk1"/>
          </a:lnRef>
          <a:fillRef idx="0">
            <a:schemeClr val="dk1"/>
          </a:fillRef>
          <a:effectRef idx="0">
            <a:schemeClr val="dk1"/>
          </a:effectRef>
          <a:fontRef idx="minor">
            <a:schemeClr val="tx1"/>
          </a:fontRef>
        </p:style>
      </p:cxnSp>
      <p:cxnSp>
        <p:nvCxnSpPr>
          <p:cNvPr id="56" name="Rett linje 55">
            <a:extLst>
              <a:ext uri="{FF2B5EF4-FFF2-40B4-BE49-F238E27FC236}">
                <a16:creationId xmlns:a16="http://schemas.microsoft.com/office/drawing/2014/main" id="{CDA441A8-BD14-03C5-9338-A5E07CC194D6}"/>
              </a:ext>
            </a:extLst>
          </p:cNvPr>
          <p:cNvCxnSpPr>
            <a:cxnSpLocks/>
          </p:cNvCxnSpPr>
          <p:nvPr/>
        </p:nvCxnSpPr>
        <p:spPr>
          <a:xfrm>
            <a:off x="5749011" y="1938981"/>
            <a:ext cx="1127914" cy="6038"/>
          </a:xfrm>
          <a:prstGeom prst="line">
            <a:avLst/>
          </a:prstGeom>
        </p:spPr>
        <p:style>
          <a:lnRef idx="1">
            <a:schemeClr val="dk1"/>
          </a:lnRef>
          <a:fillRef idx="0">
            <a:schemeClr val="dk1"/>
          </a:fillRef>
          <a:effectRef idx="0">
            <a:schemeClr val="dk1"/>
          </a:effectRef>
          <a:fontRef idx="minor">
            <a:schemeClr val="tx1"/>
          </a:fontRef>
        </p:style>
      </p:cxnSp>
      <p:cxnSp>
        <p:nvCxnSpPr>
          <p:cNvPr id="57" name="Rett linje 56">
            <a:extLst>
              <a:ext uri="{FF2B5EF4-FFF2-40B4-BE49-F238E27FC236}">
                <a16:creationId xmlns:a16="http://schemas.microsoft.com/office/drawing/2014/main" id="{BA477681-E12B-A2FD-F748-878C3DCD9AE8}"/>
              </a:ext>
            </a:extLst>
          </p:cNvPr>
          <p:cNvCxnSpPr>
            <a:cxnSpLocks/>
          </p:cNvCxnSpPr>
          <p:nvPr/>
        </p:nvCxnSpPr>
        <p:spPr>
          <a:xfrm flipV="1">
            <a:off x="6870255" y="1286110"/>
            <a:ext cx="6670" cy="3463173"/>
          </a:xfrm>
          <a:prstGeom prst="line">
            <a:avLst/>
          </a:prstGeom>
        </p:spPr>
        <p:style>
          <a:lnRef idx="1">
            <a:schemeClr val="dk1"/>
          </a:lnRef>
          <a:fillRef idx="0">
            <a:schemeClr val="dk1"/>
          </a:fillRef>
          <a:effectRef idx="0">
            <a:schemeClr val="dk1"/>
          </a:effectRef>
          <a:fontRef idx="minor">
            <a:schemeClr val="tx1"/>
          </a:fontRef>
        </p:style>
      </p:cxnSp>
      <p:cxnSp>
        <p:nvCxnSpPr>
          <p:cNvPr id="58" name="Rett linje 57">
            <a:extLst>
              <a:ext uri="{FF2B5EF4-FFF2-40B4-BE49-F238E27FC236}">
                <a16:creationId xmlns:a16="http://schemas.microsoft.com/office/drawing/2014/main" id="{2D9AABD5-55D0-53EE-FB54-E5F93273331C}"/>
              </a:ext>
            </a:extLst>
          </p:cNvPr>
          <p:cNvCxnSpPr>
            <a:cxnSpLocks/>
          </p:cNvCxnSpPr>
          <p:nvPr/>
        </p:nvCxnSpPr>
        <p:spPr>
          <a:xfrm flipV="1">
            <a:off x="6883177" y="1288799"/>
            <a:ext cx="1144609" cy="1"/>
          </a:xfrm>
          <a:prstGeom prst="line">
            <a:avLst/>
          </a:prstGeom>
        </p:spPr>
        <p:style>
          <a:lnRef idx="1">
            <a:schemeClr val="dk1"/>
          </a:lnRef>
          <a:fillRef idx="0">
            <a:schemeClr val="dk1"/>
          </a:fillRef>
          <a:effectRef idx="0">
            <a:schemeClr val="dk1"/>
          </a:effectRef>
          <a:fontRef idx="minor">
            <a:schemeClr val="tx1"/>
          </a:fontRef>
        </p:style>
      </p:cxnSp>
      <p:sp>
        <p:nvSpPr>
          <p:cNvPr id="59" name="TekstSylinder 58">
            <a:extLst>
              <a:ext uri="{FF2B5EF4-FFF2-40B4-BE49-F238E27FC236}">
                <a16:creationId xmlns:a16="http://schemas.microsoft.com/office/drawing/2014/main" id="{FBBFF270-467A-B074-854A-1E83BA96B3A5}"/>
              </a:ext>
            </a:extLst>
          </p:cNvPr>
          <p:cNvSpPr txBox="1"/>
          <p:nvPr/>
        </p:nvSpPr>
        <p:spPr>
          <a:xfrm>
            <a:off x="4733406" y="2756721"/>
            <a:ext cx="92049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sz="1400" b="1" dirty="0"/>
              <a:t>Første-instans</a:t>
            </a:r>
          </a:p>
        </p:txBody>
      </p:sp>
      <p:sp>
        <p:nvSpPr>
          <p:cNvPr id="60" name="TekstSylinder 59">
            <a:extLst>
              <a:ext uri="{FF2B5EF4-FFF2-40B4-BE49-F238E27FC236}">
                <a16:creationId xmlns:a16="http://schemas.microsoft.com/office/drawing/2014/main" id="{B1013B5E-5F61-E43C-8615-A2730E45E6B2}"/>
              </a:ext>
            </a:extLst>
          </p:cNvPr>
          <p:cNvSpPr txBox="1"/>
          <p:nvPr/>
        </p:nvSpPr>
        <p:spPr>
          <a:xfrm>
            <a:off x="5880665" y="2079910"/>
            <a:ext cx="92049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sz="1400" dirty="0"/>
              <a:t>Klage-instans</a:t>
            </a:r>
          </a:p>
        </p:txBody>
      </p:sp>
      <p:sp>
        <p:nvSpPr>
          <p:cNvPr id="61" name="TekstSylinder 60">
            <a:extLst>
              <a:ext uri="{FF2B5EF4-FFF2-40B4-BE49-F238E27FC236}">
                <a16:creationId xmlns:a16="http://schemas.microsoft.com/office/drawing/2014/main" id="{4EDC53D2-40BF-C7B7-E83C-11BE6631F9B1}"/>
              </a:ext>
            </a:extLst>
          </p:cNvPr>
          <p:cNvSpPr txBox="1"/>
          <p:nvPr/>
        </p:nvSpPr>
        <p:spPr>
          <a:xfrm>
            <a:off x="6967180" y="1415287"/>
            <a:ext cx="980269"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sz="1400" dirty="0"/>
              <a:t>Trygde-retten</a:t>
            </a:r>
          </a:p>
        </p:txBody>
      </p:sp>
      <p:sp>
        <p:nvSpPr>
          <p:cNvPr id="62" name="Rektangel 61">
            <a:extLst>
              <a:ext uri="{FF2B5EF4-FFF2-40B4-BE49-F238E27FC236}">
                <a16:creationId xmlns:a16="http://schemas.microsoft.com/office/drawing/2014/main" id="{31174AD2-4A9F-40CA-94F0-C4EC5F218EAC}"/>
              </a:ext>
            </a:extLst>
          </p:cNvPr>
          <p:cNvSpPr/>
          <p:nvPr/>
        </p:nvSpPr>
        <p:spPr>
          <a:xfrm>
            <a:off x="3911204" y="3690717"/>
            <a:ext cx="6426023"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400"/>
          </a:p>
        </p:txBody>
      </p:sp>
      <p:sp>
        <p:nvSpPr>
          <p:cNvPr id="63" name="TekstSylinder 62">
            <a:extLst>
              <a:ext uri="{FF2B5EF4-FFF2-40B4-BE49-F238E27FC236}">
                <a16:creationId xmlns:a16="http://schemas.microsoft.com/office/drawing/2014/main" id="{9B8C9E45-962E-7B65-5665-8C64F924CB72}"/>
              </a:ext>
            </a:extLst>
          </p:cNvPr>
          <p:cNvSpPr txBox="1"/>
          <p:nvPr/>
        </p:nvSpPr>
        <p:spPr>
          <a:xfrm>
            <a:off x="4721694" y="3274771"/>
            <a:ext cx="1222929" cy="461665"/>
          </a:xfrm>
          <a:prstGeom prst="rect">
            <a:avLst/>
          </a:prstGeom>
          <a:noFill/>
        </p:spPr>
        <p:txBody>
          <a:bodyPr wrap="square" rtlCol="0">
            <a:spAutoFit/>
          </a:bodyPr>
          <a:lstStyle/>
          <a:p>
            <a:r>
              <a:rPr lang="nb-NO" sz="1200" dirty="0"/>
              <a:t>Ca. 65% stadfestet</a:t>
            </a:r>
          </a:p>
        </p:txBody>
      </p:sp>
      <p:sp>
        <p:nvSpPr>
          <p:cNvPr id="64" name="TekstSylinder 63">
            <a:extLst>
              <a:ext uri="{FF2B5EF4-FFF2-40B4-BE49-F238E27FC236}">
                <a16:creationId xmlns:a16="http://schemas.microsoft.com/office/drawing/2014/main" id="{1D5A988A-33C4-509A-0D72-CD239FE6C14D}"/>
              </a:ext>
            </a:extLst>
          </p:cNvPr>
          <p:cNvSpPr txBox="1"/>
          <p:nvPr/>
        </p:nvSpPr>
        <p:spPr>
          <a:xfrm>
            <a:off x="5855180" y="2787894"/>
            <a:ext cx="1118603" cy="461665"/>
          </a:xfrm>
          <a:prstGeom prst="rect">
            <a:avLst/>
          </a:prstGeom>
          <a:noFill/>
        </p:spPr>
        <p:txBody>
          <a:bodyPr wrap="square" rtlCol="0">
            <a:spAutoFit/>
          </a:bodyPr>
          <a:lstStyle/>
          <a:p>
            <a:r>
              <a:rPr lang="nb-NO" sz="1200" dirty="0"/>
              <a:t>Ca. 85% stadfestet</a:t>
            </a:r>
          </a:p>
        </p:txBody>
      </p:sp>
      <p:sp>
        <p:nvSpPr>
          <p:cNvPr id="65" name="TekstSylinder 64">
            <a:extLst>
              <a:ext uri="{FF2B5EF4-FFF2-40B4-BE49-F238E27FC236}">
                <a16:creationId xmlns:a16="http://schemas.microsoft.com/office/drawing/2014/main" id="{C3A5A804-1798-948E-FA73-54E84A979AC8}"/>
              </a:ext>
            </a:extLst>
          </p:cNvPr>
          <p:cNvSpPr txBox="1"/>
          <p:nvPr/>
        </p:nvSpPr>
        <p:spPr>
          <a:xfrm>
            <a:off x="6978906" y="2099450"/>
            <a:ext cx="1231393" cy="461665"/>
          </a:xfrm>
          <a:prstGeom prst="rect">
            <a:avLst/>
          </a:prstGeom>
          <a:noFill/>
        </p:spPr>
        <p:txBody>
          <a:bodyPr wrap="square" rtlCol="0">
            <a:spAutoFit/>
          </a:bodyPr>
          <a:lstStyle/>
          <a:p>
            <a:r>
              <a:rPr lang="nb-NO" sz="1200" dirty="0"/>
              <a:t>Ca. 80% stadfestet </a:t>
            </a:r>
          </a:p>
        </p:txBody>
      </p:sp>
      <p:cxnSp>
        <p:nvCxnSpPr>
          <p:cNvPr id="66" name="Rett linje 65">
            <a:extLst>
              <a:ext uri="{FF2B5EF4-FFF2-40B4-BE49-F238E27FC236}">
                <a16:creationId xmlns:a16="http://schemas.microsoft.com/office/drawing/2014/main" id="{521C12D8-551A-E090-A82B-67BD9D4A0A25}"/>
              </a:ext>
            </a:extLst>
          </p:cNvPr>
          <p:cNvCxnSpPr>
            <a:cxnSpLocks/>
          </p:cNvCxnSpPr>
          <p:nvPr/>
        </p:nvCxnSpPr>
        <p:spPr>
          <a:xfrm flipH="1" flipV="1">
            <a:off x="4614736" y="2648647"/>
            <a:ext cx="6562" cy="2683383"/>
          </a:xfrm>
          <a:prstGeom prst="line">
            <a:avLst/>
          </a:prstGeom>
        </p:spPr>
        <p:style>
          <a:lnRef idx="1">
            <a:schemeClr val="dk1"/>
          </a:lnRef>
          <a:fillRef idx="0">
            <a:schemeClr val="dk1"/>
          </a:fillRef>
          <a:effectRef idx="0">
            <a:schemeClr val="dk1"/>
          </a:effectRef>
          <a:fontRef idx="minor">
            <a:schemeClr val="tx1"/>
          </a:fontRef>
        </p:style>
      </p:cxnSp>
      <p:cxnSp>
        <p:nvCxnSpPr>
          <p:cNvPr id="67" name="Rett linje 66">
            <a:extLst>
              <a:ext uri="{FF2B5EF4-FFF2-40B4-BE49-F238E27FC236}">
                <a16:creationId xmlns:a16="http://schemas.microsoft.com/office/drawing/2014/main" id="{3559CDFC-C51F-9FC9-337F-E00D1D2B9845}"/>
              </a:ext>
            </a:extLst>
          </p:cNvPr>
          <p:cNvCxnSpPr>
            <a:cxnSpLocks/>
          </p:cNvCxnSpPr>
          <p:nvPr/>
        </p:nvCxnSpPr>
        <p:spPr>
          <a:xfrm>
            <a:off x="5742495" y="4749283"/>
            <a:ext cx="1127760" cy="0"/>
          </a:xfrm>
          <a:prstGeom prst="line">
            <a:avLst/>
          </a:prstGeom>
        </p:spPr>
        <p:style>
          <a:lnRef idx="1">
            <a:schemeClr val="dk1"/>
          </a:lnRef>
          <a:fillRef idx="0">
            <a:schemeClr val="dk1"/>
          </a:fillRef>
          <a:effectRef idx="0">
            <a:schemeClr val="dk1"/>
          </a:effectRef>
          <a:fontRef idx="minor">
            <a:schemeClr val="tx1"/>
          </a:fontRef>
        </p:style>
      </p:cxnSp>
      <p:cxnSp>
        <p:nvCxnSpPr>
          <p:cNvPr id="68" name="Rett linje 67">
            <a:extLst>
              <a:ext uri="{FF2B5EF4-FFF2-40B4-BE49-F238E27FC236}">
                <a16:creationId xmlns:a16="http://schemas.microsoft.com/office/drawing/2014/main" id="{B897EBCD-C81C-9204-820F-DDEFC241D6FE}"/>
              </a:ext>
            </a:extLst>
          </p:cNvPr>
          <p:cNvCxnSpPr>
            <a:cxnSpLocks/>
          </p:cNvCxnSpPr>
          <p:nvPr/>
        </p:nvCxnSpPr>
        <p:spPr>
          <a:xfrm>
            <a:off x="4621862" y="5332030"/>
            <a:ext cx="1127760" cy="6096"/>
          </a:xfrm>
          <a:prstGeom prst="line">
            <a:avLst/>
          </a:prstGeom>
        </p:spPr>
        <p:style>
          <a:lnRef idx="1">
            <a:schemeClr val="dk1"/>
          </a:lnRef>
          <a:fillRef idx="0">
            <a:schemeClr val="dk1"/>
          </a:fillRef>
          <a:effectRef idx="0">
            <a:schemeClr val="dk1"/>
          </a:effectRef>
          <a:fontRef idx="minor">
            <a:schemeClr val="tx1"/>
          </a:fontRef>
        </p:style>
      </p:cxnSp>
      <p:cxnSp>
        <p:nvCxnSpPr>
          <p:cNvPr id="69" name="Rett linje 68">
            <a:extLst>
              <a:ext uri="{FF2B5EF4-FFF2-40B4-BE49-F238E27FC236}">
                <a16:creationId xmlns:a16="http://schemas.microsoft.com/office/drawing/2014/main" id="{AE6CF1D1-F7BB-130D-6C61-16AE7BDF836C}"/>
              </a:ext>
            </a:extLst>
          </p:cNvPr>
          <p:cNvCxnSpPr>
            <a:cxnSpLocks/>
          </p:cNvCxnSpPr>
          <p:nvPr/>
        </p:nvCxnSpPr>
        <p:spPr>
          <a:xfrm>
            <a:off x="6863128" y="4218261"/>
            <a:ext cx="1151736" cy="0"/>
          </a:xfrm>
          <a:prstGeom prst="line">
            <a:avLst/>
          </a:prstGeom>
        </p:spPr>
        <p:style>
          <a:lnRef idx="1">
            <a:schemeClr val="dk1"/>
          </a:lnRef>
          <a:fillRef idx="0">
            <a:schemeClr val="dk1"/>
          </a:fillRef>
          <a:effectRef idx="0">
            <a:schemeClr val="dk1"/>
          </a:effectRef>
          <a:fontRef idx="minor">
            <a:schemeClr val="tx1"/>
          </a:fontRef>
        </p:style>
      </p:cxnSp>
      <p:sp>
        <p:nvSpPr>
          <p:cNvPr id="70" name="TekstSylinder 69">
            <a:extLst>
              <a:ext uri="{FF2B5EF4-FFF2-40B4-BE49-F238E27FC236}">
                <a16:creationId xmlns:a16="http://schemas.microsoft.com/office/drawing/2014/main" id="{B55562FD-B12B-FD47-1F1A-DF22022E7093}"/>
              </a:ext>
            </a:extLst>
          </p:cNvPr>
          <p:cNvSpPr txBox="1"/>
          <p:nvPr/>
        </p:nvSpPr>
        <p:spPr>
          <a:xfrm>
            <a:off x="4686821" y="4162762"/>
            <a:ext cx="1098302" cy="830997"/>
          </a:xfrm>
          <a:prstGeom prst="rect">
            <a:avLst/>
          </a:prstGeom>
          <a:noFill/>
        </p:spPr>
        <p:txBody>
          <a:bodyPr wrap="square" rtlCol="0">
            <a:spAutoFit/>
          </a:bodyPr>
          <a:lstStyle/>
          <a:p>
            <a:r>
              <a:rPr lang="nb-NO" sz="1600" dirty="0"/>
              <a:t>Behandlet 67 000 klager</a:t>
            </a:r>
          </a:p>
        </p:txBody>
      </p:sp>
      <p:sp>
        <p:nvSpPr>
          <p:cNvPr id="71" name="TekstSylinder 70">
            <a:extLst>
              <a:ext uri="{FF2B5EF4-FFF2-40B4-BE49-F238E27FC236}">
                <a16:creationId xmlns:a16="http://schemas.microsoft.com/office/drawing/2014/main" id="{535B55DE-0F64-4805-5124-E8D861D02A4A}"/>
              </a:ext>
            </a:extLst>
          </p:cNvPr>
          <p:cNvSpPr txBox="1"/>
          <p:nvPr/>
        </p:nvSpPr>
        <p:spPr>
          <a:xfrm>
            <a:off x="5797365" y="3740370"/>
            <a:ext cx="1112191" cy="830997"/>
          </a:xfrm>
          <a:prstGeom prst="rect">
            <a:avLst/>
          </a:prstGeom>
          <a:noFill/>
        </p:spPr>
        <p:txBody>
          <a:bodyPr wrap="square" rtlCol="0">
            <a:spAutoFit/>
          </a:bodyPr>
          <a:lstStyle/>
          <a:p>
            <a:r>
              <a:rPr lang="nb-NO" sz="1600" dirty="0"/>
              <a:t>Behandlet 35 000 klager</a:t>
            </a:r>
          </a:p>
        </p:txBody>
      </p:sp>
      <p:sp>
        <p:nvSpPr>
          <p:cNvPr id="72" name="TekstSylinder 71">
            <a:extLst>
              <a:ext uri="{FF2B5EF4-FFF2-40B4-BE49-F238E27FC236}">
                <a16:creationId xmlns:a16="http://schemas.microsoft.com/office/drawing/2014/main" id="{E834E0EB-8FAF-6540-7A28-3A321064E69A}"/>
              </a:ext>
            </a:extLst>
          </p:cNvPr>
          <p:cNvSpPr txBox="1"/>
          <p:nvPr/>
        </p:nvSpPr>
        <p:spPr>
          <a:xfrm>
            <a:off x="6936702" y="2895083"/>
            <a:ext cx="1104005" cy="830997"/>
          </a:xfrm>
          <a:prstGeom prst="rect">
            <a:avLst/>
          </a:prstGeom>
          <a:noFill/>
        </p:spPr>
        <p:txBody>
          <a:bodyPr wrap="square" rtlCol="0">
            <a:spAutoFit/>
          </a:bodyPr>
          <a:lstStyle/>
          <a:p>
            <a:r>
              <a:rPr lang="nb-NO" sz="1600" dirty="0"/>
              <a:t>Behandlet </a:t>
            </a:r>
            <a:br>
              <a:rPr lang="nb-NO" sz="1600" dirty="0"/>
            </a:br>
            <a:r>
              <a:rPr lang="nb-NO" sz="1600" dirty="0"/>
              <a:t>3 400 anker</a:t>
            </a:r>
          </a:p>
        </p:txBody>
      </p:sp>
      <p:sp>
        <p:nvSpPr>
          <p:cNvPr id="73" name="Pil: bøyd oppover 72">
            <a:extLst>
              <a:ext uri="{FF2B5EF4-FFF2-40B4-BE49-F238E27FC236}">
                <a16:creationId xmlns:a16="http://schemas.microsoft.com/office/drawing/2014/main" id="{86D9BD43-8DBA-B480-B917-3B077674122B}"/>
              </a:ext>
            </a:extLst>
          </p:cNvPr>
          <p:cNvSpPr/>
          <p:nvPr/>
        </p:nvSpPr>
        <p:spPr>
          <a:xfrm rot="5400000">
            <a:off x="5780634" y="4478006"/>
            <a:ext cx="1489249" cy="3218174"/>
          </a:xfrm>
          <a:prstGeom prst="bentUpArrow">
            <a:avLst>
              <a:gd name="adj1" fmla="val 30113"/>
              <a:gd name="adj2" fmla="val 25000"/>
              <a:gd name="adj3" fmla="val 25000"/>
            </a:avLst>
          </a:prstGeom>
          <a:solidFill>
            <a:srgbClr val="00B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chemeClr val="accent1"/>
                </a:solidFill>
              </a:rPr>
              <a:t>35,5%</a:t>
            </a:r>
          </a:p>
        </p:txBody>
      </p:sp>
      <p:sp>
        <p:nvSpPr>
          <p:cNvPr id="74" name="Pil: bøyd oppover 73">
            <a:extLst>
              <a:ext uri="{FF2B5EF4-FFF2-40B4-BE49-F238E27FC236}">
                <a16:creationId xmlns:a16="http://schemas.microsoft.com/office/drawing/2014/main" id="{EC650E34-2F33-BF36-C96A-07615E0BE3CF}"/>
              </a:ext>
            </a:extLst>
          </p:cNvPr>
          <p:cNvSpPr/>
          <p:nvPr/>
        </p:nvSpPr>
        <p:spPr>
          <a:xfrm rot="5400000">
            <a:off x="6639804" y="4268424"/>
            <a:ext cx="950649" cy="1929944"/>
          </a:xfrm>
          <a:prstGeom prst="bentUpArrow">
            <a:avLst/>
          </a:prstGeom>
          <a:solidFill>
            <a:srgbClr val="00B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bg1"/>
                </a:solidFill>
              </a:rPr>
              <a:t>15%</a:t>
            </a:r>
          </a:p>
        </p:txBody>
      </p:sp>
      <p:sp>
        <p:nvSpPr>
          <p:cNvPr id="75" name="Pil: bøyd oppover 74">
            <a:extLst>
              <a:ext uri="{FF2B5EF4-FFF2-40B4-BE49-F238E27FC236}">
                <a16:creationId xmlns:a16="http://schemas.microsoft.com/office/drawing/2014/main" id="{B414CCA5-1B8C-A24B-2E54-65BF8006A458}"/>
              </a:ext>
            </a:extLst>
          </p:cNvPr>
          <p:cNvSpPr/>
          <p:nvPr/>
        </p:nvSpPr>
        <p:spPr>
          <a:xfrm rot="5400000">
            <a:off x="7255584" y="4283208"/>
            <a:ext cx="866100" cy="757088"/>
          </a:xfrm>
          <a:prstGeom prst="bentUpArrow">
            <a:avLst/>
          </a:prstGeom>
          <a:solidFill>
            <a:srgbClr val="00B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20%</a:t>
            </a:r>
          </a:p>
        </p:txBody>
      </p:sp>
      <p:sp>
        <p:nvSpPr>
          <p:cNvPr id="76" name="TekstSylinder 75">
            <a:extLst>
              <a:ext uri="{FF2B5EF4-FFF2-40B4-BE49-F238E27FC236}">
                <a16:creationId xmlns:a16="http://schemas.microsoft.com/office/drawing/2014/main" id="{205EBAF5-00E8-A77E-93F6-9AAD06E9E611}"/>
              </a:ext>
            </a:extLst>
          </p:cNvPr>
          <p:cNvSpPr txBox="1"/>
          <p:nvPr/>
        </p:nvSpPr>
        <p:spPr>
          <a:xfrm>
            <a:off x="6328358" y="6366484"/>
            <a:ext cx="1686506" cy="369332"/>
          </a:xfrm>
          <a:prstGeom prst="rect">
            <a:avLst/>
          </a:prstGeom>
          <a:noFill/>
        </p:spPr>
        <p:txBody>
          <a:bodyPr wrap="square" rtlCol="0">
            <a:spAutoFit/>
          </a:bodyPr>
          <a:lstStyle/>
          <a:p>
            <a:r>
              <a:rPr lang="nb-NO" dirty="0">
                <a:solidFill>
                  <a:schemeClr val="bg1"/>
                </a:solidFill>
              </a:rPr>
              <a:t>23 790</a:t>
            </a:r>
          </a:p>
        </p:txBody>
      </p:sp>
      <p:sp>
        <p:nvSpPr>
          <p:cNvPr id="77" name="TekstSylinder 76">
            <a:extLst>
              <a:ext uri="{FF2B5EF4-FFF2-40B4-BE49-F238E27FC236}">
                <a16:creationId xmlns:a16="http://schemas.microsoft.com/office/drawing/2014/main" id="{B77D6127-7CAB-50C4-F182-12CAF61BB3C8}"/>
              </a:ext>
            </a:extLst>
          </p:cNvPr>
          <p:cNvSpPr txBox="1"/>
          <p:nvPr/>
        </p:nvSpPr>
        <p:spPr>
          <a:xfrm>
            <a:off x="6601075" y="5297018"/>
            <a:ext cx="1088028" cy="369332"/>
          </a:xfrm>
          <a:prstGeom prst="rect">
            <a:avLst/>
          </a:prstGeom>
          <a:noFill/>
        </p:spPr>
        <p:txBody>
          <a:bodyPr wrap="square" rtlCol="0">
            <a:spAutoFit/>
          </a:bodyPr>
          <a:lstStyle/>
          <a:p>
            <a:r>
              <a:rPr lang="nb-NO" dirty="0">
                <a:solidFill>
                  <a:schemeClr val="bg1"/>
                </a:solidFill>
              </a:rPr>
              <a:t>5250</a:t>
            </a:r>
          </a:p>
        </p:txBody>
      </p:sp>
      <p:sp>
        <p:nvSpPr>
          <p:cNvPr id="78" name="TekstSylinder 77">
            <a:extLst>
              <a:ext uri="{FF2B5EF4-FFF2-40B4-BE49-F238E27FC236}">
                <a16:creationId xmlns:a16="http://schemas.microsoft.com/office/drawing/2014/main" id="{E48F4BE1-7076-E4E8-7BF1-09C87ECADC66}"/>
              </a:ext>
            </a:extLst>
          </p:cNvPr>
          <p:cNvSpPr txBox="1"/>
          <p:nvPr/>
        </p:nvSpPr>
        <p:spPr>
          <a:xfrm>
            <a:off x="7418595" y="4790717"/>
            <a:ext cx="1146049" cy="276999"/>
          </a:xfrm>
          <a:prstGeom prst="rect">
            <a:avLst/>
          </a:prstGeom>
          <a:noFill/>
        </p:spPr>
        <p:txBody>
          <a:bodyPr wrap="square" rtlCol="0">
            <a:spAutoFit/>
          </a:bodyPr>
          <a:lstStyle/>
          <a:p>
            <a:r>
              <a:rPr lang="nb-NO" sz="1200" dirty="0">
                <a:solidFill>
                  <a:schemeClr val="bg1"/>
                </a:solidFill>
              </a:rPr>
              <a:t>660</a:t>
            </a:r>
          </a:p>
        </p:txBody>
      </p:sp>
      <p:cxnSp>
        <p:nvCxnSpPr>
          <p:cNvPr id="79" name="Rett linje 78">
            <a:extLst>
              <a:ext uri="{FF2B5EF4-FFF2-40B4-BE49-F238E27FC236}">
                <a16:creationId xmlns:a16="http://schemas.microsoft.com/office/drawing/2014/main" id="{B14901F9-CE58-B2A7-6D1C-0452F4804DDD}"/>
              </a:ext>
            </a:extLst>
          </p:cNvPr>
          <p:cNvCxnSpPr>
            <a:cxnSpLocks/>
          </p:cNvCxnSpPr>
          <p:nvPr/>
        </p:nvCxnSpPr>
        <p:spPr>
          <a:xfrm>
            <a:off x="8025766" y="689122"/>
            <a:ext cx="1155731" cy="0"/>
          </a:xfrm>
          <a:prstGeom prst="line">
            <a:avLst/>
          </a:prstGeom>
        </p:spPr>
        <p:style>
          <a:lnRef idx="1">
            <a:schemeClr val="dk1"/>
          </a:lnRef>
          <a:fillRef idx="0">
            <a:schemeClr val="dk1"/>
          </a:fillRef>
          <a:effectRef idx="0">
            <a:schemeClr val="dk1"/>
          </a:effectRef>
          <a:fontRef idx="minor">
            <a:schemeClr val="tx1"/>
          </a:fontRef>
        </p:style>
      </p:cxnSp>
      <p:sp>
        <p:nvSpPr>
          <p:cNvPr id="80" name="TekstSylinder 79">
            <a:extLst>
              <a:ext uri="{FF2B5EF4-FFF2-40B4-BE49-F238E27FC236}">
                <a16:creationId xmlns:a16="http://schemas.microsoft.com/office/drawing/2014/main" id="{5F6A2C9B-0F64-BA20-1D92-C033FB9B3A87}"/>
              </a:ext>
            </a:extLst>
          </p:cNvPr>
          <p:cNvSpPr txBox="1"/>
          <p:nvPr/>
        </p:nvSpPr>
        <p:spPr>
          <a:xfrm>
            <a:off x="8093923" y="763793"/>
            <a:ext cx="1038319" cy="523220"/>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sz="1400" dirty="0"/>
              <a:t>Lagmanns-retten</a:t>
            </a:r>
          </a:p>
        </p:txBody>
      </p:sp>
      <p:sp>
        <p:nvSpPr>
          <p:cNvPr id="81" name="TekstSylinder 80">
            <a:extLst>
              <a:ext uri="{FF2B5EF4-FFF2-40B4-BE49-F238E27FC236}">
                <a16:creationId xmlns:a16="http://schemas.microsoft.com/office/drawing/2014/main" id="{4A388563-8D74-0600-2435-B970B7DC46F6}"/>
              </a:ext>
            </a:extLst>
          </p:cNvPr>
          <p:cNvSpPr txBox="1"/>
          <p:nvPr/>
        </p:nvSpPr>
        <p:spPr>
          <a:xfrm>
            <a:off x="8120746" y="1429812"/>
            <a:ext cx="1231393" cy="461665"/>
          </a:xfrm>
          <a:prstGeom prst="rect">
            <a:avLst/>
          </a:prstGeom>
          <a:noFill/>
        </p:spPr>
        <p:txBody>
          <a:bodyPr wrap="square" rtlCol="0">
            <a:spAutoFit/>
          </a:bodyPr>
          <a:lstStyle/>
          <a:p>
            <a:r>
              <a:rPr lang="nb-NO" sz="1200" dirty="0"/>
              <a:t>Ca. 70% stadfestet </a:t>
            </a:r>
          </a:p>
        </p:txBody>
      </p:sp>
      <p:sp>
        <p:nvSpPr>
          <p:cNvPr id="82" name="TekstSylinder 81">
            <a:extLst>
              <a:ext uri="{FF2B5EF4-FFF2-40B4-BE49-F238E27FC236}">
                <a16:creationId xmlns:a16="http://schemas.microsoft.com/office/drawing/2014/main" id="{5FBFA50F-3B65-82C1-7CA5-89265C187DDC}"/>
              </a:ext>
            </a:extLst>
          </p:cNvPr>
          <p:cNvSpPr txBox="1"/>
          <p:nvPr/>
        </p:nvSpPr>
        <p:spPr>
          <a:xfrm>
            <a:off x="8022136" y="2164753"/>
            <a:ext cx="1173251" cy="584775"/>
          </a:xfrm>
          <a:prstGeom prst="rect">
            <a:avLst/>
          </a:prstGeom>
          <a:noFill/>
        </p:spPr>
        <p:txBody>
          <a:bodyPr wrap="square" rtlCol="0">
            <a:spAutoFit/>
          </a:bodyPr>
          <a:lstStyle/>
          <a:p>
            <a:r>
              <a:rPr lang="nb-NO" sz="1600" dirty="0"/>
              <a:t>Behandlet 67 saker</a:t>
            </a:r>
          </a:p>
        </p:txBody>
      </p:sp>
      <p:cxnSp>
        <p:nvCxnSpPr>
          <p:cNvPr id="83" name="Rett linje 82">
            <a:extLst>
              <a:ext uri="{FF2B5EF4-FFF2-40B4-BE49-F238E27FC236}">
                <a16:creationId xmlns:a16="http://schemas.microsoft.com/office/drawing/2014/main" id="{1DC5BA84-F4FF-D7C4-A6B0-9BF58C27549B}"/>
              </a:ext>
            </a:extLst>
          </p:cNvPr>
          <p:cNvCxnSpPr>
            <a:cxnSpLocks/>
          </p:cNvCxnSpPr>
          <p:nvPr/>
        </p:nvCxnSpPr>
        <p:spPr>
          <a:xfrm flipV="1">
            <a:off x="9181497" y="41422"/>
            <a:ext cx="0" cy="3641254"/>
          </a:xfrm>
          <a:prstGeom prst="line">
            <a:avLst/>
          </a:prstGeom>
        </p:spPr>
        <p:style>
          <a:lnRef idx="1">
            <a:schemeClr val="dk1"/>
          </a:lnRef>
          <a:fillRef idx="0">
            <a:schemeClr val="dk1"/>
          </a:fillRef>
          <a:effectRef idx="0">
            <a:schemeClr val="dk1"/>
          </a:effectRef>
          <a:fontRef idx="minor">
            <a:schemeClr val="tx1"/>
          </a:fontRef>
        </p:style>
      </p:cxnSp>
      <p:cxnSp>
        <p:nvCxnSpPr>
          <p:cNvPr id="84" name="Rett linje 83">
            <a:extLst>
              <a:ext uri="{FF2B5EF4-FFF2-40B4-BE49-F238E27FC236}">
                <a16:creationId xmlns:a16="http://schemas.microsoft.com/office/drawing/2014/main" id="{FC8695AB-5B5F-BADB-DF47-0830C7D0ABF7}"/>
              </a:ext>
            </a:extLst>
          </p:cNvPr>
          <p:cNvCxnSpPr>
            <a:cxnSpLocks/>
          </p:cNvCxnSpPr>
          <p:nvPr/>
        </p:nvCxnSpPr>
        <p:spPr>
          <a:xfrm flipV="1">
            <a:off x="8014864" y="686035"/>
            <a:ext cx="12922" cy="3532226"/>
          </a:xfrm>
          <a:prstGeom prst="line">
            <a:avLst/>
          </a:prstGeom>
        </p:spPr>
        <p:style>
          <a:lnRef idx="1">
            <a:schemeClr val="dk1"/>
          </a:lnRef>
          <a:fillRef idx="0">
            <a:schemeClr val="dk1"/>
          </a:fillRef>
          <a:effectRef idx="0">
            <a:schemeClr val="dk1"/>
          </a:effectRef>
          <a:fontRef idx="minor">
            <a:schemeClr val="tx1"/>
          </a:fontRef>
        </p:style>
      </p:cxnSp>
      <p:cxnSp>
        <p:nvCxnSpPr>
          <p:cNvPr id="85" name="Rett linje 84">
            <a:extLst>
              <a:ext uri="{FF2B5EF4-FFF2-40B4-BE49-F238E27FC236}">
                <a16:creationId xmlns:a16="http://schemas.microsoft.com/office/drawing/2014/main" id="{27C94361-3DDA-A080-F561-C42BD15BDD21}"/>
              </a:ext>
            </a:extLst>
          </p:cNvPr>
          <p:cNvCxnSpPr>
            <a:cxnSpLocks/>
          </p:cNvCxnSpPr>
          <p:nvPr/>
        </p:nvCxnSpPr>
        <p:spPr>
          <a:xfrm>
            <a:off x="9181497" y="41422"/>
            <a:ext cx="1155731" cy="0"/>
          </a:xfrm>
          <a:prstGeom prst="line">
            <a:avLst/>
          </a:prstGeom>
        </p:spPr>
        <p:style>
          <a:lnRef idx="1">
            <a:schemeClr val="dk1"/>
          </a:lnRef>
          <a:fillRef idx="0">
            <a:schemeClr val="dk1"/>
          </a:fillRef>
          <a:effectRef idx="0">
            <a:schemeClr val="dk1"/>
          </a:effectRef>
          <a:fontRef idx="minor">
            <a:schemeClr val="tx1"/>
          </a:fontRef>
        </p:style>
      </p:cxnSp>
      <p:cxnSp>
        <p:nvCxnSpPr>
          <p:cNvPr id="86" name="Rett linje 85">
            <a:extLst>
              <a:ext uri="{FF2B5EF4-FFF2-40B4-BE49-F238E27FC236}">
                <a16:creationId xmlns:a16="http://schemas.microsoft.com/office/drawing/2014/main" id="{37704613-8CE9-491F-D671-CE359C7F05EF}"/>
              </a:ext>
            </a:extLst>
          </p:cNvPr>
          <p:cNvCxnSpPr>
            <a:cxnSpLocks/>
          </p:cNvCxnSpPr>
          <p:nvPr/>
        </p:nvCxnSpPr>
        <p:spPr>
          <a:xfrm flipV="1">
            <a:off x="10337228" y="41422"/>
            <a:ext cx="0" cy="3649295"/>
          </a:xfrm>
          <a:prstGeom prst="line">
            <a:avLst/>
          </a:prstGeom>
        </p:spPr>
        <p:style>
          <a:lnRef idx="1">
            <a:schemeClr val="dk1"/>
          </a:lnRef>
          <a:fillRef idx="0">
            <a:schemeClr val="dk1"/>
          </a:fillRef>
          <a:effectRef idx="0">
            <a:schemeClr val="dk1"/>
          </a:effectRef>
          <a:fontRef idx="minor">
            <a:schemeClr val="tx1"/>
          </a:fontRef>
        </p:style>
      </p:cxnSp>
      <p:sp>
        <p:nvSpPr>
          <p:cNvPr id="87" name="TekstSylinder 86">
            <a:extLst>
              <a:ext uri="{FF2B5EF4-FFF2-40B4-BE49-F238E27FC236}">
                <a16:creationId xmlns:a16="http://schemas.microsoft.com/office/drawing/2014/main" id="{477151AB-81AF-AB9B-000A-9FCDA7456427}"/>
              </a:ext>
            </a:extLst>
          </p:cNvPr>
          <p:cNvSpPr txBox="1"/>
          <p:nvPr/>
        </p:nvSpPr>
        <p:spPr>
          <a:xfrm>
            <a:off x="9251155" y="145602"/>
            <a:ext cx="1038319" cy="523220"/>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sz="1400" dirty="0"/>
              <a:t>Høyeste-rett</a:t>
            </a:r>
          </a:p>
        </p:txBody>
      </p:sp>
      <p:sp>
        <p:nvSpPr>
          <p:cNvPr id="88" name="TekstSylinder 87">
            <a:extLst>
              <a:ext uri="{FF2B5EF4-FFF2-40B4-BE49-F238E27FC236}">
                <a16:creationId xmlns:a16="http://schemas.microsoft.com/office/drawing/2014/main" id="{58C3B468-7F21-7307-2DC6-2615B67E9F07}"/>
              </a:ext>
            </a:extLst>
          </p:cNvPr>
          <p:cNvSpPr txBox="1"/>
          <p:nvPr/>
        </p:nvSpPr>
        <p:spPr>
          <a:xfrm>
            <a:off x="9229980" y="1771957"/>
            <a:ext cx="1231393" cy="584775"/>
          </a:xfrm>
          <a:prstGeom prst="rect">
            <a:avLst/>
          </a:prstGeom>
          <a:noFill/>
        </p:spPr>
        <p:txBody>
          <a:bodyPr wrap="square" rtlCol="0">
            <a:spAutoFit/>
          </a:bodyPr>
          <a:lstStyle/>
          <a:p>
            <a:r>
              <a:rPr lang="nb-NO" sz="1600" dirty="0"/>
              <a:t>Behandlet to saker</a:t>
            </a:r>
          </a:p>
        </p:txBody>
      </p:sp>
      <p:sp>
        <p:nvSpPr>
          <p:cNvPr id="4" name="Ellipse 3">
            <a:extLst>
              <a:ext uri="{FF2B5EF4-FFF2-40B4-BE49-F238E27FC236}">
                <a16:creationId xmlns:a16="http://schemas.microsoft.com/office/drawing/2014/main" id="{0351CF63-67F4-1C7E-8092-5A7F65DC1490}"/>
              </a:ext>
            </a:extLst>
          </p:cNvPr>
          <p:cNvSpPr/>
          <p:nvPr/>
        </p:nvSpPr>
        <p:spPr>
          <a:xfrm>
            <a:off x="4429478" y="5236124"/>
            <a:ext cx="1284644" cy="1621875"/>
          </a:xfrm>
          <a:prstGeom prst="ellipse">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520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323777"/>
          </a:xfrm>
        </p:spPr>
        <p:txBody>
          <a:bodyPr/>
          <a:lstStyle/>
          <a:p>
            <a:pPr algn="ctr"/>
            <a:r>
              <a:rPr lang="nb-NO" sz="3600" dirty="0"/>
              <a:t>Mangler i saksbehandlingen</a:t>
            </a:r>
            <a:br>
              <a:rPr lang="nb-NO" sz="3600" dirty="0"/>
            </a:br>
            <a:r>
              <a:rPr lang="nb-NO" sz="3600" dirty="0"/>
              <a:t>1.1 </a:t>
            </a:r>
            <a:r>
              <a:rPr lang="nb-NO" sz="3600" dirty="0">
                <a:ea typeface="Batang"/>
                <a:cs typeface="Times New Roman"/>
              </a:rPr>
              <a:t>Foreleggelsesplikten </a:t>
            </a:r>
            <a:endParaRPr lang="nb-NO" sz="36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30513" y="2497015"/>
            <a:ext cx="10087429" cy="3877065"/>
          </a:xfrm>
        </p:spPr>
        <p:txBody>
          <a:bodyPr vert="horz" lIns="0" tIns="0" rIns="0" bIns="0" rtlCol="0" anchor="t">
            <a:normAutofit/>
          </a:bodyPr>
          <a:lstStyle/>
          <a:p>
            <a:pPr marL="456579" indent="-380365"/>
            <a:r>
              <a:rPr lang="nb-NO" sz="2800" dirty="0" err="1">
                <a:ea typeface="Batang"/>
                <a:cs typeface="Times New Roman"/>
              </a:rPr>
              <a:t>Fvl</a:t>
            </a:r>
            <a:r>
              <a:rPr lang="nb-NO" sz="2800" dirty="0">
                <a:ea typeface="Batang"/>
                <a:cs typeface="Times New Roman"/>
              </a:rPr>
              <a:t>. § 17 andre ledd</a:t>
            </a:r>
          </a:p>
          <a:p>
            <a:pPr marL="989965" lvl="1" indent="-380365"/>
            <a:r>
              <a:rPr lang="nb-NO" dirty="0"/>
              <a:t>«Dersom det under saksforberedelsen mottar </a:t>
            </a:r>
            <a:r>
              <a:rPr lang="nb-NO" b="1" dirty="0"/>
              <a:t>opplysninger </a:t>
            </a:r>
            <a:r>
              <a:rPr lang="nb-NO" dirty="0"/>
              <a:t>om </a:t>
            </a:r>
            <a:r>
              <a:rPr lang="nb-NO" b="1" dirty="0"/>
              <a:t>en part [</a:t>
            </a:r>
            <a:r>
              <a:rPr lang="nb-NO" dirty="0"/>
              <a:t>…], og parten etter </a:t>
            </a:r>
            <a:r>
              <a:rPr lang="nb-NO" dirty="0">
                <a:hlinkClick r:id="rId3"/>
              </a:rPr>
              <a:t>§§ 18</a:t>
            </a:r>
            <a:r>
              <a:rPr lang="nb-NO" dirty="0"/>
              <a:t> til </a:t>
            </a:r>
            <a:r>
              <a:rPr lang="nb-NO" dirty="0">
                <a:hlinkClick r:id="rId4"/>
              </a:rPr>
              <a:t>19</a:t>
            </a:r>
            <a:r>
              <a:rPr lang="nb-NO" dirty="0"/>
              <a:t> har rett til å gjøre seg kjent med disse opplysninger, </a:t>
            </a:r>
            <a:r>
              <a:rPr lang="nb-NO" b="1" dirty="0"/>
              <a:t>skal </a:t>
            </a:r>
            <a:r>
              <a:rPr lang="nb-NO" dirty="0"/>
              <a:t>de forelegges ham til uttalelse.»</a:t>
            </a:r>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9524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0"/>
            <a:ext cx="11438626" cy="1315851"/>
          </a:xfrm>
        </p:spPr>
        <p:txBody>
          <a:bodyPr/>
          <a:lstStyle/>
          <a:p>
            <a:pPr algn="ctr"/>
            <a:br>
              <a:rPr lang="nb-NO" sz="4000" dirty="0"/>
            </a:b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45029" y="2090057"/>
            <a:ext cx="9956799" cy="4284023"/>
          </a:xfrm>
        </p:spPr>
        <p:txBody>
          <a:bodyPr vert="horz" lIns="0" tIns="0" rIns="0" bIns="0" rtlCol="0" anchor="t">
            <a:normAutofit/>
          </a:bodyPr>
          <a:lstStyle/>
          <a:p>
            <a:pPr marL="0" indent="0">
              <a:buNone/>
            </a:pPr>
            <a:r>
              <a:rPr lang="nb-NO" sz="2800" dirty="0"/>
              <a:t>Som tiltak foreslår utvalget følgende </a:t>
            </a:r>
            <a:r>
              <a:rPr lang="nb-NO" sz="2800" dirty="0">
                <a:ea typeface="Batang"/>
                <a:cs typeface="Times New Roman"/>
              </a:rPr>
              <a:t>nye bestemmelse i folketrygdloven kapittel 21:</a:t>
            </a:r>
            <a:endParaRPr lang="en-US" dirty="0">
              <a:ea typeface="Batang"/>
              <a:cs typeface="Times New Roman"/>
            </a:endParaRPr>
          </a:p>
          <a:p>
            <a:pPr marL="456579" indent="-380365"/>
            <a:r>
              <a:rPr lang="nb-NO" sz="2400" i="1" dirty="0">
                <a:ea typeface="Batang"/>
                <a:cs typeface="Times New Roman"/>
              </a:rPr>
              <a:t>«</a:t>
            </a:r>
            <a:r>
              <a:rPr lang="nb-NO" sz="2400" i="1" dirty="0"/>
              <a:t>Arbeids- og velferdsetaten skal av eget tiltak legge frem for søkeren faktiske opplysninger som mottas, og som er av betydning for avgjørelsen, før vedtak treffes. Det samme gjelder opplysninger gitt til og innhentet fra en </a:t>
            </a:r>
            <a:r>
              <a:rPr lang="nb-NO" sz="2400" b="1" i="1" dirty="0"/>
              <a:t>intern rådgivende lege </a:t>
            </a:r>
            <a:r>
              <a:rPr lang="nb-NO" sz="2400" i="1" dirty="0"/>
              <a:t>eller </a:t>
            </a:r>
            <a:r>
              <a:rPr lang="nb-NO" sz="2400" b="1" i="1" dirty="0"/>
              <a:t>fra offentlige registre</a:t>
            </a:r>
            <a:r>
              <a:rPr lang="nb-NO" sz="2400" i="1" dirty="0"/>
              <a:t>. Som faktiske opplysninger regnes også sammendrag eller annen bearbeidelse av faktum. Søkeren skal få uttale seg innen en rimelig frist.»</a:t>
            </a:r>
            <a:endParaRPr lang="nb-NO" sz="2400" i="1" dirty="0">
              <a:ea typeface="Batang"/>
              <a:cs typeface="Times New Roman"/>
            </a:endParaRPr>
          </a:p>
        </p:txBody>
      </p:sp>
      <p:sp>
        <p:nvSpPr>
          <p:cNvPr id="4" name="Tittel 1">
            <a:extLst>
              <a:ext uri="{FF2B5EF4-FFF2-40B4-BE49-F238E27FC236}">
                <a16:creationId xmlns:a16="http://schemas.microsoft.com/office/drawing/2014/main" id="{17C455E8-F8AE-5D52-56E7-0F2929C2CBF5}"/>
              </a:ext>
            </a:extLst>
          </p:cNvPr>
          <p:cNvSpPr txBox="1">
            <a:spLocks/>
          </p:cNvSpPr>
          <p:nvPr/>
        </p:nvSpPr>
        <p:spPr>
          <a:xfrm>
            <a:off x="327805" y="483921"/>
            <a:ext cx="11438626" cy="1323777"/>
          </a:xfrm>
          <a:prstGeom prst="rect">
            <a:avLst/>
          </a:prstGeom>
        </p:spPr>
        <p:txBody>
          <a:bodyPr vert="horz" lIns="0" tIns="0" rIns="0" bIns="0" rtlCol="0" anchor="b" anchorCtr="0">
            <a:noAutofit/>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pPr algn="ctr"/>
            <a:r>
              <a:rPr lang="nb-NO" sz="3600"/>
              <a:t>Mangler i saksbehandlingen</a:t>
            </a:r>
            <a:br>
              <a:rPr lang="nb-NO" sz="3600"/>
            </a:br>
            <a:r>
              <a:rPr lang="nb-NO" sz="3600"/>
              <a:t>1.1 </a:t>
            </a:r>
            <a:r>
              <a:rPr lang="nb-NO" sz="3600">
                <a:ea typeface="Batang"/>
                <a:cs typeface="Times New Roman"/>
              </a:rPr>
              <a:t>Foreleggelsesplikten </a:t>
            </a:r>
            <a:endParaRPr lang="nb-NO" sz="3600" dirty="0"/>
          </a:p>
        </p:txBody>
      </p:sp>
    </p:spTree>
    <p:extLst>
      <p:ext uri="{BB962C8B-B14F-4D97-AF65-F5344CB8AC3E}">
        <p14:creationId xmlns:p14="http://schemas.microsoft.com/office/powerpoint/2010/main" val="178904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049457"/>
          </a:xfrm>
        </p:spPr>
        <p:txBody>
          <a:bodyPr/>
          <a:lstStyle/>
          <a:p>
            <a:pPr algn="ctr"/>
            <a:r>
              <a:rPr lang="nb-NO" sz="3600" dirty="0"/>
              <a:t>Mangler i saksbehandlingen</a:t>
            </a:r>
            <a:br>
              <a:rPr lang="nb-NO" sz="3600" dirty="0"/>
            </a:br>
            <a:r>
              <a:rPr lang="nb-NO" sz="3600" dirty="0"/>
              <a:t>1.2 </a:t>
            </a:r>
            <a:r>
              <a:rPr lang="nb-NO" sz="3600" dirty="0">
                <a:ea typeface="Batang"/>
                <a:cs typeface="Times New Roman"/>
              </a:rPr>
              <a:t>Veiledningsplikten</a:t>
            </a:r>
            <a:endParaRPr lang="nb-NO" sz="36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645124" y="1674603"/>
            <a:ext cx="10803987" cy="4528027"/>
          </a:xfrm>
        </p:spPr>
        <p:txBody>
          <a:bodyPr vert="horz" lIns="0" tIns="0" rIns="0" bIns="0" rtlCol="0" anchor="t">
            <a:normAutofit/>
          </a:bodyPr>
          <a:lstStyle/>
          <a:p>
            <a:pPr marL="456565" indent="-456565"/>
            <a:r>
              <a:rPr lang="nb-NO" sz="2800" dirty="0" err="1">
                <a:ea typeface="Batang"/>
                <a:cs typeface="Times New Roman"/>
              </a:rPr>
              <a:t>Fvl</a:t>
            </a:r>
            <a:r>
              <a:rPr lang="nb-NO" sz="2800" dirty="0">
                <a:ea typeface="Batang"/>
                <a:cs typeface="Times New Roman"/>
              </a:rPr>
              <a:t>. § 11 fjerde ledd andre punktum:</a:t>
            </a:r>
          </a:p>
          <a:p>
            <a:pPr marL="989951" lvl="1" indent="-456565"/>
            <a:r>
              <a:rPr lang="nb-NO" sz="2800" dirty="0">
                <a:ea typeface="Batang"/>
                <a:cs typeface="Times New Roman"/>
              </a:rPr>
              <a:t>«</a:t>
            </a:r>
            <a:r>
              <a:rPr lang="nb-NO" dirty="0"/>
              <a:t>Inneholder en henvendelse til et forvaltningsorgan feil, misforståelser, unøyaktigheter eller andre mangler som avsenderen bør rette, skal organet om nødvendig gi beskjed om dette. Organet bør samtidig gi </a:t>
            </a:r>
            <a:r>
              <a:rPr lang="nb-NO" b="1" dirty="0"/>
              <a:t>frist til å rette opp mangelen </a:t>
            </a:r>
            <a:r>
              <a:rPr lang="nb-NO" dirty="0"/>
              <a:t>og eventuelt </a:t>
            </a:r>
            <a:r>
              <a:rPr lang="nb-NO" b="1" dirty="0"/>
              <a:t>gi veiledning om </a:t>
            </a:r>
            <a:r>
              <a:rPr lang="nb-NO" dirty="0"/>
              <a:t>hvordan dette kan gjøres.»</a:t>
            </a:r>
            <a:endParaRPr lang="nb-NO" sz="2800" dirty="0">
              <a:ea typeface="Batang"/>
              <a:cs typeface="Times New Roman"/>
            </a:endParaRPr>
          </a:p>
          <a:p>
            <a:pPr marL="456579" indent="-380365"/>
            <a:r>
              <a:rPr lang="nb-NO" sz="2800" dirty="0">
                <a:ea typeface="Batang"/>
                <a:cs typeface="Times New Roman"/>
              </a:rPr>
              <a:t>Undersøkelse:</a:t>
            </a:r>
          </a:p>
          <a:p>
            <a:pPr marL="989965" lvl="1" indent="-380365"/>
            <a:r>
              <a:rPr lang="nb-NO" sz="2800" dirty="0">
                <a:ea typeface="Batang"/>
                <a:cs typeface="Times New Roman"/>
              </a:rPr>
              <a:t>Over 90 % av sakene der veiledning er aktuelt, sendes det mangelbrev </a:t>
            </a:r>
          </a:p>
          <a:p>
            <a:pPr marL="989965" lvl="1" indent="-380365"/>
            <a:r>
              <a:rPr lang="nb-NO" sz="2800" dirty="0">
                <a:ea typeface="Batang"/>
                <a:cs typeface="Times New Roman"/>
              </a:rPr>
              <a:t>Kvaliteten i brevene om mangler</a:t>
            </a:r>
            <a:endParaRPr lang="nb-NO" sz="2800" dirty="0">
              <a:ea typeface="Batang" panose="02030600000101010101" pitchFamily="18" charset="-127"/>
              <a:cs typeface="Times New Roman" panose="02020603050405020304" pitchFamily="18" charset="0"/>
            </a:endParaRPr>
          </a:p>
          <a:p>
            <a:pPr marL="989965" lvl="1" indent="-380365"/>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45904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049457"/>
          </a:xfrm>
        </p:spPr>
        <p:txBody>
          <a:bodyPr/>
          <a:lstStyle/>
          <a:p>
            <a:pPr algn="ctr"/>
            <a:r>
              <a:rPr lang="nb-NO" sz="3600" dirty="0"/>
              <a:t>Mangler i saksbehandlingen</a:t>
            </a:r>
            <a:br>
              <a:rPr lang="nb-NO" sz="3600" dirty="0"/>
            </a:br>
            <a:r>
              <a:rPr lang="nb-NO" sz="3600" dirty="0"/>
              <a:t>1.2 </a:t>
            </a:r>
            <a:r>
              <a:rPr lang="nb-NO" sz="3600" dirty="0">
                <a:ea typeface="Batang"/>
                <a:cs typeface="Times New Roman"/>
              </a:rPr>
              <a:t>Veiledningsplikten</a:t>
            </a:r>
            <a:endParaRPr lang="nb-NO" sz="36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647114" y="1846053"/>
            <a:ext cx="10803987" cy="4528027"/>
          </a:xfrm>
        </p:spPr>
        <p:txBody>
          <a:bodyPr vert="horz" lIns="0" tIns="0" rIns="0" bIns="0" rtlCol="0" anchor="t">
            <a:normAutofit/>
          </a:bodyPr>
          <a:lstStyle/>
          <a:p>
            <a:pPr marL="456579" indent="-380365"/>
            <a:r>
              <a:rPr lang="nb-NO" sz="2800" dirty="0">
                <a:ea typeface="Batang"/>
                <a:cs typeface="Times New Roman"/>
              </a:rPr>
              <a:t>Som tiltak foreslår utvalget følgende nye bestemmelse i folketrygdloven kapittel 21</a:t>
            </a:r>
          </a:p>
          <a:p>
            <a:pPr marL="989965" lvl="1" indent="-380365"/>
            <a:r>
              <a:rPr lang="nb-NO" sz="2400" i="1" dirty="0">
                <a:ea typeface="Batang"/>
                <a:cs typeface="Times New Roman"/>
              </a:rPr>
              <a:t>«</a:t>
            </a:r>
            <a:r>
              <a:rPr lang="nb-NO" sz="2400" i="1" dirty="0"/>
              <a:t>Inneholder søknaden synbare feil eller mangler, skal Arbeids- og velferdsetaten […] veilede parten, forklare hva som mangler, og sette en kort frist for rettelse eller utfylling.»</a:t>
            </a:r>
            <a:endParaRPr lang="nb-NO" sz="2400" i="1" dirty="0">
              <a:ea typeface="Batang"/>
              <a:cs typeface="Times New Roman"/>
            </a:endParaRPr>
          </a:p>
          <a:p>
            <a:pPr marL="989965" lvl="1" indent="-380365"/>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56533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197168"/>
          </a:xfrm>
        </p:spPr>
        <p:txBody>
          <a:bodyPr/>
          <a:lstStyle/>
          <a:p>
            <a:pPr algn="ctr"/>
            <a:br>
              <a:rPr lang="nb-NO" sz="4000" dirty="0"/>
            </a:br>
            <a:r>
              <a:rPr lang="nb-NO" sz="3600" dirty="0"/>
              <a:t>Mangler i saksbehandlingen</a:t>
            </a:r>
            <a:br>
              <a:rPr lang="nb-NO" sz="3600" dirty="0"/>
            </a:br>
            <a:r>
              <a:rPr lang="nb-NO" sz="3600" dirty="0"/>
              <a:t>1.3 Navs utredningsplikten</a:t>
            </a: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30513" y="1997613"/>
            <a:ext cx="10087429" cy="4376468"/>
          </a:xfrm>
        </p:spPr>
        <p:txBody>
          <a:bodyPr vert="horz" lIns="0" tIns="0" rIns="0" bIns="0" rtlCol="0" anchor="t">
            <a:normAutofit/>
          </a:bodyPr>
          <a:lstStyle/>
          <a:p>
            <a:pPr marL="456565" indent="-456565"/>
            <a:r>
              <a:rPr lang="nb-NO" sz="2800" dirty="0" err="1">
                <a:ea typeface="Batang"/>
                <a:cs typeface="Times New Roman"/>
              </a:rPr>
              <a:t>Fvl</a:t>
            </a:r>
            <a:r>
              <a:rPr lang="nb-NO" sz="2800" dirty="0">
                <a:ea typeface="Batang"/>
                <a:cs typeface="Times New Roman"/>
              </a:rPr>
              <a:t> § 17 første ledd:</a:t>
            </a:r>
          </a:p>
          <a:p>
            <a:pPr marL="989951" lvl="1" indent="-456565"/>
            <a:r>
              <a:rPr lang="nb-NO" sz="2400" i="1" dirty="0">
                <a:ea typeface="Batang"/>
                <a:cs typeface="Times New Roman"/>
              </a:rPr>
              <a:t>«</a:t>
            </a:r>
            <a:r>
              <a:rPr lang="nb-NO" sz="2400" i="1" dirty="0"/>
              <a:t>Forvaltningsorganet </a:t>
            </a:r>
            <a:r>
              <a:rPr lang="nb-NO" sz="2400" b="1" i="1" dirty="0"/>
              <a:t>skal </a:t>
            </a:r>
            <a:r>
              <a:rPr lang="nb-NO" sz="2400" i="1" dirty="0"/>
              <a:t>påse at saken er så </a:t>
            </a:r>
            <a:r>
              <a:rPr lang="nb-NO" sz="2400" b="1" i="1" dirty="0"/>
              <a:t>godt opplyst som mulig </a:t>
            </a:r>
            <a:r>
              <a:rPr lang="nb-NO" sz="2400" i="1" dirty="0"/>
              <a:t>før vedtak treffes.»</a:t>
            </a:r>
            <a:endParaRPr lang="nb-NO" sz="2400" i="1" dirty="0">
              <a:ea typeface="Batang"/>
              <a:cs typeface="Times New Roman"/>
            </a:endParaRPr>
          </a:p>
          <a:p>
            <a:pPr marL="1523352" lvl="2" indent="-380365"/>
            <a:endParaRPr lang="nb-NO" sz="2800" dirty="0">
              <a:ea typeface="Batang"/>
              <a:cs typeface="Times New Roman"/>
            </a:endParaRPr>
          </a:p>
          <a:p>
            <a:pPr marL="989965" lvl="1" indent="-380365"/>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77797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1263502" y="271791"/>
            <a:ext cx="9531350" cy="652463"/>
          </a:xfrm>
        </p:spPr>
        <p:txBody>
          <a:bodyPr>
            <a:normAutofit/>
          </a:bodyPr>
          <a:lstStyle/>
          <a:p>
            <a:pPr algn="ctr"/>
            <a:r>
              <a:rPr lang="nb-NO" altLang="nb-NO" sz="4000" dirty="0">
                <a:ea typeface="ＭＳ Ｐゴシック" panose="020B0600070205080204" pitchFamily="34" charset="-128"/>
              </a:rPr>
              <a:t>Tidsbruken i dagens system</a:t>
            </a:r>
            <a:endParaRPr lang="nb-NO" dirty="0"/>
          </a:p>
        </p:txBody>
      </p:sp>
      <p:sp>
        <p:nvSpPr>
          <p:cNvPr id="10" name="Plassholder for innhold 9">
            <a:extLst>
              <a:ext uri="{FF2B5EF4-FFF2-40B4-BE49-F238E27FC236}">
                <a16:creationId xmlns:a16="http://schemas.microsoft.com/office/drawing/2014/main" id="{BB851EC6-E5B9-3538-0C65-6FE93DCB8822}"/>
              </a:ext>
            </a:extLst>
          </p:cNvPr>
          <p:cNvSpPr>
            <a:spLocks noGrp="1"/>
          </p:cNvSpPr>
          <p:nvPr>
            <p:ph sz="half" idx="4294967295"/>
          </p:nvPr>
        </p:nvSpPr>
        <p:spPr>
          <a:xfrm>
            <a:off x="6096000" y="1085589"/>
            <a:ext cx="5899099" cy="5500620"/>
          </a:xfrm>
        </p:spPr>
        <p:txBody>
          <a:bodyPr anchor="b"/>
          <a:lstStyle/>
          <a:p>
            <a:pPr marL="0" indent="0">
              <a:buNone/>
            </a:pPr>
            <a:r>
              <a:rPr lang="nb-NO" sz="2400" dirty="0"/>
              <a:t> </a:t>
            </a:r>
            <a:r>
              <a:rPr lang="nb-NO" sz="3600" dirty="0"/>
              <a:t>=&gt; 433 dager</a:t>
            </a:r>
          </a:p>
          <a:p>
            <a:endParaRPr lang="nb-NO" sz="900" dirty="0"/>
          </a:p>
          <a:p>
            <a:pPr marL="0" indent="0">
              <a:buNone/>
            </a:pPr>
            <a:r>
              <a:rPr lang="nb-NO" sz="3600" dirty="0"/>
              <a:t>=&gt; 222 dager</a:t>
            </a:r>
          </a:p>
          <a:p>
            <a:endParaRPr lang="nb-NO" sz="700" dirty="0"/>
          </a:p>
          <a:p>
            <a:pPr marL="0" indent="0">
              <a:buNone/>
            </a:pPr>
            <a:r>
              <a:rPr lang="nb-NO" sz="3600" dirty="0"/>
              <a:t>=&gt; 140 dager</a:t>
            </a:r>
          </a:p>
          <a:p>
            <a:endParaRPr lang="nb-NO" sz="500" dirty="0"/>
          </a:p>
          <a:p>
            <a:pPr marL="0" indent="0">
              <a:buNone/>
            </a:pPr>
            <a:r>
              <a:rPr lang="nb-NO" sz="3600" dirty="0"/>
              <a:t>=&gt; 98 dager</a:t>
            </a:r>
          </a:p>
          <a:p>
            <a:endParaRPr lang="nb-NO" sz="900" dirty="0"/>
          </a:p>
          <a:p>
            <a:pPr marL="0" indent="0">
              <a:buNone/>
            </a:pPr>
            <a:r>
              <a:rPr lang="nb-NO" sz="3600" dirty="0"/>
              <a:t>=&gt; 31 dager</a:t>
            </a:r>
          </a:p>
          <a:p>
            <a:endParaRPr lang="nb-NO" sz="1050" dirty="0"/>
          </a:p>
        </p:txBody>
      </p:sp>
      <p:sp>
        <p:nvSpPr>
          <p:cNvPr id="4" name="Rektangel: avrundede hjørner 3">
            <a:extLst>
              <a:ext uri="{FF2B5EF4-FFF2-40B4-BE49-F238E27FC236}">
                <a16:creationId xmlns:a16="http://schemas.microsoft.com/office/drawing/2014/main" id="{07900797-20D5-4C29-AA65-AC5F170863D1}"/>
              </a:ext>
            </a:extLst>
          </p:cNvPr>
          <p:cNvSpPr/>
          <p:nvPr/>
        </p:nvSpPr>
        <p:spPr>
          <a:xfrm>
            <a:off x="1263502" y="1138584"/>
            <a:ext cx="2774462" cy="758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Høyesterett</a:t>
            </a:r>
          </a:p>
        </p:txBody>
      </p:sp>
      <p:sp>
        <p:nvSpPr>
          <p:cNvPr id="5" name="Rektangel: avrundede hjørner 4">
            <a:extLst>
              <a:ext uri="{FF2B5EF4-FFF2-40B4-BE49-F238E27FC236}">
                <a16:creationId xmlns:a16="http://schemas.microsoft.com/office/drawing/2014/main" id="{2458113D-075E-41A0-823D-565F4BEFF064}"/>
              </a:ext>
            </a:extLst>
          </p:cNvPr>
          <p:cNvSpPr/>
          <p:nvPr/>
        </p:nvSpPr>
        <p:spPr>
          <a:xfrm>
            <a:off x="1263502" y="1895559"/>
            <a:ext cx="2774462" cy="75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Lagmannsrett</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63502" y="2628151"/>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63502" y="4175591"/>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Klageinstans</a:t>
            </a:r>
          </a:p>
        </p:txBody>
      </p:sp>
      <p:sp>
        <p:nvSpPr>
          <p:cNvPr id="8" name="Rektangel: avrundede hjørner 7">
            <a:extLst>
              <a:ext uri="{FF2B5EF4-FFF2-40B4-BE49-F238E27FC236}">
                <a16:creationId xmlns:a16="http://schemas.microsoft.com/office/drawing/2014/main" id="{626EF25C-217F-4C8F-B9CF-103EB8996E57}"/>
              </a:ext>
            </a:extLst>
          </p:cNvPr>
          <p:cNvSpPr/>
          <p:nvPr/>
        </p:nvSpPr>
        <p:spPr>
          <a:xfrm>
            <a:off x="1263502" y="569503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Førsteinstans</a:t>
            </a:r>
          </a:p>
        </p:txBody>
      </p:sp>
      <p:sp>
        <p:nvSpPr>
          <p:cNvPr id="3" name="Rektangel: avrundede hjørner 2">
            <a:extLst>
              <a:ext uri="{FF2B5EF4-FFF2-40B4-BE49-F238E27FC236}">
                <a16:creationId xmlns:a16="http://schemas.microsoft.com/office/drawing/2014/main" id="{1E5F27B6-AA43-0233-275B-146BDA4FB44B}"/>
              </a:ext>
            </a:extLst>
          </p:cNvPr>
          <p:cNvSpPr/>
          <p:nvPr/>
        </p:nvSpPr>
        <p:spPr>
          <a:xfrm>
            <a:off x="2650733" y="4949007"/>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Førsteinstans arbeid med klage</a:t>
            </a:r>
          </a:p>
        </p:txBody>
      </p:sp>
      <p:sp>
        <p:nvSpPr>
          <p:cNvPr id="11" name="Rektangel: avrundede hjørner 10">
            <a:extLst>
              <a:ext uri="{FF2B5EF4-FFF2-40B4-BE49-F238E27FC236}">
                <a16:creationId xmlns:a16="http://schemas.microsoft.com/office/drawing/2014/main" id="{44B2F92A-A1F2-20F2-4ABB-FCA85FFC2730}"/>
              </a:ext>
            </a:extLst>
          </p:cNvPr>
          <p:cNvSpPr/>
          <p:nvPr/>
        </p:nvSpPr>
        <p:spPr>
          <a:xfrm>
            <a:off x="2650733" y="3401871"/>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Klageinstans arbeid med anke</a:t>
            </a:r>
          </a:p>
        </p:txBody>
      </p:sp>
      <p:sp>
        <p:nvSpPr>
          <p:cNvPr id="9" name="Rektangel 8">
            <a:extLst>
              <a:ext uri="{FF2B5EF4-FFF2-40B4-BE49-F238E27FC236}">
                <a16:creationId xmlns:a16="http://schemas.microsoft.com/office/drawing/2014/main" id="{13BCB01D-A442-4BF5-6A60-AF41E8A5A674}"/>
              </a:ext>
            </a:extLst>
          </p:cNvPr>
          <p:cNvSpPr/>
          <p:nvPr/>
        </p:nvSpPr>
        <p:spPr>
          <a:xfrm>
            <a:off x="8573477" y="6564923"/>
            <a:ext cx="3094892"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b-NO" sz="1400">
                <a:solidFill>
                  <a:schemeClr val="tx1"/>
                </a:solidFill>
              </a:rPr>
              <a:t>Tallene er fra 2021</a:t>
            </a:r>
          </a:p>
        </p:txBody>
      </p:sp>
    </p:spTree>
    <p:extLst>
      <p:ext uri="{BB962C8B-B14F-4D97-AF65-F5344CB8AC3E}">
        <p14:creationId xmlns:p14="http://schemas.microsoft.com/office/powerpoint/2010/main" val="33048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197168"/>
          </a:xfrm>
        </p:spPr>
        <p:txBody>
          <a:bodyPr/>
          <a:lstStyle/>
          <a:p>
            <a:pPr algn="ctr"/>
            <a:br>
              <a:rPr lang="nb-NO" sz="4000" dirty="0"/>
            </a:br>
            <a:r>
              <a:rPr lang="nb-NO" sz="3600" dirty="0"/>
              <a:t>Mangler i saksbehandlingen</a:t>
            </a:r>
            <a:br>
              <a:rPr lang="nb-NO" sz="3600" dirty="0"/>
            </a:br>
            <a:r>
              <a:rPr lang="nb-NO" sz="3600" dirty="0"/>
              <a:t>1.3 Navs utredningsplikten</a:t>
            </a: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30513" y="1997613"/>
            <a:ext cx="10087429" cy="4376468"/>
          </a:xfrm>
        </p:spPr>
        <p:txBody>
          <a:bodyPr vert="horz" lIns="0" tIns="0" rIns="0" bIns="0" rtlCol="0" anchor="t">
            <a:normAutofit/>
          </a:bodyPr>
          <a:lstStyle/>
          <a:p>
            <a:pPr marL="456565" indent="-456565"/>
            <a:r>
              <a:rPr lang="nb-NO" sz="2800" dirty="0" err="1">
                <a:ea typeface="Batang"/>
                <a:cs typeface="Times New Roman"/>
              </a:rPr>
              <a:t>Ftrl</a:t>
            </a:r>
            <a:r>
              <a:rPr lang="nb-NO" sz="2800" dirty="0">
                <a:ea typeface="Batang"/>
                <a:cs typeface="Times New Roman"/>
              </a:rPr>
              <a:t>. § 21-3 brukers opplysningsplikt:</a:t>
            </a:r>
          </a:p>
          <a:p>
            <a:pPr marL="989951" lvl="1" indent="-456565"/>
            <a:r>
              <a:rPr lang="nb-NO" sz="2400" i="1" dirty="0">
                <a:ea typeface="Batang"/>
                <a:cs typeface="Times New Roman"/>
              </a:rPr>
              <a:t>«</a:t>
            </a:r>
            <a:r>
              <a:rPr lang="nb-NO" sz="2400" i="1" dirty="0"/>
              <a:t>En person som krever en ytelse, </a:t>
            </a:r>
            <a:r>
              <a:rPr lang="nb-NO" sz="2400" b="1" i="1" dirty="0"/>
              <a:t>plikter å gi de opplysninger og levere de dokumenter som er nødvendige </a:t>
            </a:r>
            <a:r>
              <a:rPr lang="nb-NO" sz="2400" i="1" dirty="0"/>
              <a:t>for at Arbeids- og velferdsetaten, Helsedirektoratet eller det organ Helsedirektoratet bestemmer skal kunne vurdere om vedkommende har rett til ytelsen.»</a:t>
            </a:r>
            <a:r>
              <a:rPr lang="nb-NO" dirty="0"/>
              <a:t> </a:t>
            </a:r>
            <a:endParaRPr lang="nb-NO" sz="2800" dirty="0">
              <a:ea typeface="Batang"/>
              <a:cs typeface="Times New Roman"/>
            </a:endParaRPr>
          </a:p>
          <a:p>
            <a:pPr marL="989951" lvl="1" indent="-456565"/>
            <a:endParaRPr lang="nb-NO" sz="2800" dirty="0">
              <a:ea typeface="Batang"/>
              <a:cs typeface="Times New Roman"/>
            </a:endParaRPr>
          </a:p>
          <a:p>
            <a:pPr marL="1523352" lvl="2" indent="-380365"/>
            <a:endParaRPr lang="nb-NO" sz="2800" dirty="0">
              <a:ea typeface="Batang"/>
              <a:cs typeface="Times New Roman"/>
            </a:endParaRPr>
          </a:p>
          <a:p>
            <a:pPr marL="989965" lvl="1" indent="-380365"/>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766323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1"/>
            <a:ext cx="11438626" cy="1197168"/>
          </a:xfrm>
        </p:spPr>
        <p:txBody>
          <a:bodyPr/>
          <a:lstStyle/>
          <a:p>
            <a:pPr algn="ctr"/>
            <a:br>
              <a:rPr lang="nb-NO" sz="4000" dirty="0"/>
            </a:br>
            <a:r>
              <a:rPr lang="nb-NO" sz="3600" dirty="0"/>
              <a:t>Mangler i saksbehandlingen</a:t>
            </a:r>
            <a:br>
              <a:rPr lang="nb-NO" sz="3600" dirty="0"/>
            </a:br>
            <a:r>
              <a:rPr lang="nb-NO" sz="3600" dirty="0"/>
              <a:t>1.3 Navs utredningsplikten</a:t>
            </a: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30513" y="1997613"/>
            <a:ext cx="10087429" cy="4376468"/>
          </a:xfrm>
        </p:spPr>
        <p:txBody>
          <a:bodyPr vert="horz" lIns="0" tIns="0" rIns="0" bIns="0" rtlCol="0" anchor="t">
            <a:normAutofit/>
          </a:bodyPr>
          <a:lstStyle/>
          <a:p>
            <a:pPr marL="456579" indent="-380365"/>
            <a:r>
              <a:rPr lang="nb-NO" sz="2800" dirty="0">
                <a:ea typeface="Batang"/>
                <a:cs typeface="Times New Roman"/>
              </a:rPr>
              <a:t>Opplysninger bruker selv har</a:t>
            </a:r>
          </a:p>
          <a:p>
            <a:pPr marL="456579" indent="-380365"/>
            <a:r>
              <a:rPr lang="nb-NO" sz="2800" dirty="0">
                <a:ea typeface="Batang"/>
                <a:cs typeface="Times New Roman"/>
              </a:rPr>
              <a:t>Opplysninger i offentlige registre</a:t>
            </a:r>
          </a:p>
          <a:p>
            <a:pPr marL="456579" indent="-380365"/>
            <a:r>
              <a:rPr lang="nb-NO" sz="2800" dirty="0">
                <a:ea typeface="Batang"/>
                <a:cs typeface="Times New Roman"/>
              </a:rPr>
              <a:t>Opplysninger hos andre enn bruker</a:t>
            </a:r>
          </a:p>
          <a:p>
            <a:pPr lvl="1">
              <a:spcAft>
                <a:spcPts val="800"/>
              </a:spcAft>
            </a:pPr>
            <a:r>
              <a:rPr lang="nb-NO" sz="2400" dirty="0">
                <a:ea typeface="Batang" panose="02030600000101010101" pitchFamily="18" charset="-127"/>
                <a:cs typeface="Times New Roman" panose="02020603050405020304" pitchFamily="18" charset="0"/>
              </a:rPr>
              <a:t>HR-2019-2336-A avsnitt 35:</a:t>
            </a:r>
          </a:p>
          <a:p>
            <a:pPr marL="1666198" lvl="2">
              <a:spcAft>
                <a:spcPts val="800"/>
              </a:spcAft>
            </a:pPr>
            <a:r>
              <a:rPr lang="nb-NO" sz="2400" dirty="0">
                <a:ea typeface="Batang" panose="02030600000101010101" pitchFamily="18" charset="-127"/>
                <a:cs typeface="Times New Roman" panose="02020603050405020304" pitchFamily="18" charset="0"/>
              </a:rPr>
              <a:t>«Jeg nevner imidlertid her at hvis legens undersøkelser eller journalnotater er mangelfulle, hører det normalt til Navs utredningsplikt å be legen om å gi flere opplysninger.»</a:t>
            </a:r>
          </a:p>
        </p:txBody>
      </p:sp>
    </p:spTree>
    <p:extLst>
      <p:ext uri="{BB962C8B-B14F-4D97-AF65-F5344CB8AC3E}">
        <p14:creationId xmlns:p14="http://schemas.microsoft.com/office/powerpoint/2010/main" val="22051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0"/>
            <a:ext cx="11438626" cy="1169033"/>
          </a:xfrm>
        </p:spPr>
        <p:txBody>
          <a:bodyPr/>
          <a:lstStyle/>
          <a:p>
            <a:pPr algn="ctr"/>
            <a:br>
              <a:rPr lang="nb-NO" sz="4000" dirty="0"/>
            </a:br>
            <a:r>
              <a:rPr lang="nb-NO" sz="3600" dirty="0"/>
              <a:t>Mangler i saksbehandlingen</a:t>
            </a:r>
            <a:br>
              <a:rPr lang="nb-NO" sz="3600" dirty="0"/>
            </a:br>
            <a:r>
              <a:rPr lang="nb-NO" sz="3600" dirty="0"/>
              <a:t>1.4 </a:t>
            </a:r>
            <a:r>
              <a:rPr lang="nb-NO" sz="3600" dirty="0">
                <a:ea typeface="Batang"/>
                <a:cs typeface="Times New Roman"/>
              </a:rPr>
              <a:t>Dokumentasjonskrav</a:t>
            </a: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030513" y="1846053"/>
            <a:ext cx="10087429" cy="4528027"/>
          </a:xfrm>
        </p:spPr>
        <p:txBody>
          <a:bodyPr vert="horz" lIns="0" tIns="0" rIns="0" bIns="0" rtlCol="0" anchor="t">
            <a:normAutofit/>
          </a:bodyPr>
          <a:lstStyle/>
          <a:p>
            <a:pPr marL="989965" lvl="1" indent="-380365"/>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777606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27805" y="483920"/>
            <a:ext cx="11438626" cy="1183102"/>
          </a:xfrm>
        </p:spPr>
        <p:txBody>
          <a:bodyPr/>
          <a:lstStyle/>
          <a:p>
            <a:pPr algn="ctr"/>
            <a:br>
              <a:rPr lang="nb-NO" sz="4000" dirty="0"/>
            </a:br>
            <a:r>
              <a:rPr lang="nb-NO" sz="3600" dirty="0"/>
              <a:t>Som tiltak for å sikre bedre utredninger og klarhet om partenes ansvar, foreslår utvalget</a:t>
            </a:r>
            <a:endParaRPr lang="nb-NO" sz="4000"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569743" y="1948375"/>
            <a:ext cx="10432086" cy="4425705"/>
          </a:xfrm>
        </p:spPr>
        <p:txBody>
          <a:bodyPr vert="horz" lIns="0" tIns="0" rIns="0" bIns="0" rtlCol="0" anchor="t">
            <a:normAutofit/>
          </a:bodyPr>
          <a:lstStyle/>
          <a:p>
            <a:pPr marL="456565" indent="-456565"/>
            <a:r>
              <a:rPr lang="nb-NO" sz="2800" dirty="0">
                <a:ea typeface="Batang"/>
                <a:cs typeface="Times New Roman"/>
              </a:rPr>
              <a:t>nye bestemmelser i folketrygdloven kapittel 21 om</a:t>
            </a:r>
            <a:endParaRPr lang="en-US" dirty="0">
              <a:ea typeface="Batang"/>
              <a:cs typeface="Times New Roman"/>
            </a:endParaRPr>
          </a:p>
          <a:p>
            <a:pPr marL="989965" lvl="1" indent="-380365"/>
            <a:r>
              <a:rPr lang="nb-NO" sz="2800" dirty="0">
                <a:ea typeface="Batang"/>
                <a:cs typeface="Times New Roman"/>
              </a:rPr>
              <a:t>brukers plikter på søknadsstadiet</a:t>
            </a:r>
          </a:p>
          <a:p>
            <a:pPr marL="1523352" lvl="2" indent="-380365"/>
            <a:r>
              <a:rPr lang="nb-NO" sz="2800" dirty="0">
                <a:ea typeface="Batang"/>
                <a:cs typeface="Times New Roman"/>
              </a:rPr>
              <a:t>Forskriftshjemmel til krav til opplysninger og bestemt dokumentasjon</a:t>
            </a:r>
          </a:p>
          <a:p>
            <a:pPr marL="1523352" lvl="2" indent="-380365"/>
            <a:r>
              <a:rPr lang="nb-NO" sz="2800" dirty="0">
                <a:ea typeface="Batang"/>
                <a:cs typeface="Times New Roman"/>
              </a:rPr>
              <a:t>Navs veiledningsplikt</a:t>
            </a:r>
          </a:p>
          <a:p>
            <a:pPr marL="989965" lvl="1" indent="-380365"/>
            <a:r>
              <a:rPr lang="nb-NO" sz="2800" dirty="0">
                <a:ea typeface="Batang"/>
                <a:cs typeface="Times New Roman"/>
              </a:rPr>
              <a:t>partenes plikter når sak tas til behandling</a:t>
            </a:r>
          </a:p>
          <a:p>
            <a:pPr marL="1523352" lvl="2" indent="-380365"/>
            <a:r>
              <a:rPr lang="nb-NO" sz="2800" dirty="0">
                <a:ea typeface="Batang"/>
                <a:cs typeface="Times New Roman"/>
              </a:rPr>
              <a:t>Navs utredningsplikt</a:t>
            </a:r>
          </a:p>
          <a:p>
            <a:pPr marL="2132937" lvl="3" indent="-380365"/>
            <a:r>
              <a:rPr lang="nb-NO" sz="2800" dirty="0">
                <a:ea typeface="Batang"/>
                <a:cs typeface="Times New Roman"/>
              </a:rPr>
              <a:t>Hjemmel til å pålegg parten opplysningsplikt og medvirkningsplikt</a:t>
            </a:r>
          </a:p>
        </p:txBody>
      </p:sp>
    </p:spTree>
    <p:extLst>
      <p:ext uri="{BB962C8B-B14F-4D97-AF65-F5344CB8AC3E}">
        <p14:creationId xmlns:p14="http://schemas.microsoft.com/office/powerpoint/2010/main" val="373785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520700" y="246063"/>
            <a:ext cx="11150600" cy="768350"/>
          </a:xfrm>
        </p:spPr>
        <p:txBody>
          <a:bodyPr/>
          <a:lstStyle/>
          <a:p>
            <a:pPr algn="ctr"/>
            <a:br>
              <a:rPr lang="nb-NO" sz="3200" dirty="0"/>
            </a:br>
            <a:r>
              <a:rPr lang="nb-NO" sz="3200" dirty="0"/>
              <a:t>2. Oppfølgning og kartlegging av mangler</a:t>
            </a:r>
          </a:p>
        </p:txBody>
      </p:sp>
      <p:pic>
        <p:nvPicPr>
          <p:cNvPr id="7" name="Bilde 6" descr="Et bilde som inneholder tekst&#10;&#10;Automatisk generert beskrivelse">
            <a:extLst>
              <a:ext uri="{FF2B5EF4-FFF2-40B4-BE49-F238E27FC236}">
                <a16:creationId xmlns:a16="http://schemas.microsoft.com/office/drawing/2014/main" id="{F248995B-D6CF-AFF1-F9D1-BF8DE8413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63" y="1097590"/>
            <a:ext cx="2869556" cy="4182391"/>
          </a:xfrm>
          <a:prstGeom prst="rect">
            <a:avLst/>
          </a:prstGeom>
        </p:spPr>
      </p:pic>
      <p:sp>
        <p:nvSpPr>
          <p:cNvPr id="15" name="TekstSylinder 14">
            <a:extLst>
              <a:ext uri="{FF2B5EF4-FFF2-40B4-BE49-F238E27FC236}">
                <a16:creationId xmlns:a16="http://schemas.microsoft.com/office/drawing/2014/main" id="{F5C4746A-41AE-4236-BBD5-1C1120691B10}"/>
              </a:ext>
            </a:extLst>
          </p:cNvPr>
          <p:cNvSpPr txBox="1"/>
          <p:nvPr/>
        </p:nvSpPr>
        <p:spPr>
          <a:xfrm>
            <a:off x="3300681" y="1097590"/>
            <a:ext cx="8267406" cy="5693866"/>
          </a:xfrm>
          <a:prstGeom prst="rect">
            <a:avLst/>
          </a:prstGeom>
          <a:noFill/>
        </p:spPr>
        <p:txBody>
          <a:bodyPr wrap="square">
            <a:spAutoFit/>
          </a:bodyPr>
          <a:lstStyle/>
          <a:p>
            <a:r>
              <a:rPr lang="nb-NO" sz="2400" b="1" dirty="0"/>
              <a:t>Sintef 2016 s. 214 og 216</a:t>
            </a:r>
            <a:endParaRPr lang="nb-NO" dirty="0"/>
          </a:p>
          <a:p>
            <a:r>
              <a:rPr lang="nb-NO" sz="2000" dirty="0"/>
              <a:t>«… </a:t>
            </a:r>
            <a:r>
              <a:rPr lang="nb-NO" sz="2000" b="1" dirty="0"/>
              <a:t>hovedårsaken til den høye omgjøringsandelen i Nav Forvaltning er manglende utredning av saken før vedtak ble fattet</a:t>
            </a:r>
            <a:r>
              <a:rPr lang="nb-NO" sz="2000" dirty="0"/>
              <a:t>. </a:t>
            </a:r>
          </a:p>
          <a:p>
            <a:r>
              <a:rPr lang="nb-NO" sz="2000" dirty="0"/>
              <a:t>…</a:t>
            </a:r>
          </a:p>
          <a:p>
            <a:r>
              <a:rPr lang="nb-NO" sz="2000" dirty="0"/>
              <a:t>Analysene våre viser … en uformell praksis der det fattes vedtak om avslag selv om saken ikke er tilstrekkelig utredet, fordi saksbehandlerne har erfart at det er et </a:t>
            </a:r>
            <a:r>
              <a:rPr lang="nb-NO" sz="2000" b="1" dirty="0"/>
              <a:t>effektivt virkemiddel for "å sette fart i" brukeren</a:t>
            </a:r>
            <a:r>
              <a:rPr lang="nb-NO" sz="2000" dirty="0"/>
              <a:t>. </a:t>
            </a:r>
          </a:p>
          <a:p>
            <a:r>
              <a:rPr lang="nb-NO" sz="2000" dirty="0"/>
              <a:t>…</a:t>
            </a:r>
          </a:p>
          <a:p>
            <a:r>
              <a:rPr lang="nb-NO" sz="2000" dirty="0"/>
              <a:t>At dette skjer</a:t>
            </a:r>
            <a:r>
              <a:rPr lang="nb-NO" sz="2000" b="1" dirty="0"/>
              <a:t>, er et brudd på forvaltningslovens § 17 (forvaltningsorganets utrednings- og informasjonsplikt</a:t>
            </a:r>
            <a:r>
              <a:rPr lang="nb-NO" sz="2000" dirty="0"/>
              <a:t>), som sier at "Forvaltningsorganet skal påse at saken er så godt opplyst som mulig før vedtak treffes".»</a:t>
            </a:r>
          </a:p>
          <a:p>
            <a:r>
              <a:rPr lang="nb-NO" sz="2000" dirty="0"/>
              <a:t>…</a:t>
            </a:r>
          </a:p>
          <a:p>
            <a:r>
              <a:rPr lang="nb-NO" sz="2000" dirty="0"/>
              <a:t>Det viktigste virkemiddelet [… for å sikre bedre opplyste saker… ] er det såkalte </a:t>
            </a:r>
            <a:r>
              <a:rPr lang="nb-NO" sz="2000" b="1" dirty="0"/>
              <a:t>mangelbrevet</a:t>
            </a:r>
            <a:r>
              <a:rPr lang="nb-NO" sz="2000" dirty="0"/>
              <a:t>, som Nav Forvaltning sender til brukeren for å opplyse om hva som mangler for at saken skal kunne behandles, og hva som skjer dersom denne dokumentasjonen ikke blir ettersendt.</a:t>
            </a:r>
          </a:p>
        </p:txBody>
      </p:sp>
    </p:spTree>
    <p:extLst>
      <p:ext uri="{BB962C8B-B14F-4D97-AF65-F5344CB8AC3E}">
        <p14:creationId xmlns:p14="http://schemas.microsoft.com/office/powerpoint/2010/main" val="305825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586596" y="483921"/>
            <a:ext cx="11145329" cy="796240"/>
          </a:xfrm>
        </p:spPr>
        <p:txBody>
          <a:bodyPr/>
          <a:lstStyle/>
          <a:p>
            <a:pPr algn="ctr"/>
            <a:r>
              <a:rPr lang="nb-NO" sz="3200" dirty="0"/>
              <a:t>2. Oppfølgning og kartlegging av mangler</a:t>
            </a:r>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914400" y="1533378"/>
            <a:ext cx="9969590" cy="4840701"/>
          </a:xfrm>
        </p:spPr>
        <p:txBody>
          <a:bodyPr>
            <a:normAutofit/>
          </a:bodyPr>
          <a:lstStyle/>
          <a:p>
            <a:pPr marL="0" indent="0">
              <a:buNone/>
            </a:pPr>
            <a:r>
              <a:rPr lang="nb-NO" sz="2800" dirty="0"/>
              <a:t>Som tiltak for å avdekke og sikre lukking av avvik, foreslår utvalget:</a:t>
            </a:r>
          </a:p>
          <a:p>
            <a:r>
              <a:rPr lang="nb-NO" sz="2800" dirty="0"/>
              <a:t>at det lovfestes et krav til internkontroll i Nav </a:t>
            </a:r>
          </a:p>
          <a:p>
            <a:r>
              <a:rPr lang="nb-NO" sz="2800" dirty="0"/>
              <a:t>at Nav utvikler et helhetlig kvalitetssystem for å sikre avdekking og oppfølging av kvalitetsavvik</a:t>
            </a:r>
            <a:endParaRPr lang="nb-NO" sz="36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4113432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354330" y="483675"/>
            <a:ext cx="11459348" cy="768350"/>
          </a:xfrm>
        </p:spPr>
        <p:txBody>
          <a:bodyPr/>
          <a:lstStyle/>
          <a:p>
            <a:pPr algn="ctr"/>
            <a:br>
              <a:rPr lang="nb-NO" sz="3200" dirty="0"/>
            </a:br>
            <a:r>
              <a:rPr lang="nb-NO" sz="3000" dirty="0"/>
              <a:t>3. Styring av NAV </a:t>
            </a:r>
            <a:br>
              <a:rPr lang="nb-NO" sz="3000" dirty="0"/>
            </a:br>
            <a:r>
              <a:rPr lang="nb-NO" sz="3000" dirty="0"/>
              <a:t>Hvorfor går Nav til kanten og over kanten av stupet?</a:t>
            </a:r>
          </a:p>
        </p:txBody>
      </p:sp>
      <p:pic>
        <p:nvPicPr>
          <p:cNvPr id="7" name="Bilde 6" descr="Et bilde som inneholder tekst&#10;&#10;Automatisk generert beskrivelse">
            <a:extLst>
              <a:ext uri="{FF2B5EF4-FFF2-40B4-BE49-F238E27FC236}">
                <a16:creationId xmlns:a16="http://schemas.microsoft.com/office/drawing/2014/main" id="{F248995B-D6CF-AFF1-F9D1-BF8DE8413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62" y="1252025"/>
            <a:ext cx="3511730" cy="5118363"/>
          </a:xfrm>
          <a:prstGeom prst="rect">
            <a:avLst/>
          </a:prstGeom>
        </p:spPr>
      </p:pic>
      <p:sp>
        <p:nvSpPr>
          <p:cNvPr id="15" name="TekstSylinder 14">
            <a:extLst>
              <a:ext uri="{FF2B5EF4-FFF2-40B4-BE49-F238E27FC236}">
                <a16:creationId xmlns:a16="http://schemas.microsoft.com/office/drawing/2014/main" id="{F5C4746A-41AE-4236-BBD5-1C1120691B10}"/>
              </a:ext>
            </a:extLst>
          </p:cNvPr>
          <p:cNvSpPr txBox="1"/>
          <p:nvPr/>
        </p:nvSpPr>
        <p:spPr>
          <a:xfrm>
            <a:off x="4318782" y="1440490"/>
            <a:ext cx="7120743" cy="4462760"/>
          </a:xfrm>
          <a:prstGeom prst="rect">
            <a:avLst/>
          </a:prstGeom>
          <a:noFill/>
        </p:spPr>
        <p:txBody>
          <a:bodyPr wrap="square">
            <a:spAutoFit/>
          </a:bodyPr>
          <a:lstStyle/>
          <a:p>
            <a:r>
              <a:rPr lang="nb-NO" sz="2400" b="1" dirty="0"/>
              <a:t>Sintef 2016 s. 214 </a:t>
            </a:r>
            <a:endParaRPr lang="nb-NO" sz="2400" dirty="0"/>
          </a:p>
          <a:p>
            <a:r>
              <a:rPr lang="nb-NO" sz="2000" dirty="0"/>
              <a:t>«Årsakene til [at vedtak treffes uten nødvendige utredninger] er sammensatt…</a:t>
            </a:r>
          </a:p>
          <a:p>
            <a:r>
              <a:rPr lang="nb-NO" sz="2000" dirty="0"/>
              <a:t>	(1) press for å fatte vedtak raskt og behandle 	søknader så effektivt som mulig, og </a:t>
            </a:r>
          </a:p>
          <a:p>
            <a:r>
              <a:rPr lang="nb-NO" sz="2000" dirty="0"/>
              <a:t>	(2) vanskeligheter med å innhente 	dokumentasjon.</a:t>
            </a:r>
          </a:p>
          <a:p>
            <a:r>
              <a:rPr lang="nb-NO" sz="2000" dirty="0"/>
              <a:t>…</a:t>
            </a:r>
          </a:p>
          <a:p>
            <a:r>
              <a:rPr lang="nb-NO" sz="2000" dirty="0"/>
              <a:t>I de mest ekstreme tilfellene av </a:t>
            </a:r>
            <a:r>
              <a:rPr lang="nb-NO" sz="2000" b="1" dirty="0"/>
              <a:t>målstyring </a:t>
            </a:r>
            <a:r>
              <a:rPr lang="nb-NO" sz="2000" dirty="0"/>
              <a:t>får saksbehandlerne i Nav Forvaltning daglig beskjed om hvordan gårsdagens "produksjon" var, sammenlignet med nivået i andre enheter. Under slike arbeidsforhold er det ikke overraskende at de ansatte utvikler ulike uformelle mekanismer for å håndtere presset.» </a:t>
            </a:r>
          </a:p>
        </p:txBody>
      </p:sp>
    </p:spTree>
    <p:extLst>
      <p:ext uri="{BB962C8B-B14F-4D97-AF65-F5344CB8AC3E}">
        <p14:creationId xmlns:p14="http://schemas.microsoft.com/office/powerpoint/2010/main" val="2602484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893852" y="483919"/>
            <a:ext cx="10253119" cy="1196291"/>
          </a:xfrm>
        </p:spPr>
        <p:txBody>
          <a:bodyPr/>
          <a:lstStyle/>
          <a:p>
            <a:pPr algn="ctr"/>
            <a:r>
              <a:rPr lang="nb-NO" sz="3200" dirty="0"/>
              <a:t>4. Tiltak for å redusere antallet klager over riktige vedtak</a:t>
            </a:r>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893852" y="2220686"/>
            <a:ext cx="9990138" cy="4470400"/>
          </a:xfrm>
        </p:spPr>
        <p:txBody>
          <a:bodyPr>
            <a:noAutofit/>
          </a:bodyPr>
          <a:lstStyle/>
          <a:p>
            <a:r>
              <a:rPr lang="nb-NO" sz="2800" dirty="0"/>
              <a:t>Ca. 60% av klager og anker fører ikke frem</a:t>
            </a:r>
          </a:p>
          <a:p>
            <a:r>
              <a:rPr lang="nb-NO" sz="2800" dirty="0"/>
              <a:t>Hvordan redusere antallet slike klager? </a:t>
            </a:r>
          </a:p>
          <a:p>
            <a:pPr lvl="1"/>
            <a:r>
              <a:rPr lang="nb-NO" sz="2800" dirty="0">
                <a:ea typeface="Batang" panose="02030600000101010101" pitchFamily="18" charset="-127"/>
                <a:cs typeface="Times New Roman" panose="02020603050405020304" pitchFamily="18" charset="0"/>
              </a:rPr>
              <a:t>Tillit</a:t>
            </a:r>
          </a:p>
        </p:txBody>
      </p:sp>
    </p:spTree>
    <p:extLst>
      <p:ext uri="{BB962C8B-B14F-4D97-AF65-F5344CB8AC3E}">
        <p14:creationId xmlns:p14="http://schemas.microsoft.com/office/powerpoint/2010/main" val="295517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506438" y="483920"/>
            <a:ext cx="11113476" cy="853390"/>
          </a:xfrm>
        </p:spPr>
        <p:txBody>
          <a:bodyPr/>
          <a:lstStyle/>
          <a:p>
            <a:pPr algn="ctr"/>
            <a:br>
              <a:rPr lang="nb-NO" dirty="0"/>
            </a:br>
            <a:r>
              <a:rPr lang="nb-NO" sz="3200" dirty="0"/>
              <a:t>4. Hvordan kan man øke tilliten til prosessene?</a:t>
            </a:r>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942536" y="2011680"/>
            <a:ext cx="9941454" cy="4679406"/>
          </a:xfrm>
        </p:spPr>
        <p:txBody>
          <a:bodyPr>
            <a:noAutofit/>
          </a:bodyPr>
          <a:lstStyle/>
          <a:p>
            <a:r>
              <a:rPr lang="nb-NO" sz="2800" dirty="0">
                <a:ea typeface="Batang" panose="02030600000101010101" pitchFamily="18" charset="-127"/>
                <a:cs typeface="Times New Roman" panose="02020603050405020304" pitchFamily="18" charset="0"/>
              </a:rPr>
              <a:t>Forutsigbare, transparente og forståelige prosesser</a:t>
            </a:r>
          </a:p>
          <a:p>
            <a:r>
              <a:rPr lang="nb-NO" sz="2800" dirty="0">
                <a:ea typeface="Batang" panose="02030600000101010101" pitchFamily="18" charset="-127"/>
                <a:cs typeface="Times New Roman" panose="02020603050405020304" pitchFamily="18" charset="0"/>
              </a:rPr>
              <a:t>Brukeren har mulighet til å ta del i og påvirke prosessene</a:t>
            </a:r>
          </a:p>
          <a:p>
            <a:r>
              <a:rPr lang="nb-NO" sz="2800" dirty="0">
                <a:ea typeface="Batang" panose="02030600000101010101" pitchFamily="18" charset="-127"/>
                <a:cs typeface="Times New Roman" panose="02020603050405020304" pitchFamily="18" charset="0"/>
              </a:rPr>
              <a:t>Brukerne får gode begrunnelser i vedtakene</a:t>
            </a:r>
          </a:p>
        </p:txBody>
      </p:sp>
    </p:spTree>
    <p:extLst>
      <p:ext uri="{BB962C8B-B14F-4D97-AF65-F5344CB8AC3E}">
        <p14:creationId xmlns:p14="http://schemas.microsoft.com/office/powerpoint/2010/main" val="1736726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1241946" y="483921"/>
            <a:ext cx="9642044" cy="683697"/>
          </a:xfrm>
        </p:spPr>
        <p:txBody>
          <a:bodyPr/>
          <a:lstStyle/>
          <a:p>
            <a:pPr algn="ctr"/>
            <a:br>
              <a:rPr lang="nb-NO" dirty="0"/>
            </a:br>
            <a:r>
              <a:rPr lang="nb-NO" sz="3200" dirty="0"/>
              <a:t>4.1 Grensesnittet</a:t>
            </a:r>
            <a:endParaRPr lang="nb-NO" dirty="0"/>
          </a:p>
        </p:txBody>
      </p:sp>
      <p:pic>
        <p:nvPicPr>
          <p:cNvPr id="4" name="Bilde 3" descr="Et bilde som inneholder diagram&#10;&#10;Automatisk generert beskrivelse">
            <a:extLst>
              <a:ext uri="{FF2B5EF4-FFF2-40B4-BE49-F238E27FC236}">
                <a16:creationId xmlns:a16="http://schemas.microsoft.com/office/drawing/2014/main" id="{E43066C0-19DF-217E-AC32-06A6E7C25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36" y="1309282"/>
            <a:ext cx="9207930" cy="4986010"/>
          </a:xfrm>
          <a:prstGeom prst="rect">
            <a:avLst/>
          </a:prstGeom>
        </p:spPr>
      </p:pic>
    </p:spTree>
    <p:extLst>
      <p:ext uri="{BB962C8B-B14F-4D97-AF65-F5344CB8AC3E}">
        <p14:creationId xmlns:p14="http://schemas.microsoft.com/office/powerpoint/2010/main" val="303691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DA8EB0-0F11-74E3-8D7F-274B877A2330}"/>
              </a:ext>
            </a:extLst>
          </p:cNvPr>
          <p:cNvSpPr txBox="1">
            <a:spLocks/>
          </p:cNvSpPr>
          <p:nvPr/>
        </p:nvSpPr>
        <p:spPr>
          <a:xfrm>
            <a:off x="234487" y="148176"/>
            <a:ext cx="9531350" cy="943457"/>
          </a:xfrm>
          <a:prstGeom prst="rect">
            <a:avLst/>
          </a:prstGeom>
        </p:spPr>
        <p:txBody>
          <a:bodyPr vert="horz" lIns="0" tIns="0" rIns="0" bIns="0" rtlCol="0" anchor="b" anchorCtr="0">
            <a:normAutofit/>
          </a:bodyPr>
          <a:lstStyle>
            <a:lvl1pPr marL="0" algn="l" defTabSz="1219170" rtl="0" eaLnBrk="1" latinLnBrk="0" hangingPunct="1">
              <a:lnSpc>
                <a:spcPct val="100000"/>
              </a:lnSpc>
              <a:spcBef>
                <a:spcPct val="0"/>
              </a:spcBef>
              <a:buNone/>
              <a:defRPr sz="3733"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a:lstStyle>
          <a:p>
            <a:pPr algn="ctr"/>
            <a:r>
              <a:rPr lang="nb-NO" altLang="nb-NO" sz="4000" dirty="0">
                <a:ea typeface="ＭＳ Ｐゴシック" panose="020B0600070205080204" pitchFamily="34" charset="-128"/>
              </a:rPr>
              <a:t>Dagens saksinngang</a:t>
            </a:r>
            <a:endParaRPr lang="nb-NO" dirty="0"/>
          </a:p>
        </p:txBody>
      </p:sp>
      <p:sp>
        <p:nvSpPr>
          <p:cNvPr id="51" name="Rektangel: avrundede hjørner 50">
            <a:extLst>
              <a:ext uri="{FF2B5EF4-FFF2-40B4-BE49-F238E27FC236}">
                <a16:creationId xmlns:a16="http://schemas.microsoft.com/office/drawing/2014/main" id="{9EA6B5BF-B629-5462-A427-0D84EE4A5033}"/>
              </a:ext>
            </a:extLst>
          </p:cNvPr>
          <p:cNvSpPr/>
          <p:nvPr/>
        </p:nvSpPr>
        <p:spPr>
          <a:xfrm>
            <a:off x="318057" y="3494148"/>
            <a:ext cx="4278283" cy="267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800" dirty="0"/>
          </a:p>
          <a:p>
            <a:pPr algn="ctr"/>
            <a:r>
              <a:rPr lang="nb-NO" sz="2800" dirty="0"/>
              <a:t>1,6 mill. vedtak i Nav  (2021) </a:t>
            </a:r>
          </a:p>
          <a:p>
            <a:pPr algn="ctr"/>
            <a:r>
              <a:rPr lang="nb-NO" sz="2800" dirty="0"/>
              <a:t>240 000 avslag</a:t>
            </a:r>
            <a:br>
              <a:rPr lang="nb-NO" sz="1400" dirty="0"/>
            </a:br>
            <a:endParaRPr lang="nb-NO" sz="1400" dirty="0"/>
          </a:p>
        </p:txBody>
      </p:sp>
      <p:cxnSp>
        <p:nvCxnSpPr>
          <p:cNvPr id="53" name="Rett linje 52">
            <a:extLst>
              <a:ext uri="{FF2B5EF4-FFF2-40B4-BE49-F238E27FC236}">
                <a16:creationId xmlns:a16="http://schemas.microsoft.com/office/drawing/2014/main" id="{0838AB7C-459F-8813-F821-28A11CA16948}"/>
              </a:ext>
            </a:extLst>
          </p:cNvPr>
          <p:cNvCxnSpPr>
            <a:cxnSpLocks/>
          </p:cNvCxnSpPr>
          <p:nvPr/>
        </p:nvCxnSpPr>
        <p:spPr>
          <a:xfrm flipV="1">
            <a:off x="5749622" y="2901267"/>
            <a:ext cx="0" cy="2430763"/>
          </a:xfrm>
          <a:prstGeom prst="line">
            <a:avLst/>
          </a:prstGeom>
        </p:spPr>
        <p:style>
          <a:lnRef idx="1">
            <a:schemeClr val="dk1"/>
          </a:lnRef>
          <a:fillRef idx="0">
            <a:schemeClr val="dk1"/>
          </a:fillRef>
          <a:effectRef idx="0">
            <a:schemeClr val="dk1"/>
          </a:effectRef>
          <a:fontRef idx="minor">
            <a:schemeClr val="tx1"/>
          </a:fontRef>
        </p:style>
      </p:cxnSp>
      <p:cxnSp>
        <p:nvCxnSpPr>
          <p:cNvPr id="54" name="Rett linje 53">
            <a:extLst>
              <a:ext uri="{FF2B5EF4-FFF2-40B4-BE49-F238E27FC236}">
                <a16:creationId xmlns:a16="http://schemas.microsoft.com/office/drawing/2014/main" id="{3EC92D93-F314-B82E-FAA5-97B4A6106C56}"/>
              </a:ext>
            </a:extLst>
          </p:cNvPr>
          <p:cNvCxnSpPr>
            <a:cxnSpLocks/>
          </p:cNvCxnSpPr>
          <p:nvPr/>
        </p:nvCxnSpPr>
        <p:spPr>
          <a:xfrm>
            <a:off x="4621862" y="2648647"/>
            <a:ext cx="1127760" cy="0"/>
          </a:xfrm>
          <a:prstGeom prst="line">
            <a:avLst/>
          </a:prstGeom>
        </p:spPr>
        <p:style>
          <a:lnRef idx="1">
            <a:schemeClr val="dk1"/>
          </a:lnRef>
          <a:fillRef idx="0">
            <a:schemeClr val="dk1"/>
          </a:fillRef>
          <a:effectRef idx="0">
            <a:schemeClr val="dk1"/>
          </a:effectRef>
          <a:fontRef idx="minor">
            <a:schemeClr val="tx1"/>
          </a:fontRef>
        </p:style>
      </p:cxnSp>
      <p:cxnSp>
        <p:nvCxnSpPr>
          <p:cNvPr id="55" name="Rett linje 54">
            <a:extLst>
              <a:ext uri="{FF2B5EF4-FFF2-40B4-BE49-F238E27FC236}">
                <a16:creationId xmlns:a16="http://schemas.microsoft.com/office/drawing/2014/main" id="{DCE894E7-1990-D126-FAEA-F66D77BC348A}"/>
              </a:ext>
            </a:extLst>
          </p:cNvPr>
          <p:cNvCxnSpPr>
            <a:cxnSpLocks/>
          </p:cNvCxnSpPr>
          <p:nvPr/>
        </p:nvCxnSpPr>
        <p:spPr>
          <a:xfrm flipV="1">
            <a:off x="5749622" y="1940954"/>
            <a:ext cx="0" cy="2734369"/>
          </a:xfrm>
          <a:prstGeom prst="line">
            <a:avLst/>
          </a:prstGeom>
        </p:spPr>
        <p:style>
          <a:lnRef idx="1">
            <a:schemeClr val="dk1"/>
          </a:lnRef>
          <a:fillRef idx="0">
            <a:schemeClr val="dk1"/>
          </a:fillRef>
          <a:effectRef idx="0">
            <a:schemeClr val="dk1"/>
          </a:effectRef>
          <a:fontRef idx="minor">
            <a:schemeClr val="tx1"/>
          </a:fontRef>
        </p:style>
      </p:cxnSp>
      <p:cxnSp>
        <p:nvCxnSpPr>
          <p:cNvPr id="56" name="Rett linje 55">
            <a:extLst>
              <a:ext uri="{FF2B5EF4-FFF2-40B4-BE49-F238E27FC236}">
                <a16:creationId xmlns:a16="http://schemas.microsoft.com/office/drawing/2014/main" id="{CDA441A8-BD14-03C5-9338-A5E07CC194D6}"/>
              </a:ext>
            </a:extLst>
          </p:cNvPr>
          <p:cNvCxnSpPr>
            <a:cxnSpLocks/>
          </p:cNvCxnSpPr>
          <p:nvPr/>
        </p:nvCxnSpPr>
        <p:spPr>
          <a:xfrm>
            <a:off x="5749011" y="1938981"/>
            <a:ext cx="1127914" cy="6038"/>
          </a:xfrm>
          <a:prstGeom prst="line">
            <a:avLst/>
          </a:prstGeom>
        </p:spPr>
        <p:style>
          <a:lnRef idx="1">
            <a:schemeClr val="dk1"/>
          </a:lnRef>
          <a:fillRef idx="0">
            <a:schemeClr val="dk1"/>
          </a:fillRef>
          <a:effectRef idx="0">
            <a:schemeClr val="dk1"/>
          </a:effectRef>
          <a:fontRef idx="minor">
            <a:schemeClr val="tx1"/>
          </a:fontRef>
        </p:style>
      </p:cxnSp>
      <p:cxnSp>
        <p:nvCxnSpPr>
          <p:cNvPr id="57" name="Rett linje 56">
            <a:extLst>
              <a:ext uri="{FF2B5EF4-FFF2-40B4-BE49-F238E27FC236}">
                <a16:creationId xmlns:a16="http://schemas.microsoft.com/office/drawing/2014/main" id="{BA477681-E12B-A2FD-F748-878C3DCD9AE8}"/>
              </a:ext>
            </a:extLst>
          </p:cNvPr>
          <p:cNvCxnSpPr>
            <a:cxnSpLocks/>
          </p:cNvCxnSpPr>
          <p:nvPr/>
        </p:nvCxnSpPr>
        <p:spPr>
          <a:xfrm flipV="1">
            <a:off x="6870255" y="1286110"/>
            <a:ext cx="6670" cy="3463173"/>
          </a:xfrm>
          <a:prstGeom prst="line">
            <a:avLst/>
          </a:prstGeom>
        </p:spPr>
        <p:style>
          <a:lnRef idx="1">
            <a:schemeClr val="dk1"/>
          </a:lnRef>
          <a:fillRef idx="0">
            <a:schemeClr val="dk1"/>
          </a:fillRef>
          <a:effectRef idx="0">
            <a:schemeClr val="dk1"/>
          </a:effectRef>
          <a:fontRef idx="minor">
            <a:schemeClr val="tx1"/>
          </a:fontRef>
        </p:style>
      </p:cxnSp>
      <p:cxnSp>
        <p:nvCxnSpPr>
          <p:cNvPr id="58" name="Rett linje 57">
            <a:extLst>
              <a:ext uri="{FF2B5EF4-FFF2-40B4-BE49-F238E27FC236}">
                <a16:creationId xmlns:a16="http://schemas.microsoft.com/office/drawing/2014/main" id="{2D9AABD5-55D0-53EE-FB54-E5F93273331C}"/>
              </a:ext>
            </a:extLst>
          </p:cNvPr>
          <p:cNvCxnSpPr>
            <a:cxnSpLocks/>
          </p:cNvCxnSpPr>
          <p:nvPr/>
        </p:nvCxnSpPr>
        <p:spPr>
          <a:xfrm flipV="1">
            <a:off x="6883177" y="1288799"/>
            <a:ext cx="1144609" cy="1"/>
          </a:xfrm>
          <a:prstGeom prst="line">
            <a:avLst/>
          </a:prstGeom>
        </p:spPr>
        <p:style>
          <a:lnRef idx="1">
            <a:schemeClr val="dk1"/>
          </a:lnRef>
          <a:fillRef idx="0">
            <a:schemeClr val="dk1"/>
          </a:fillRef>
          <a:effectRef idx="0">
            <a:schemeClr val="dk1"/>
          </a:effectRef>
          <a:fontRef idx="minor">
            <a:schemeClr val="tx1"/>
          </a:fontRef>
        </p:style>
      </p:cxnSp>
      <p:sp>
        <p:nvSpPr>
          <p:cNvPr id="59" name="TekstSylinder 58">
            <a:extLst>
              <a:ext uri="{FF2B5EF4-FFF2-40B4-BE49-F238E27FC236}">
                <a16:creationId xmlns:a16="http://schemas.microsoft.com/office/drawing/2014/main" id="{FBBFF270-467A-B074-854A-1E83BA96B3A5}"/>
              </a:ext>
            </a:extLst>
          </p:cNvPr>
          <p:cNvSpPr txBox="1"/>
          <p:nvPr/>
        </p:nvSpPr>
        <p:spPr>
          <a:xfrm>
            <a:off x="4655962" y="2756721"/>
            <a:ext cx="110318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b="1" dirty="0"/>
              <a:t>Første-instans</a:t>
            </a:r>
          </a:p>
        </p:txBody>
      </p:sp>
      <p:sp>
        <p:nvSpPr>
          <p:cNvPr id="60" name="TekstSylinder 59">
            <a:extLst>
              <a:ext uri="{FF2B5EF4-FFF2-40B4-BE49-F238E27FC236}">
                <a16:creationId xmlns:a16="http://schemas.microsoft.com/office/drawing/2014/main" id="{B1013B5E-5F61-E43C-8615-A2730E45E6B2}"/>
              </a:ext>
            </a:extLst>
          </p:cNvPr>
          <p:cNvSpPr txBox="1"/>
          <p:nvPr/>
        </p:nvSpPr>
        <p:spPr>
          <a:xfrm>
            <a:off x="5777029" y="2079910"/>
            <a:ext cx="107746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b="1" dirty="0"/>
              <a:t>Klage-instans</a:t>
            </a:r>
          </a:p>
        </p:txBody>
      </p:sp>
      <p:sp>
        <p:nvSpPr>
          <p:cNvPr id="61" name="TekstSylinder 60">
            <a:extLst>
              <a:ext uri="{FF2B5EF4-FFF2-40B4-BE49-F238E27FC236}">
                <a16:creationId xmlns:a16="http://schemas.microsoft.com/office/drawing/2014/main" id="{4EDC53D2-40BF-C7B7-E83C-11BE6631F9B1}"/>
              </a:ext>
            </a:extLst>
          </p:cNvPr>
          <p:cNvSpPr txBox="1"/>
          <p:nvPr/>
        </p:nvSpPr>
        <p:spPr>
          <a:xfrm>
            <a:off x="6860734" y="1415286"/>
            <a:ext cx="113682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b="1" dirty="0"/>
              <a:t>Trygde-retten</a:t>
            </a:r>
          </a:p>
        </p:txBody>
      </p:sp>
      <p:cxnSp>
        <p:nvCxnSpPr>
          <p:cNvPr id="66" name="Rett linje 65">
            <a:extLst>
              <a:ext uri="{FF2B5EF4-FFF2-40B4-BE49-F238E27FC236}">
                <a16:creationId xmlns:a16="http://schemas.microsoft.com/office/drawing/2014/main" id="{521C12D8-551A-E090-A82B-67BD9D4A0A25}"/>
              </a:ext>
            </a:extLst>
          </p:cNvPr>
          <p:cNvCxnSpPr>
            <a:cxnSpLocks/>
          </p:cNvCxnSpPr>
          <p:nvPr/>
        </p:nvCxnSpPr>
        <p:spPr>
          <a:xfrm flipH="1" flipV="1">
            <a:off x="4614736" y="2648647"/>
            <a:ext cx="6562" cy="2683383"/>
          </a:xfrm>
          <a:prstGeom prst="line">
            <a:avLst/>
          </a:prstGeom>
        </p:spPr>
        <p:style>
          <a:lnRef idx="1">
            <a:schemeClr val="dk1"/>
          </a:lnRef>
          <a:fillRef idx="0">
            <a:schemeClr val="dk1"/>
          </a:fillRef>
          <a:effectRef idx="0">
            <a:schemeClr val="dk1"/>
          </a:effectRef>
          <a:fontRef idx="minor">
            <a:schemeClr val="tx1"/>
          </a:fontRef>
        </p:style>
      </p:cxnSp>
      <p:cxnSp>
        <p:nvCxnSpPr>
          <p:cNvPr id="67" name="Rett linje 66">
            <a:extLst>
              <a:ext uri="{FF2B5EF4-FFF2-40B4-BE49-F238E27FC236}">
                <a16:creationId xmlns:a16="http://schemas.microsoft.com/office/drawing/2014/main" id="{3559CDFC-C51F-9FC9-337F-E00D1D2B9845}"/>
              </a:ext>
            </a:extLst>
          </p:cNvPr>
          <p:cNvCxnSpPr>
            <a:cxnSpLocks/>
          </p:cNvCxnSpPr>
          <p:nvPr/>
        </p:nvCxnSpPr>
        <p:spPr>
          <a:xfrm>
            <a:off x="5742495" y="4749283"/>
            <a:ext cx="1127760" cy="0"/>
          </a:xfrm>
          <a:prstGeom prst="line">
            <a:avLst/>
          </a:prstGeom>
        </p:spPr>
        <p:style>
          <a:lnRef idx="1">
            <a:schemeClr val="dk1"/>
          </a:lnRef>
          <a:fillRef idx="0">
            <a:schemeClr val="dk1"/>
          </a:fillRef>
          <a:effectRef idx="0">
            <a:schemeClr val="dk1"/>
          </a:effectRef>
          <a:fontRef idx="minor">
            <a:schemeClr val="tx1"/>
          </a:fontRef>
        </p:style>
      </p:cxnSp>
      <p:cxnSp>
        <p:nvCxnSpPr>
          <p:cNvPr id="68" name="Rett linje 67">
            <a:extLst>
              <a:ext uri="{FF2B5EF4-FFF2-40B4-BE49-F238E27FC236}">
                <a16:creationId xmlns:a16="http://schemas.microsoft.com/office/drawing/2014/main" id="{B897EBCD-C81C-9204-820F-DDEFC241D6FE}"/>
              </a:ext>
            </a:extLst>
          </p:cNvPr>
          <p:cNvCxnSpPr>
            <a:cxnSpLocks/>
          </p:cNvCxnSpPr>
          <p:nvPr/>
        </p:nvCxnSpPr>
        <p:spPr>
          <a:xfrm>
            <a:off x="4621862" y="5332030"/>
            <a:ext cx="1127760" cy="6096"/>
          </a:xfrm>
          <a:prstGeom prst="line">
            <a:avLst/>
          </a:prstGeom>
        </p:spPr>
        <p:style>
          <a:lnRef idx="1">
            <a:schemeClr val="dk1"/>
          </a:lnRef>
          <a:fillRef idx="0">
            <a:schemeClr val="dk1"/>
          </a:fillRef>
          <a:effectRef idx="0">
            <a:schemeClr val="dk1"/>
          </a:effectRef>
          <a:fontRef idx="minor">
            <a:schemeClr val="tx1"/>
          </a:fontRef>
        </p:style>
      </p:cxnSp>
      <p:cxnSp>
        <p:nvCxnSpPr>
          <p:cNvPr id="69" name="Rett linje 68">
            <a:extLst>
              <a:ext uri="{FF2B5EF4-FFF2-40B4-BE49-F238E27FC236}">
                <a16:creationId xmlns:a16="http://schemas.microsoft.com/office/drawing/2014/main" id="{AE6CF1D1-F7BB-130D-6C61-16AE7BDF836C}"/>
              </a:ext>
            </a:extLst>
          </p:cNvPr>
          <p:cNvCxnSpPr>
            <a:cxnSpLocks/>
          </p:cNvCxnSpPr>
          <p:nvPr/>
        </p:nvCxnSpPr>
        <p:spPr>
          <a:xfrm>
            <a:off x="6863128" y="4218261"/>
            <a:ext cx="1151736" cy="0"/>
          </a:xfrm>
          <a:prstGeom prst="line">
            <a:avLst/>
          </a:prstGeom>
        </p:spPr>
        <p:style>
          <a:lnRef idx="1">
            <a:schemeClr val="dk1"/>
          </a:lnRef>
          <a:fillRef idx="0">
            <a:schemeClr val="dk1"/>
          </a:fillRef>
          <a:effectRef idx="0">
            <a:schemeClr val="dk1"/>
          </a:effectRef>
          <a:fontRef idx="minor">
            <a:schemeClr val="tx1"/>
          </a:fontRef>
        </p:style>
      </p:cxnSp>
      <p:sp>
        <p:nvSpPr>
          <p:cNvPr id="70" name="TekstSylinder 69">
            <a:extLst>
              <a:ext uri="{FF2B5EF4-FFF2-40B4-BE49-F238E27FC236}">
                <a16:creationId xmlns:a16="http://schemas.microsoft.com/office/drawing/2014/main" id="{B55562FD-B12B-FD47-1F1A-DF22022E7093}"/>
              </a:ext>
            </a:extLst>
          </p:cNvPr>
          <p:cNvSpPr txBox="1"/>
          <p:nvPr/>
        </p:nvSpPr>
        <p:spPr>
          <a:xfrm>
            <a:off x="4602472" y="3744477"/>
            <a:ext cx="1189077" cy="830997"/>
          </a:xfrm>
          <a:prstGeom prst="rect">
            <a:avLst/>
          </a:prstGeom>
          <a:noFill/>
        </p:spPr>
        <p:txBody>
          <a:bodyPr wrap="square" rtlCol="0">
            <a:spAutoFit/>
          </a:bodyPr>
          <a:lstStyle/>
          <a:p>
            <a:r>
              <a:rPr lang="nb-NO" sz="1600" b="1" dirty="0"/>
              <a:t>Behandlet 67 000 klager</a:t>
            </a:r>
          </a:p>
        </p:txBody>
      </p:sp>
      <p:sp>
        <p:nvSpPr>
          <p:cNvPr id="71" name="TekstSylinder 70">
            <a:extLst>
              <a:ext uri="{FF2B5EF4-FFF2-40B4-BE49-F238E27FC236}">
                <a16:creationId xmlns:a16="http://schemas.microsoft.com/office/drawing/2014/main" id="{535B55DE-0F64-4805-5124-E8D861D02A4A}"/>
              </a:ext>
            </a:extLst>
          </p:cNvPr>
          <p:cNvSpPr txBox="1"/>
          <p:nvPr/>
        </p:nvSpPr>
        <p:spPr>
          <a:xfrm>
            <a:off x="5725190" y="3200969"/>
            <a:ext cx="1241667" cy="830997"/>
          </a:xfrm>
          <a:prstGeom prst="rect">
            <a:avLst/>
          </a:prstGeom>
          <a:noFill/>
        </p:spPr>
        <p:txBody>
          <a:bodyPr wrap="square" rtlCol="0">
            <a:spAutoFit/>
          </a:bodyPr>
          <a:lstStyle/>
          <a:p>
            <a:r>
              <a:rPr lang="nb-NO" sz="1600" b="1" dirty="0"/>
              <a:t>Behandlet 35 000 klager</a:t>
            </a:r>
          </a:p>
        </p:txBody>
      </p:sp>
      <p:sp>
        <p:nvSpPr>
          <p:cNvPr id="72" name="TekstSylinder 71">
            <a:extLst>
              <a:ext uri="{FF2B5EF4-FFF2-40B4-BE49-F238E27FC236}">
                <a16:creationId xmlns:a16="http://schemas.microsoft.com/office/drawing/2014/main" id="{E834E0EB-8FAF-6540-7A28-3A321064E69A}"/>
              </a:ext>
            </a:extLst>
          </p:cNvPr>
          <p:cNvSpPr txBox="1"/>
          <p:nvPr/>
        </p:nvSpPr>
        <p:spPr>
          <a:xfrm>
            <a:off x="6843282" y="2648647"/>
            <a:ext cx="1197425" cy="830997"/>
          </a:xfrm>
          <a:prstGeom prst="rect">
            <a:avLst/>
          </a:prstGeom>
          <a:noFill/>
        </p:spPr>
        <p:txBody>
          <a:bodyPr wrap="square" rtlCol="0">
            <a:spAutoFit/>
          </a:bodyPr>
          <a:lstStyle/>
          <a:p>
            <a:r>
              <a:rPr lang="nb-NO" sz="1600" b="1" dirty="0"/>
              <a:t>Behandlet </a:t>
            </a:r>
            <a:br>
              <a:rPr lang="nb-NO" sz="1600" b="1" dirty="0"/>
            </a:br>
            <a:r>
              <a:rPr lang="nb-NO" sz="1600" b="1" dirty="0"/>
              <a:t>3 400 anker</a:t>
            </a:r>
          </a:p>
        </p:txBody>
      </p:sp>
      <p:sp>
        <p:nvSpPr>
          <p:cNvPr id="76" name="TekstSylinder 75">
            <a:extLst>
              <a:ext uri="{FF2B5EF4-FFF2-40B4-BE49-F238E27FC236}">
                <a16:creationId xmlns:a16="http://schemas.microsoft.com/office/drawing/2014/main" id="{205EBAF5-00E8-A77E-93F6-9AAD06E9E611}"/>
              </a:ext>
            </a:extLst>
          </p:cNvPr>
          <p:cNvSpPr txBox="1"/>
          <p:nvPr/>
        </p:nvSpPr>
        <p:spPr>
          <a:xfrm>
            <a:off x="5574551" y="6057123"/>
            <a:ext cx="2149642" cy="646331"/>
          </a:xfrm>
          <a:prstGeom prst="rect">
            <a:avLst/>
          </a:prstGeom>
          <a:noFill/>
        </p:spPr>
        <p:txBody>
          <a:bodyPr wrap="square" rtlCol="0">
            <a:spAutoFit/>
          </a:bodyPr>
          <a:lstStyle/>
          <a:p>
            <a:r>
              <a:rPr lang="nb-NO" dirty="0">
                <a:solidFill>
                  <a:schemeClr val="bg1"/>
                </a:solidFill>
              </a:rPr>
              <a:t>23 790</a:t>
            </a:r>
          </a:p>
          <a:p>
            <a:endParaRPr lang="nb-NO" dirty="0">
              <a:solidFill>
                <a:schemeClr val="bg1"/>
              </a:solidFill>
            </a:endParaRPr>
          </a:p>
        </p:txBody>
      </p:sp>
      <p:sp>
        <p:nvSpPr>
          <p:cNvPr id="78" name="TekstSylinder 77">
            <a:extLst>
              <a:ext uri="{FF2B5EF4-FFF2-40B4-BE49-F238E27FC236}">
                <a16:creationId xmlns:a16="http://schemas.microsoft.com/office/drawing/2014/main" id="{E48F4BE1-7076-E4E8-7BF1-09C87ECADC66}"/>
              </a:ext>
            </a:extLst>
          </p:cNvPr>
          <p:cNvSpPr txBox="1"/>
          <p:nvPr/>
        </p:nvSpPr>
        <p:spPr>
          <a:xfrm>
            <a:off x="7418595" y="4790717"/>
            <a:ext cx="1146049" cy="276999"/>
          </a:xfrm>
          <a:prstGeom prst="rect">
            <a:avLst/>
          </a:prstGeom>
          <a:noFill/>
        </p:spPr>
        <p:txBody>
          <a:bodyPr wrap="square" rtlCol="0">
            <a:spAutoFit/>
          </a:bodyPr>
          <a:lstStyle/>
          <a:p>
            <a:r>
              <a:rPr lang="nb-NO" sz="1200" dirty="0">
                <a:solidFill>
                  <a:schemeClr val="bg1"/>
                </a:solidFill>
              </a:rPr>
              <a:t>660</a:t>
            </a:r>
          </a:p>
        </p:txBody>
      </p:sp>
      <p:cxnSp>
        <p:nvCxnSpPr>
          <p:cNvPr id="79" name="Rett linje 78">
            <a:extLst>
              <a:ext uri="{FF2B5EF4-FFF2-40B4-BE49-F238E27FC236}">
                <a16:creationId xmlns:a16="http://schemas.microsoft.com/office/drawing/2014/main" id="{B14901F9-CE58-B2A7-6D1C-0452F4804DDD}"/>
              </a:ext>
            </a:extLst>
          </p:cNvPr>
          <p:cNvCxnSpPr>
            <a:cxnSpLocks/>
          </p:cNvCxnSpPr>
          <p:nvPr/>
        </p:nvCxnSpPr>
        <p:spPr>
          <a:xfrm>
            <a:off x="8025766" y="689122"/>
            <a:ext cx="1155731" cy="0"/>
          </a:xfrm>
          <a:prstGeom prst="line">
            <a:avLst/>
          </a:prstGeom>
        </p:spPr>
        <p:style>
          <a:lnRef idx="1">
            <a:schemeClr val="dk1"/>
          </a:lnRef>
          <a:fillRef idx="0">
            <a:schemeClr val="dk1"/>
          </a:fillRef>
          <a:effectRef idx="0">
            <a:schemeClr val="dk1"/>
          </a:effectRef>
          <a:fontRef idx="minor">
            <a:schemeClr val="tx1"/>
          </a:fontRef>
        </p:style>
      </p:cxnSp>
      <p:sp>
        <p:nvSpPr>
          <p:cNvPr id="80" name="TekstSylinder 79">
            <a:extLst>
              <a:ext uri="{FF2B5EF4-FFF2-40B4-BE49-F238E27FC236}">
                <a16:creationId xmlns:a16="http://schemas.microsoft.com/office/drawing/2014/main" id="{5F6A2C9B-0F64-BA20-1D92-C033FB9B3A87}"/>
              </a:ext>
            </a:extLst>
          </p:cNvPr>
          <p:cNvSpPr txBox="1"/>
          <p:nvPr/>
        </p:nvSpPr>
        <p:spPr>
          <a:xfrm>
            <a:off x="8057623" y="763793"/>
            <a:ext cx="1136823" cy="646331"/>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dirty="0" err="1"/>
              <a:t>Lagman-nsretten</a:t>
            </a:r>
            <a:endParaRPr lang="nb-NO" dirty="0"/>
          </a:p>
        </p:txBody>
      </p:sp>
      <p:sp>
        <p:nvSpPr>
          <p:cNvPr id="82" name="TekstSylinder 81">
            <a:extLst>
              <a:ext uri="{FF2B5EF4-FFF2-40B4-BE49-F238E27FC236}">
                <a16:creationId xmlns:a16="http://schemas.microsoft.com/office/drawing/2014/main" id="{5FBFA50F-3B65-82C1-7CA5-89265C187DDC}"/>
              </a:ext>
            </a:extLst>
          </p:cNvPr>
          <p:cNvSpPr txBox="1"/>
          <p:nvPr/>
        </p:nvSpPr>
        <p:spPr>
          <a:xfrm>
            <a:off x="8022136" y="2164753"/>
            <a:ext cx="1173251" cy="830997"/>
          </a:xfrm>
          <a:prstGeom prst="rect">
            <a:avLst/>
          </a:prstGeom>
          <a:noFill/>
        </p:spPr>
        <p:txBody>
          <a:bodyPr wrap="square" rtlCol="0">
            <a:spAutoFit/>
          </a:bodyPr>
          <a:lstStyle/>
          <a:p>
            <a:r>
              <a:rPr lang="nb-NO" sz="1600" b="1" dirty="0"/>
              <a:t>Behandlet 67 søksmål</a:t>
            </a:r>
          </a:p>
        </p:txBody>
      </p:sp>
      <p:cxnSp>
        <p:nvCxnSpPr>
          <p:cNvPr id="83" name="Rett linje 82">
            <a:extLst>
              <a:ext uri="{FF2B5EF4-FFF2-40B4-BE49-F238E27FC236}">
                <a16:creationId xmlns:a16="http://schemas.microsoft.com/office/drawing/2014/main" id="{1DC5BA84-F4FF-D7C4-A6B0-9BF58C27549B}"/>
              </a:ext>
            </a:extLst>
          </p:cNvPr>
          <p:cNvCxnSpPr>
            <a:cxnSpLocks/>
          </p:cNvCxnSpPr>
          <p:nvPr/>
        </p:nvCxnSpPr>
        <p:spPr>
          <a:xfrm flipV="1">
            <a:off x="9181497" y="41422"/>
            <a:ext cx="0" cy="3641254"/>
          </a:xfrm>
          <a:prstGeom prst="line">
            <a:avLst/>
          </a:prstGeom>
        </p:spPr>
        <p:style>
          <a:lnRef idx="1">
            <a:schemeClr val="dk1"/>
          </a:lnRef>
          <a:fillRef idx="0">
            <a:schemeClr val="dk1"/>
          </a:fillRef>
          <a:effectRef idx="0">
            <a:schemeClr val="dk1"/>
          </a:effectRef>
          <a:fontRef idx="minor">
            <a:schemeClr val="tx1"/>
          </a:fontRef>
        </p:style>
      </p:cxnSp>
      <p:cxnSp>
        <p:nvCxnSpPr>
          <p:cNvPr id="84" name="Rett linje 83">
            <a:extLst>
              <a:ext uri="{FF2B5EF4-FFF2-40B4-BE49-F238E27FC236}">
                <a16:creationId xmlns:a16="http://schemas.microsoft.com/office/drawing/2014/main" id="{FC8695AB-5B5F-BADB-DF47-0830C7D0ABF7}"/>
              </a:ext>
            </a:extLst>
          </p:cNvPr>
          <p:cNvCxnSpPr>
            <a:cxnSpLocks/>
          </p:cNvCxnSpPr>
          <p:nvPr/>
        </p:nvCxnSpPr>
        <p:spPr>
          <a:xfrm flipV="1">
            <a:off x="8014864" y="686035"/>
            <a:ext cx="12922" cy="3532226"/>
          </a:xfrm>
          <a:prstGeom prst="line">
            <a:avLst/>
          </a:prstGeom>
        </p:spPr>
        <p:style>
          <a:lnRef idx="1">
            <a:schemeClr val="dk1"/>
          </a:lnRef>
          <a:fillRef idx="0">
            <a:schemeClr val="dk1"/>
          </a:fillRef>
          <a:effectRef idx="0">
            <a:schemeClr val="dk1"/>
          </a:effectRef>
          <a:fontRef idx="minor">
            <a:schemeClr val="tx1"/>
          </a:fontRef>
        </p:style>
      </p:cxnSp>
      <p:cxnSp>
        <p:nvCxnSpPr>
          <p:cNvPr id="85" name="Rett linje 84">
            <a:extLst>
              <a:ext uri="{FF2B5EF4-FFF2-40B4-BE49-F238E27FC236}">
                <a16:creationId xmlns:a16="http://schemas.microsoft.com/office/drawing/2014/main" id="{27C94361-3DDA-A080-F561-C42BD15BDD21}"/>
              </a:ext>
            </a:extLst>
          </p:cNvPr>
          <p:cNvCxnSpPr>
            <a:cxnSpLocks/>
          </p:cNvCxnSpPr>
          <p:nvPr/>
        </p:nvCxnSpPr>
        <p:spPr>
          <a:xfrm>
            <a:off x="9181497" y="41422"/>
            <a:ext cx="1155731" cy="0"/>
          </a:xfrm>
          <a:prstGeom prst="line">
            <a:avLst/>
          </a:prstGeom>
        </p:spPr>
        <p:style>
          <a:lnRef idx="1">
            <a:schemeClr val="dk1"/>
          </a:lnRef>
          <a:fillRef idx="0">
            <a:schemeClr val="dk1"/>
          </a:fillRef>
          <a:effectRef idx="0">
            <a:schemeClr val="dk1"/>
          </a:effectRef>
          <a:fontRef idx="minor">
            <a:schemeClr val="tx1"/>
          </a:fontRef>
        </p:style>
      </p:cxnSp>
      <p:cxnSp>
        <p:nvCxnSpPr>
          <p:cNvPr id="86" name="Rett linje 85">
            <a:extLst>
              <a:ext uri="{FF2B5EF4-FFF2-40B4-BE49-F238E27FC236}">
                <a16:creationId xmlns:a16="http://schemas.microsoft.com/office/drawing/2014/main" id="{37704613-8CE9-491F-D671-CE359C7F05EF}"/>
              </a:ext>
            </a:extLst>
          </p:cNvPr>
          <p:cNvCxnSpPr>
            <a:cxnSpLocks/>
          </p:cNvCxnSpPr>
          <p:nvPr/>
        </p:nvCxnSpPr>
        <p:spPr>
          <a:xfrm flipV="1">
            <a:off x="10337228" y="41422"/>
            <a:ext cx="0" cy="2976274"/>
          </a:xfrm>
          <a:prstGeom prst="line">
            <a:avLst/>
          </a:prstGeom>
        </p:spPr>
        <p:style>
          <a:lnRef idx="1">
            <a:schemeClr val="dk1"/>
          </a:lnRef>
          <a:fillRef idx="0">
            <a:schemeClr val="dk1"/>
          </a:fillRef>
          <a:effectRef idx="0">
            <a:schemeClr val="dk1"/>
          </a:effectRef>
          <a:fontRef idx="minor">
            <a:schemeClr val="tx1"/>
          </a:fontRef>
        </p:style>
      </p:cxnSp>
      <p:sp>
        <p:nvSpPr>
          <p:cNvPr id="87" name="TekstSylinder 86">
            <a:extLst>
              <a:ext uri="{FF2B5EF4-FFF2-40B4-BE49-F238E27FC236}">
                <a16:creationId xmlns:a16="http://schemas.microsoft.com/office/drawing/2014/main" id="{477151AB-81AF-AB9B-000A-9FCDA7456427}"/>
              </a:ext>
            </a:extLst>
          </p:cNvPr>
          <p:cNvSpPr txBox="1"/>
          <p:nvPr/>
        </p:nvSpPr>
        <p:spPr>
          <a:xfrm>
            <a:off x="9209357" y="145600"/>
            <a:ext cx="1136823" cy="646331"/>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b-NO" dirty="0"/>
              <a:t>Høyeste-rett</a:t>
            </a:r>
          </a:p>
        </p:txBody>
      </p:sp>
      <p:sp>
        <p:nvSpPr>
          <p:cNvPr id="88" name="TekstSylinder 87">
            <a:extLst>
              <a:ext uri="{FF2B5EF4-FFF2-40B4-BE49-F238E27FC236}">
                <a16:creationId xmlns:a16="http://schemas.microsoft.com/office/drawing/2014/main" id="{58C3B468-7F21-7307-2DC6-2615B67E9F07}"/>
              </a:ext>
            </a:extLst>
          </p:cNvPr>
          <p:cNvSpPr txBox="1"/>
          <p:nvPr/>
        </p:nvSpPr>
        <p:spPr>
          <a:xfrm>
            <a:off x="9229980" y="1771957"/>
            <a:ext cx="1231393" cy="584775"/>
          </a:xfrm>
          <a:prstGeom prst="rect">
            <a:avLst/>
          </a:prstGeom>
          <a:noFill/>
        </p:spPr>
        <p:txBody>
          <a:bodyPr wrap="square" rtlCol="0">
            <a:spAutoFit/>
          </a:bodyPr>
          <a:lstStyle/>
          <a:p>
            <a:r>
              <a:rPr lang="nb-NO" sz="1600" b="1" dirty="0"/>
              <a:t>Behandlet to anker</a:t>
            </a:r>
          </a:p>
        </p:txBody>
      </p:sp>
      <p:cxnSp>
        <p:nvCxnSpPr>
          <p:cNvPr id="4" name="Rett linje 3">
            <a:extLst>
              <a:ext uri="{FF2B5EF4-FFF2-40B4-BE49-F238E27FC236}">
                <a16:creationId xmlns:a16="http://schemas.microsoft.com/office/drawing/2014/main" id="{2157BF74-A016-C65D-B194-FC246018B3AD}"/>
              </a:ext>
            </a:extLst>
          </p:cNvPr>
          <p:cNvCxnSpPr>
            <a:cxnSpLocks/>
          </p:cNvCxnSpPr>
          <p:nvPr/>
        </p:nvCxnSpPr>
        <p:spPr>
          <a:xfrm>
            <a:off x="8043651" y="3682676"/>
            <a:ext cx="1151736" cy="0"/>
          </a:xfrm>
          <a:prstGeom prst="line">
            <a:avLst/>
          </a:prstGeom>
        </p:spPr>
        <p:style>
          <a:lnRef idx="1">
            <a:schemeClr val="dk1"/>
          </a:lnRef>
          <a:fillRef idx="0">
            <a:schemeClr val="dk1"/>
          </a:fillRef>
          <a:effectRef idx="0">
            <a:schemeClr val="dk1"/>
          </a:effectRef>
          <a:fontRef idx="minor">
            <a:schemeClr val="tx1"/>
          </a:fontRef>
        </p:style>
      </p:cxnSp>
      <p:cxnSp>
        <p:nvCxnSpPr>
          <p:cNvPr id="6" name="Rett linje 5">
            <a:extLst>
              <a:ext uri="{FF2B5EF4-FFF2-40B4-BE49-F238E27FC236}">
                <a16:creationId xmlns:a16="http://schemas.microsoft.com/office/drawing/2014/main" id="{654FC40E-A4A9-6565-86CD-931819215272}"/>
              </a:ext>
            </a:extLst>
          </p:cNvPr>
          <p:cNvCxnSpPr>
            <a:cxnSpLocks/>
          </p:cNvCxnSpPr>
          <p:nvPr/>
        </p:nvCxnSpPr>
        <p:spPr>
          <a:xfrm>
            <a:off x="9194446" y="3051492"/>
            <a:ext cx="115173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7524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462014" y="483920"/>
            <a:ext cx="11269912" cy="662597"/>
          </a:xfrm>
        </p:spPr>
        <p:txBody>
          <a:bodyPr/>
          <a:lstStyle/>
          <a:p>
            <a:pPr algn="ctr"/>
            <a:br>
              <a:rPr lang="nb-NO" sz="3200" dirty="0"/>
            </a:br>
            <a:r>
              <a:rPr lang="nb-NO" sz="3200" dirty="0"/>
              <a:t>4.1 Grensesnittet</a:t>
            </a:r>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1244990" y="1343465"/>
            <a:ext cx="9713295" cy="5030615"/>
          </a:xfrm>
        </p:spPr>
        <p:txBody>
          <a:bodyPr>
            <a:normAutofit/>
          </a:bodyPr>
          <a:lstStyle/>
          <a:p>
            <a:r>
              <a:rPr lang="nb-NO" sz="2800" dirty="0">
                <a:ea typeface="Batang" panose="02030600000101010101" pitchFamily="18" charset="-127"/>
                <a:cs typeface="Times New Roman" panose="02020603050405020304" pitchFamily="18" charset="0"/>
              </a:rPr>
              <a:t>Nav kontoret</a:t>
            </a:r>
          </a:p>
          <a:p>
            <a:pPr lvl="1"/>
            <a:r>
              <a:rPr lang="nb-NO" sz="2800" dirty="0">
                <a:ea typeface="Batang" panose="02030600000101010101" pitchFamily="18" charset="-127"/>
                <a:cs typeface="Times New Roman" panose="02020603050405020304" pitchFamily="18" charset="0"/>
              </a:rPr>
              <a:t>har dialog med bruker</a:t>
            </a:r>
          </a:p>
          <a:p>
            <a:pPr lvl="1"/>
            <a:r>
              <a:rPr lang="nb-NO" sz="2800" dirty="0">
                <a:ea typeface="Batang" panose="02030600000101010101" pitchFamily="18" charset="-127"/>
                <a:cs typeface="Times New Roman" panose="02020603050405020304" pitchFamily="18" charset="0"/>
              </a:rPr>
              <a:t>utarbeider arbeidsevnevurderinger</a:t>
            </a:r>
          </a:p>
          <a:p>
            <a:pPr lvl="1"/>
            <a:r>
              <a:rPr lang="nb-NO" sz="2800" dirty="0">
                <a:ea typeface="Batang" panose="02030600000101010101" pitchFamily="18" charset="-127"/>
                <a:cs typeface="Times New Roman" panose="02020603050405020304" pitchFamily="18" charset="0"/>
              </a:rPr>
              <a:t>treffer vedtak om vilkårene i § 11-5 (AAP)</a:t>
            </a:r>
          </a:p>
          <a:p>
            <a:pPr lvl="1"/>
            <a:r>
              <a:rPr lang="nb-NO" sz="2800" dirty="0">
                <a:ea typeface="Batang" panose="02030600000101010101" pitchFamily="18" charset="-127"/>
                <a:cs typeface="Times New Roman" panose="02020603050405020304" pitchFamily="18" charset="0"/>
              </a:rPr>
              <a:t>gjennomgår avslag i uføresaker med bruker</a:t>
            </a:r>
          </a:p>
          <a:p>
            <a:r>
              <a:rPr lang="nb-NO" sz="2800" dirty="0">
                <a:ea typeface="Batang" panose="02030600000101010101" pitchFamily="18" charset="-127"/>
                <a:cs typeface="Times New Roman" panose="02020603050405020304" pitchFamily="18" charset="0"/>
              </a:rPr>
              <a:t>NAY</a:t>
            </a:r>
          </a:p>
          <a:p>
            <a:pPr lvl="1"/>
            <a:r>
              <a:rPr lang="nb-NO" sz="2800" dirty="0">
                <a:ea typeface="Batang" panose="02030600000101010101" pitchFamily="18" charset="-127"/>
                <a:cs typeface="Times New Roman" panose="02020603050405020304" pitchFamily="18" charset="0"/>
              </a:rPr>
              <a:t>treffer vedtak om øvrige vilkår i AAP-saker</a:t>
            </a:r>
          </a:p>
          <a:p>
            <a:pPr lvl="1"/>
            <a:r>
              <a:rPr lang="nb-NO" sz="2800" dirty="0">
                <a:ea typeface="Batang" panose="02030600000101010101" pitchFamily="18" charset="-127"/>
                <a:cs typeface="Times New Roman" panose="02020603050405020304" pitchFamily="18" charset="0"/>
              </a:rPr>
              <a:t>treffer vedtak i uføresaker</a:t>
            </a:r>
          </a:p>
        </p:txBody>
      </p:sp>
    </p:spTree>
    <p:extLst>
      <p:ext uri="{BB962C8B-B14F-4D97-AF65-F5344CB8AC3E}">
        <p14:creationId xmlns:p14="http://schemas.microsoft.com/office/powerpoint/2010/main" val="3566865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Sylinder 14">
            <a:extLst>
              <a:ext uri="{FF2B5EF4-FFF2-40B4-BE49-F238E27FC236}">
                <a16:creationId xmlns:a16="http://schemas.microsoft.com/office/drawing/2014/main" id="{F5C4746A-41AE-4236-BBD5-1C1120691B10}"/>
              </a:ext>
            </a:extLst>
          </p:cNvPr>
          <p:cNvSpPr txBox="1"/>
          <p:nvPr/>
        </p:nvSpPr>
        <p:spPr>
          <a:xfrm>
            <a:off x="4607169" y="543496"/>
            <a:ext cx="7188591" cy="5262979"/>
          </a:xfrm>
          <a:prstGeom prst="rect">
            <a:avLst/>
          </a:prstGeom>
          <a:noFill/>
        </p:spPr>
        <p:txBody>
          <a:bodyPr wrap="square">
            <a:spAutoFit/>
          </a:bodyPr>
          <a:lstStyle/>
          <a:p>
            <a:r>
              <a:rPr lang="nb-NO" sz="3200" b="1" dirty="0"/>
              <a:t>Agenda Kaupang 2022, side 32 :</a:t>
            </a:r>
          </a:p>
          <a:p>
            <a:endParaRPr lang="nb-NO" sz="2000" b="1" dirty="0"/>
          </a:p>
          <a:p>
            <a:endParaRPr lang="nb-NO" sz="2000" b="1" dirty="0"/>
          </a:p>
          <a:p>
            <a:r>
              <a:rPr lang="nb-NO" sz="2400" dirty="0"/>
              <a:t>«I dag mener brukerne vi har snakket med at systemet er «stykket opp», og det er for lite koordinering og dialog mellom enhetene. Hvem som har ansvar for å holde i den sammenhengende brukerreisen blir uklart. Når saksflyten i klage- og </a:t>
            </a:r>
            <a:r>
              <a:rPr lang="nb-NO" sz="2400" dirty="0" err="1"/>
              <a:t>ankesystemet</a:t>
            </a:r>
            <a:r>
              <a:rPr lang="nb-NO" sz="2400" dirty="0"/>
              <a:t> går på tvers av ulike organisatoriske enheter og flere brukere haver i en «loop» frem og tilbake mellom disse enhetene, er det naturlig å stille seg spørsmålet om hvem i som ivaretar helheten i disse prosessene og den totale brukeropplevelsen.» </a:t>
            </a:r>
          </a:p>
        </p:txBody>
      </p:sp>
      <p:pic>
        <p:nvPicPr>
          <p:cNvPr id="3" name="Bilde 2" descr="Et bilde som inneholder Nettsted&#10;&#10;Automatisk generert beskrivelse">
            <a:extLst>
              <a:ext uri="{FF2B5EF4-FFF2-40B4-BE49-F238E27FC236}">
                <a16:creationId xmlns:a16="http://schemas.microsoft.com/office/drawing/2014/main" id="{7646F74F-DEDA-FB95-D0FC-C6523D875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 y="318412"/>
            <a:ext cx="4433892" cy="6226727"/>
          </a:xfrm>
          <a:prstGeom prst="rect">
            <a:avLst/>
          </a:prstGeom>
        </p:spPr>
      </p:pic>
    </p:spTree>
    <p:extLst>
      <p:ext uri="{BB962C8B-B14F-4D97-AF65-F5344CB8AC3E}">
        <p14:creationId xmlns:p14="http://schemas.microsoft.com/office/powerpoint/2010/main" val="738008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1241946" y="483921"/>
            <a:ext cx="9642044" cy="683697"/>
          </a:xfrm>
        </p:spPr>
        <p:txBody>
          <a:bodyPr/>
          <a:lstStyle/>
          <a:p>
            <a:pPr algn="ctr"/>
            <a:br>
              <a:rPr lang="nb-NO" dirty="0"/>
            </a:br>
            <a:r>
              <a:rPr lang="nb-NO" sz="3200" dirty="0"/>
              <a:t>4.1 Grensesnittet</a:t>
            </a:r>
          </a:p>
        </p:txBody>
      </p:sp>
      <p:sp>
        <p:nvSpPr>
          <p:cNvPr id="4" name="TekstSylinder 3">
            <a:extLst>
              <a:ext uri="{FF2B5EF4-FFF2-40B4-BE49-F238E27FC236}">
                <a16:creationId xmlns:a16="http://schemas.microsoft.com/office/drawing/2014/main" id="{98E020F5-3B03-7C5D-2B26-AB8CC5498CDC}"/>
              </a:ext>
            </a:extLst>
          </p:cNvPr>
          <p:cNvSpPr txBox="1"/>
          <p:nvPr/>
        </p:nvSpPr>
        <p:spPr>
          <a:xfrm>
            <a:off x="731105" y="1336430"/>
            <a:ext cx="10152885" cy="2677656"/>
          </a:xfrm>
          <a:prstGeom prst="rect">
            <a:avLst/>
          </a:prstGeom>
          <a:noFill/>
        </p:spPr>
        <p:txBody>
          <a:bodyPr wrap="square">
            <a:spAutoFit/>
          </a:bodyPr>
          <a:lstStyle/>
          <a:p>
            <a:r>
              <a:rPr lang="nb-NO" sz="2400" dirty="0"/>
              <a:t>Som </a:t>
            </a:r>
            <a:r>
              <a:rPr lang="nb-NO" sz="2400" u="sng" dirty="0"/>
              <a:t>organisatoriske </a:t>
            </a:r>
            <a:r>
              <a:rPr lang="nb-NO" sz="2400" dirty="0"/>
              <a:t>tiltak for å øke tilliten til Nav, foreslår utvalget å sikre bedre samhandling mellom veileder og saksbehandler for arbeids- og helseytelser:</a:t>
            </a:r>
          </a:p>
          <a:p>
            <a:endParaRPr lang="nb-NO" sz="2400" dirty="0"/>
          </a:p>
          <a:p>
            <a:pPr marL="342900" indent="-342900">
              <a:buAutoNum type="arabicParenR"/>
            </a:pPr>
            <a:r>
              <a:rPr lang="nb-NO" sz="2400" dirty="0"/>
              <a:t>Gjennomføre prøveprosjekt foreslått av Akademikerne</a:t>
            </a:r>
          </a:p>
          <a:p>
            <a:pPr marL="342900" indent="-342900">
              <a:buAutoNum type="arabicParenR"/>
            </a:pPr>
            <a:r>
              <a:rPr lang="nb-NO" sz="2400" dirty="0"/>
              <a:t>Vurdere om oppdelingen mellom arbeidslinjen og ytelseslinjen er hensiktsmessig</a:t>
            </a:r>
          </a:p>
        </p:txBody>
      </p:sp>
    </p:spTree>
    <p:extLst>
      <p:ext uri="{BB962C8B-B14F-4D97-AF65-F5344CB8AC3E}">
        <p14:creationId xmlns:p14="http://schemas.microsoft.com/office/powerpoint/2010/main" val="205393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1241947" y="483918"/>
            <a:ext cx="9642044" cy="4636721"/>
          </a:xfrm>
        </p:spPr>
        <p:txBody>
          <a:bodyPr/>
          <a:lstStyle/>
          <a:p>
            <a:pPr algn="ctr"/>
            <a:br>
              <a:rPr lang="nb-NO" dirty="0"/>
            </a:br>
            <a:r>
              <a:rPr lang="nb-NO" sz="4000" dirty="0"/>
              <a:t>4.2 Kanalstrategiens tre kanaler</a:t>
            </a:r>
            <a:br>
              <a:rPr lang="nb-NO" dirty="0"/>
            </a:br>
            <a:br>
              <a:rPr lang="nb-NO" sz="3200" dirty="0"/>
            </a:br>
            <a:r>
              <a:rPr lang="nb-NO" sz="3200" dirty="0"/>
              <a:t>1) Nav kontoret, </a:t>
            </a:r>
            <a:br>
              <a:rPr lang="nb-NO" sz="3200" dirty="0"/>
            </a:br>
            <a:r>
              <a:rPr lang="nb-NO" sz="3200" dirty="0"/>
              <a:t>2) Nav.no eller </a:t>
            </a:r>
            <a:br>
              <a:rPr lang="nb-NO" sz="3200" dirty="0"/>
            </a:br>
            <a:r>
              <a:rPr lang="nb-NO" sz="3200" dirty="0"/>
              <a:t>3) Nav kontaktsenter</a:t>
            </a:r>
            <a:br>
              <a:rPr lang="nb-NO" sz="3200" dirty="0"/>
            </a:br>
            <a:endParaRPr lang="nb-NO" dirty="0"/>
          </a:p>
        </p:txBody>
      </p:sp>
    </p:spTree>
    <p:extLst>
      <p:ext uri="{BB962C8B-B14F-4D97-AF65-F5344CB8AC3E}">
        <p14:creationId xmlns:p14="http://schemas.microsoft.com/office/powerpoint/2010/main" val="295062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erson&#10;&#10;Automatisk generert beskrivelse">
            <a:extLst>
              <a:ext uri="{FF2B5EF4-FFF2-40B4-BE49-F238E27FC236}">
                <a16:creationId xmlns:a16="http://schemas.microsoft.com/office/drawing/2014/main" id="{9D43D151-4BCB-F30B-7869-AC45E5D11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22" y="270414"/>
            <a:ext cx="8033163" cy="5670841"/>
          </a:xfrm>
          <a:prstGeom prst="rect">
            <a:avLst/>
          </a:prstGeom>
        </p:spPr>
      </p:pic>
      <p:pic>
        <p:nvPicPr>
          <p:cNvPr id="6" name="Bilde 5" descr="Et bilde som inneholder tekst&#10;&#10;Automatisk generert beskrivelse">
            <a:extLst>
              <a:ext uri="{FF2B5EF4-FFF2-40B4-BE49-F238E27FC236}">
                <a16:creationId xmlns:a16="http://schemas.microsoft.com/office/drawing/2014/main" id="{F624DF98-3F61-C717-99F6-8077BF2A0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538" y="1922188"/>
            <a:ext cx="5505776" cy="2881929"/>
          </a:xfrm>
          <a:prstGeom prst="rect">
            <a:avLst/>
          </a:prstGeom>
        </p:spPr>
      </p:pic>
      <p:sp>
        <p:nvSpPr>
          <p:cNvPr id="8" name="TekstSylinder 7">
            <a:extLst>
              <a:ext uri="{FF2B5EF4-FFF2-40B4-BE49-F238E27FC236}">
                <a16:creationId xmlns:a16="http://schemas.microsoft.com/office/drawing/2014/main" id="{4DDF3CC7-70EA-C510-3762-53487CE47DF3}"/>
              </a:ext>
            </a:extLst>
          </p:cNvPr>
          <p:cNvSpPr txBox="1"/>
          <p:nvPr/>
        </p:nvSpPr>
        <p:spPr>
          <a:xfrm>
            <a:off x="698108" y="6132725"/>
            <a:ext cx="9268851" cy="369332"/>
          </a:xfrm>
          <a:prstGeom prst="rect">
            <a:avLst/>
          </a:prstGeom>
          <a:noFill/>
        </p:spPr>
        <p:txBody>
          <a:bodyPr wrap="square">
            <a:spAutoFit/>
          </a:bodyPr>
          <a:lstStyle/>
          <a:p>
            <a:r>
              <a:rPr lang="nb-NO" dirty="0">
                <a:hlinkClick r:id="rId4"/>
              </a:rPr>
              <a:t>Nav Kontaktsenter: Helsetilsynet fant en rekke alvorlige forhold – NRK Nordland</a:t>
            </a:r>
            <a:endParaRPr lang="nb-NO" dirty="0"/>
          </a:p>
        </p:txBody>
      </p:sp>
    </p:spTree>
    <p:extLst>
      <p:ext uri="{BB962C8B-B14F-4D97-AF65-F5344CB8AC3E}">
        <p14:creationId xmlns:p14="http://schemas.microsoft.com/office/powerpoint/2010/main" val="1669129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tekst&#10;&#10;Automatisk generert beskrivelse">
            <a:extLst>
              <a:ext uri="{FF2B5EF4-FFF2-40B4-BE49-F238E27FC236}">
                <a16:creationId xmlns:a16="http://schemas.microsoft.com/office/drawing/2014/main" id="{F248995B-D6CF-AFF1-F9D1-BF8DE8413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62" y="1252025"/>
            <a:ext cx="3511730" cy="5118363"/>
          </a:xfrm>
          <a:prstGeom prst="rect">
            <a:avLst/>
          </a:prstGeom>
        </p:spPr>
      </p:pic>
      <p:sp>
        <p:nvSpPr>
          <p:cNvPr id="15" name="TekstSylinder 14">
            <a:extLst>
              <a:ext uri="{FF2B5EF4-FFF2-40B4-BE49-F238E27FC236}">
                <a16:creationId xmlns:a16="http://schemas.microsoft.com/office/drawing/2014/main" id="{F5C4746A-41AE-4236-BBD5-1C1120691B10}"/>
              </a:ext>
            </a:extLst>
          </p:cNvPr>
          <p:cNvSpPr txBox="1"/>
          <p:nvPr/>
        </p:nvSpPr>
        <p:spPr>
          <a:xfrm>
            <a:off x="4318782" y="1440490"/>
            <a:ext cx="6588953" cy="2585323"/>
          </a:xfrm>
          <a:prstGeom prst="rect">
            <a:avLst/>
          </a:prstGeom>
          <a:noFill/>
        </p:spPr>
        <p:txBody>
          <a:bodyPr wrap="square">
            <a:spAutoFit/>
          </a:bodyPr>
          <a:lstStyle/>
          <a:p>
            <a:r>
              <a:rPr lang="nb-NO" sz="2400" b="1" dirty="0"/>
              <a:t>Sintef 2016 s. 216 </a:t>
            </a:r>
          </a:p>
          <a:p>
            <a:endParaRPr lang="nb-NO" dirty="0"/>
          </a:p>
          <a:p>
            <a:r>
              <a:rPr lang="nb-NO" sz="2000" dirty="0"/>
              <a:t>«Det viktigste grepet for å redusere andelen omgjøring etter unødvendige klager ser ut til å være </a:t>
            </a:r>
            <a:r>
              <a:rPr lang="nb-NO" sz="2000" b="1" dirty="0"/>
              <a:t>bedre kommunikasjon med brukerne</a:t>
            </a:r>
            <a:r>
              <a:rPr lang="nb-NO" sz="2000" dirty="0"/>
              <a:t>, først og fremst ved hjelp av bedre mangelbrev, men også for eksempel at </a:t>
            </a:r>
            <a:r>
              <a:rPr lang="nb-NO" sz="2000" b="1" dirty="0"/>
              <a:t>flere saksbehandlere velger å ta en telefon til bruker </a:t>
            </a:r>
            <a:r>
              <a:rPr lang="nb-NO" sz="2000" dirty="0"/>
              <a:t>eller til Nav-kontoret ved behov for avklaringer.» </a:t>
            </a:r>
          </a:p>
        </p:txBody>
      </p:sp>
    </p:spTree>
    <p:extLst>
      <p:ext uri="{BB962C8B-B14F-4D97-AF65-F5344CB8AC3E}">
        <p14:creationId xmlns:p14="http://schemas.microsoft.com/office/powerpoint/2010/main" val="148109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Sylinder 14">
            <a:extLst>
              <a:ext uri="{FF2B5EF4-FFF2-40B4-BE49-F238E27FC236}">
                <a16:creationId xmlns:a16="http://schemas.microsoft.com/office/drawing/2014/main" id="{F5C4746A-41AE-4236-BBD5-1C1120691B10}"/>
              </a:ext>
            </a:extLst>
          </p:cNvPr>
          <p:cNvSpPr txBox="1"/>
          <p:nvPr/>
        </p:nvSpPr>
        <p:spPr>
          <a:xfrm>
            <a:off x="4705645" y="543496"/>
            <a:ext cx="6588953" cy="4154984"/>
          </a:xfrm>
          <a:prstGeom prst="rect">
            <a:avLst/>
          </a:prstGeom>
          <a:noFill/>
        </p:spPr>
        <p:txBody>
          <a:bodyPr wrap="square">
            <a:spAutoFit/>
          </a:bodyPr>
          <a:lstStyle/>
          <a:p>
            <a:r>
              <a:rPr lang="nb-NO" sz="2400" b="1" dirty="0"/>
              <a:t>Agenda Kaupang 2022, side 32 og 33:</a:t>
            </a:r>
          </a:p>
          <a:p>
            <a:r>
              <a:rPr lang="nb-NO" sz="2000" dirty="0"/>
              <a:t>«</a:t>
            </a:r>
            <a:r>
              <a:rPr lang="nb-NO" sz="2000" b="1" dirty="0"/>
              <a:t>Manglende på kommunikasjon og dialog fremstår som et vesentlig behov og et stort utfordringsområde for brukerne</a:t>
            </a:r>
            <a:r>
              <a:rPr lang="nb-NO" sz="2000" dirty="0"/>
              <a:t>. Det er et krevende system å forstå, og tilgangen til riktig, presis informasjon til rett tid synes å være en utfordring. Frustrasjonen over ikke å få svar på de spørsmålene de har er stor, og det er krevende for mange brukere at </a:t>
            </a:r>
            <a:r>
              <a:rPr lang="nb-NO" sz="2000" b="1" dirty="0"/>
              <a:t>dialogen i hovedsak er skriftlig</a:t>
            </a:r>
            <a:r>
              <a:rPr lang="nb-NO" sz="2000" dirty="0"/>
              <a:t>. Når dialogen blir såpass «en-veis» som brukerne opplever, kan man stille spørsmål ved om det er avklaringer som kunne vært gjort på et tidligere tidspunkt og dermed bidratt til å unngå at det blir flere runder med både klage- og anke.» </a:t>
            </a:r>
          </a:p>
        </p:txBody>
      </p:sp>
      <p:pic>
        <p:nvPicPr>
          <p:cNvPr id="3" name="Bilde 2" descr="Et bilde som inneholder Nettsted&#10;&#10;Automatisk generert beskrivelse">
            <a:extLst>
              <a:ext uri="{FF2B5EF4-FFF2-40B4-BE49-F238E27FC236}">
                <a16:creationId xmlns:a16="http://schemas.microsoft.com/office/drawing/2014/main" id="{7646F74F-DEDA-FB95-D0FC-C6523D875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64" y="543496"/>
            <a:ext cx="3791123" cy="5324056"/>
          </a:xfrm>
          <a:prstGeom prst="rect">
            <a:avLst/>
          </a:prstGeom>
        </p:spPr>
      </p:pic>
    </p:spTree>
    <p:extLst>
      <p:ext uri="{BB962C8B-B14F-4D97-AF65-F5344CB8AC3E}">
        <p14:creationId xmlns:p14="http://schemas.microsoft.com/office/powerpoint/2010/main" val="2439168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6BFEF8-2150-4D34-A174-06A1151690A3}"/>
              </a:ext>
            </a:extLst>
          </p:cNvPr>
          <p:cNvSpPr>
            <a:spLocks noGrp="1"/>
          </p:cNvSpPr>
          <p:nvPr>
            <p:ph type="title" idx="4294967295"/>
          </p:nvPr>
        </p:nvSpPr>
        <p:spPr>
          <a:xfrm>
            <a:off x="462014" y="483920"/>
            <a:ext cx="11269912" cy="718868"/>
          </a:xfrm>
        </p:spPr>
        <p:txBody>
          <a:bodyPr/>
          <a:lstStyle/>
          <a:p>
            <a:pPr algn="ctr"/>
            <a:br>
              <a:rPr lang="nb-NO" dirty="0"/>
            </a:br>
            <a:r>
              <a:rPr lang="nb-NO" sz="3200" dirty="0"/>
              <a:t>Rettslig rammer</a:t>
            </a:r>
            <a:endParaRPr lang="nb-NO" dirty="0"/>
          </a:p>
        </p:txBody>
      </p:sp>
      <p:sp>
        <p:nvSpPr>
          <p:cNvPr id="3" name="Plassholder for innhold 2">
            <a:extLst>
              <a:ext uri="{FF2B5EF4-FFF2-40B4-BE49-F238E27FC236}">
                <a16:creationId xmlns:a16="http://schemas.microsoft.com/office/drawing/2014/main" id="{672FBC86-37B8-465F-8808-FADAC1050792}"/>
              </a:ext>
            </a:extLst>
          </p:cNvPr>
          <p:cNvSpPr>
            <a:spLocks noGrp="1"/>
          </p:cNvSpPr>
          <p:nvPr>
            <p:ph idx="4294967295"/>
          </p:nvPr>
        </p:nvSpPr>
        <p:spPr>
          <a:xfrm>
            <a:off x="661182" y="1484142"/>
            <a:ext cx="10806918" cy="5202408"/>
          </a:xfrm>
        </p:spPr>
        <p:txBody>
          <a:bodyPr>
            <a:normAutofit/>
          </a:bodyPr>
          <a:lstStyle/>
          <a:p>
            <a:r>
              <a:rPr lang="nb-NO" sz="2800" dirty="0" err="1">
                <a:ea typeface="Batang" panose="02030600000101010101" pitchFamily="18" charset="-127"/>
                <a:cs typeface="Times New Roman" panose="02020603050405020304" pitchFamily="18" charset="0"/>
              </a:rPr>
              <a:t>Fvl</a:t>
            </a:r>
            <a:r>
              <a:rPr lang="nb-NO" sz="2800" dirty="0">
                <a:ea typeface="Batang" panose="02030600000101010101" pitchFamily="18" charset="-127"/>
                <a:cs typeface="Times New Roman" panose="02020603050405020304" pitchFamily="18" charset="0"/>
              </a:rPr>
              <a:t>. § 11 d første ledd første punktum:</a:t>
            </a:r>
          </a:p>
          <a:p>
            <a:pPr lvl="1"/>
            <a:r>
              <a:rPr lang="nb-NO" sz="2400" dirty="0">
                <a:ea typeface="Batang" panose="02030600000101010101" pitchFamily="18" charset="-127"/>
                <a:cs typeface="Times New Roman" panose="02020603050405020304" pitchFamily="18" charset="0"/>
              </a:rPr>
              <a:t>«I den utstrekning en forsvarlig utførelse av tjenesten tillater det, skal en part som har saklig grunn for det, gis adgang til å tale muntlig med en tjenestemann ved det forvaltningsorgan som behandler saken.»</a:t>
            </a:r>
            <a:endParaRPr lang="nb-NO" sz="3200" dirty="0">
              <a:ea typeface="Batang" panose="02030600000101010101" pitchFamily="18" charset="-127"/>
              <a:cs typeface="Times New Roman" panose="02020603050405020304" pitchFamily="18" charset="0"/>
            </a:endParaRPr>
          </a:p>
          <a:p>
            <a:r>
              <a:rPr lang="nb-NO" sz="2800" dirty="0">
                <a:ea typeface="Batang" panose="02030600000101010101" pitchFamily="18" charset="-127"/>
                <a:cs typeface="Times New Roman" panose="02020603050405020304" pitchFamily="18" charset="0"/>
              </a:rPr>
              <a:t>SOM-2010-946:</a:t>
            </a:r>
          </a:p>
          <a:p>
            <a:pPr lvl="1"/>
            <a:r>
              <a:rPr lang="nb-NO" sz="2400" dirty="0">
                <a:solidFill>
                  <a:srgbClr val="333333"/>
                </a:solidFill>
              </a:rPr>
              <a:t>«</a:t>
            </a:r>
            <a:r>
              <a:rPr lang="nn-NO" sz="2400" dirty="0">
                <a:solidFill>
                  <a:srgbClr val="333333"/>
                </a:solidFill>
              </a:rPr>
              <a:t>Eg oppmodar difor Arbeids- og velferdsdirektoratet til ein kritisk gjennomgang av dagens praksis. Slik eg ser det må eit minimumskrav vere at tenestemennene i ringjenettverket enkelt vert sett i stand til å finne fram til og setje over til </a:t>
            </a:r>
            <a:r>
              <a:rPr lang="nn-NO" sz="2400" b="1" dirty="0">
                <a:solidFill>
                  <a:srgbClr val="333333"/>
                </a:solidFill>
              </a:rPr>
              <a:t>den konkrete sakshandsamaren i saka </a:t>
            </a:r>
            <a:r>
              <a:rPr lang="nn-NO" sz="2400" dirty="0">
                <a:solidFill>
                  <a:srgbClr val="333333"/>
                </a:solidFill>
              </a:rPr>
              <a:t>dersom parten kan vise til eit </a:t>
            </a:r>
            <a:r>
              <a:rPr lang="nn-NO" sz="2400" b="1" dirty="0">
                <a:solidFill>
                  <a:srgbClr val="333333"/>
                </a:solidFill>
              </a:rPr>
              <a:t>sakleg behov </a:t>
            </a:r>
            <a:r>
              <a:rPr lang="nn-NO" sz="2400" dirty="0">
                <a:solidFill>
                  <a:srgbClr val="333333"/>
                </a:solidFill>
              </a:rPr>
              <a:t>for slik samtale.</a:t>
            </a:r>
            <a:r>
              <a:rPr lang="nb-NO" sz="2400" dirty="0">
                <a:solidFill>
                  <a:srgbClr val="333333"/>
                </a:solidFill>
              </a:rPr>
              <a:t>»</a:t>
            </a:r>
            <a:endParaRPr lang="nb-NO" sz="3200" dirty="0">
              <a:ea typeface="Batang" panose="02030600000101010101" pitchFamily="18" charset="-127"/>
              <a:cs typeface="Times New Roman" panose="02020603050405020304" pitchFamily="18" charset="0"/>
            </a:endParaRPr>
          </a:p>
          <a:p>
            <a:endParaRPr lang="nb-NO" sz="2800" dirty="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6045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E1E9B8-24FD-CEBA-70AA-0FBE7485611F}"/>
              </a:ext>
            </a:extLst>
          </p:cNvPr>
          <p:cNvSpPr>
            <a:spLocks noGrp="1"/>
          </p:cNvSpPr>
          <p:nvPr>
            <p:ph type="title" idx="4294967295"/>
          </p:nvPr>
        </p:nvSpPr>
        <p:spPr>
          <a:xfrm>
            <a:off x="1003300" y="737118"/>
            <a:ext cx="10024208" cy="694867"/>
          </a:xfrm>
        </p:spPr>
        <p:txBody>
          <a:bodyPr/>
          <a:lstStyle/>
          <a:p>
            <a:pPr algn="ctr"/>
            <a:r>
              <a:rPr lang="nb-NO"/>
              <a:t>Utvalgets enstemmige forslag er</a:t>
            </a:r>
          </a:p>
        </p:txBody>
      </p:sp>
      <p:sp>
        <p:nvSpPr>
          <p:cNvPr id="3" name="Plassholder for innhold 2">
            <a:extLst>
              <a:ext uri="{FF2B5EF4-FFF2-40B4-BE49-F238E27FC236}">
                <a16:creationId xmlns:a16="http://schemas.microsoft.com/office/drawing/2014/main" id="{9E852F2B-ABB6-CCC0-CC11-87CC6FD3488F}"/>
              </a:ext>
            </a:extLst>
          </p:cNvPr>
          <p:cNvSpPr>
            <a:spLocks noGrp="1"/>
          </p:cNvSpPr>
          <p:nvPr>
            <p:ph idx="4294967295"/>
          </p:nvPr>
        </p:nvSpPr>
        <p:spPr>
          <a:xfrm>
            <a:off x="695569" y="1811547"/>
            <a:ext cx="10493131" cy="4972207"/>
          </a:xfrm>
        </p:spPr>
        <p:txBody>
          <a:bodyPr vert="horz" lIns="0" tIns="0" rIns="0" bIns="0" rtlCol="0" anchor="t">
            <a:normAutofit/>
          </a:bodyPr>
          <a:lstStyle/>
          <a:p>
            <a:pPr marL="456565" indent="-456565">
              <a:buFontTx/>
              <a:buChar char="-"/>
            </a:pPr>
            <a:r>
              <a:rPr lang="nb-NO" sz="2800" dirty="0"/>
              <a:t>å beholde hovedstrukturen i dagens klage- og </a:t>
            </a:r>
            <a:r>
              <a:rPr lang="nb-NO" sz="2800" dirty="0" err="1"/>
              <a:t>ankesystem</a:t>
            </a:r>
            <a:endParaRPr lang="nb-NO" sz="2800" dirty="0">
              <a:cs typeface="Arial"/>
            </a:endParaRPr>
          </a:p>
          <a:p>
            <a:pPr marL="989965" lvl="1" indent="-380365">
              <a:buFontTx/>
              <a:buChar char="-"/>
            </a:pPr>
            <a:r>
              <a:rPr lang="nb-NO" sz="2800" dirty="0"/>
              <a:t>Trygderetten foreslås formalisert som en særdomstol underlagt domstoladministrasjonen</a:t>
            </a:r>
            <a:endParaRPr lang="nb-NO" sz="2800" dirty="0">
              <a:cs typeface="Arial"/>
            </a:endParaRPr>
          </a:p>
          <a:p>
            <a:pPr marL="989965" lvl="1" indent="-380365">
              <a:buFontTx/>
              <a:buChar char="-"/>
            </a:pPr>
            <a:r>
              <a:rPr lang="nb-NO" sz="2800"/>
              <a:t>NAV Klageinstans foreslås flyttet til direktoratsnivå</a:t>
            </a:r>
            <a:endParaRPr lang="nb-NO" sz="2800">
              <a:cs typeface="Arial"/>
            </a:endParaRPr>
          </a:p>
          <a:p>
            <a:pPr marL="456565" indent="-456565">
              <a:buFontTx/>
              <a:buChar char="-"/>
            </a:pPr>
            <a:r>
              <a:rPr lang="nb-NO" sz="2800" dirty="0"/>
              <a:t>å gjennomføre ca. 10 tiltak for å begrense tidsbruken i systemet</a:t>
            </a:r>
            <a:endParaRPr lang="nb-NO" sz="2800" dirty="0">
              <a:cs typeface="Arial"/>
            </a:endParaRPr>
          </a:p>
          <a:p>
            <a:pPr marL="456565" indent="-456565">
              <a:buFontTx/>
              <a:buChar char="-"/>
            </a:pPr>
            <a:r>
              <a:rPr lang="nb-NO" sz="2800" dirty="0"/>
              <a:t>å gjennomføre ca. 10 tiltak for å begrense antallet klager og anker</a:t>
            </a:r>
            <a:endParaRPr lang="nb-NO" sz="2800" dirty="0">
              <a:cs typeface="Arial"/>
            </a:endParaRPr>
          </a:p>
        </p:txBody>
      </p:sp>
    </p:spTree>
    <p:extLst>
      <p:ext uri="{BB962C8B-B14F-4D97-AF65-F5344CB8AC3E}">
        <p14:creationId xmlns:p14="http://schemas.microsoft.com/office/powerpoint/2010/main" val="326354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52C79-0D06-4892-B7F8-EAD4CF0CC8A6}"/>
              </a:ext>
            </a:extLst>
          </p:cNvPr>
          <p:cNvSpPr>
            <a:spLocks noGrp="1"/>
          </p:cNvSpPr>
          <p:nvPr>
            <p:ph type="ctrTitle" idx="4294967295"/>
          </p:nvPr>
        </p:nvSpPr>
        <p:spPr>
          <a:xfrm>
            <a:off x="211015" y="220961"/>
            <a:ext cx="5784729" cy="3764508"/>
          </a:xfrm>
        </p:spPr>
        <p:txBody>
          <a:bodyPr>
            <a:normAutofit/>
          </a:bodyPr>
          <a:lstStyle/>
          <a:p>
            <a:pPr algn="l"/>
            <a:br>
              <a:rPr lang="nb-NO" sz="4800" b="1" dirty="0"/>
            </a:br>
            <a:r>
              <a:rPr lang="nb-NO" sz="4800" b="1" dirty="0"/>
              <a:t>Organisering av klage- og anke-</a:t>
            </a:r>
            <a:r>
              <a:rPr lang="nb-NO" sz="4800" b="1" dirty="0" err="1"/>
              <a:t>prossesen</a:t>
            </a:r>
            <a:endParaRPr lang="nb-NO" sz="4800" b="1" dirty="0"/>
          </a:p>
        </p:txBody>
      </p:sp>
      <p:sp>
        <p:nvSpPr>
          <p:cNvPr id="4" name="Plassholder for innhold 2">
            <a:extLst>
              <a:ext uri="{FF2B5EF4-FFF2-40B4-BE49-F238E27FC236}">
                <a16:creationId xmlns:a16="http://schemas.microsoft.com/office/drawing/2014/main" id="{5CFDB697-57F1-4A38-BCFA-425013C52E3A}"/>
              </a:ext>
            </a:extLst>
          </p:cNvPr>
          <p:cNvSpPr txBox="1">
            <a:spLocks/>
          </p:cNvSpPr>
          <p:nvPr/>
        </p:nvSpPr>
        <p:spPr>
          <a:xfrm>
            <a:off x="695569" y="3019245"/>
            <a:ext cx="10493131" cy="3764509"/>
          </a:xfrm>
          <a:prstGeom prst="rect">
            <a:avLst/>
          </a:prstGeom>
        </p:spPr>
        <p:txBody>
          <a:bodyPr vert="horz" lIns="0" tIns="0" rIns="0" bIns="0" rtlCol="0">
            <a:normAutofit/>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FontTx/>
              <a:buChar char="-"/>
            </a:pPr>
            <a:endParaRPr lang="nb-NO" sz="2800" dirty="0"/>
          </a:p>
        </p:txBody>
      </p:sp>
      <p:sp>
        <p:nvSpPr>
          <p:cNvPr id="6" name="TekstSylinder 5">
            <a:extLst>
              <a:ext uri="{FF2B5EF4-FFF2-40B4-BE49-F238E27FC236}">
                <a16:creationId xmlns:a16="http://schemas.microsoft.com/office/drawing/2014/main" id="{695AD8A4-FC45-E1FB-5A02-D692827766EC}"/>
              </a:ext>
            </a:extLst>
          </p:cNvPr>
          <p:cNvSpPr txBox="1"/>
          <p:nvPr/>
        </p:nvSpPr>
        <p:spPr>
          <a:xfrm>
            <a:off x="5942134" y="1586799"/>
            <a:ext cx="6220558" cy="4031873"/>
          </a:xfrm>
          <a:prstGeom prst="rect">
            <a:avLst/>
          </a:prstGeom>
          <a:noFill/>
        </p:spPr>
        <p:txBody>
          <a:bodyPr wrap="square">
            <a:spAutoFit/>
          </a:bodyPr>
          <a:lstStyle/>
          <a:p>
            <a:r>
              <a:rPr lang="nb-NO" sz="4000" b="1" dirty="0"/>
              <a:t>To spørsmål:</a:t>
            </a:r>
          </a:p>
          <a:p>
            <a:pPr marL="514350" indent="-514350">
              <a:buAutoNum type="arabicPeriod"/>
            </a:pPr>
            <a:r>
              <a:rPr lang="nb-NO" sz="4000" b="1" dirty="0"/>
              <a:t>Hvem bør overprøve klageinstansens vedtak? </a:t>
            </a:r>
          </a:p>
          <a:p>
            <a:pPr marL="514350" indent="-514350">
              <a:buAutoNum type="arabicPeriod"/>
            </a:pPr>
            <a:endParaRPr lang="nb-NO" sz="1600" b="1" dirty="0"/>
          </a:p>
          <a:p>
            <a:pPr marL="514350" indent="-514350">
              <a:buFont typeface="+mj-lt"/>
              <a:buAutoNum type="arabicPeriod"/>
            </a:pPr>
            <a:r>
              <a:rPr lang="nb-NO" sz="4000" b="1" dirty="0"/>
              <a:t>Av hvem bør klager behandles? </a:t>
            </a:r>
          </a:p>
        </p:txBody>
      </p:sp>
    </p:spTree>
    <p:extLst>
      <p:ext uri="{BB962C8B-B14F-4D97-AF65-F5344CB8AC3E}">
        <p14:creationId xmlns:p14="http://schemas.microsoft.com/office/powerpoint/2010/main" val="37244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771525" y="422687"/>
            <a:ext cx="10648950" cy="660525"/>
          </a:xfrm>
        </p:spPr>
        <p:txBody>
          <a:bodyPr/>
          <a:lstStyle/>
          <a:p>
            <a:pPr algn="ctr"/>
            <a:r>
              <a:rPr lang="nb-NO" altLang="nb-NO" sz="3600" dirty="0">
                <a:ea typeface="ＭＳ Ｐゴシック" panose="020B0600070205080204" pitchFamily="34" charset="-128"/>
              </a:rPr>
              <a:t>Forslag fra Domstolkommisjonen</a:t>
            </a:r>
            <a:endParaRPr lang="nb-NO" sz="3200"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898811" y="1568548"/>
            <a:ext cx="6798608" cy="4850352"/>
          </a:xfrm>
        </p:spPr>
        <p:txBody>
          <a:bodyPr>
            <a:normAutofit/>
          </a:bodyPr>
          <a:lstStyle/>
          <a:p>
            <a:pPr marL="609597" indent="-457200"/>
            <a:r>
              <a:rPr lang="nb-NO" sz="2800" dirty="0"/>
              <a:t>Raskere prosess?</a:t>
            </a:r>
          </a:p>
          <a:p>
            <a:pPr marL="609597" indent="-457200"/>
            <a:r>
              <a:rPr lang="nb-NO" sz="2800" dirty="0"/>
              <a:t>Bedre rettsavklaring?</a:t>
            </a:r>
          </a:p>
          <a:p>
            <a:pPr marL="609597" indent="-457200"/>
            <a:r>
              <a:rPr lang="nb-NO" sz="2800" dirty="0"/>
              <a:t>Andre måter å rendyrke lagmannsretten som ankedomstol? </a:t>
            </a:r>
          </a:p>
        </p:txBody>
      </p:sp>
      <p:sp>
        <p:nvSpPr>
          <p:cNvPr id="6" name="Rektangel: avrundede hjørner 5">
            <a:extLst>
              <a:ext uri="{FF2B5EF4-FFF2-40B4-BE49-F238E27FC236}">
                <a16:creationId xmlns:a16="http://schemas.microsoft.com/office/drawing/2014/main" id="{4F449232-C4E6-434D-AE58-B3FCA3F3E8CC}"/>
              </a:ext>
            </a:extLst>
          </p:cNvPr>
          <p:cNvSpPr/>
          <p:nvPr/>
        </p:nvSpPr>
        <p:spPr>
          <a:xfrm>
            <a:off x="1245754" y="4005228"/>
            <a:ext cx="2774462" cy="7580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Trygderetten</a:t>
            </a:r>
          </a:p>
        </p:txBody>
      </p:sp>
      <p:sp>
        <p:nvSpPr>
          <p:cNvPr id="7" name="Rektangel: avrundede hjørner 6">
            <a:extLst>
              <a:ext uri="{FF2B5EF4-FFF2-40B4-BE49-F238E27FC236}">
                <a16:creationId xmlns:a16="http://schemas.microsoft.com/office/drawing/2014/main" id="{92A5E6A1-00A4-42D1-AFCC-CF28BB933385}"/>
              </a:ext>
            </a:extLst>
          </p:cNvPr>
          <p:cNvSpPr/>
          <p:nvPr/>
        </p:nvSpPr>
        <p:spPr>
          <a:xfrm>
            <a:off x="1245754" y="4900760"/>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Klageinstans</a:t>
            </a:r>
          </a:p>
        </p:txBody>
      </p:sp>
      <p:sp>
        <p:nvSpPr>
          <p:cNvPr id="12" name="Rektangel: avrundede hjørner 11">
            <a:extLst>
              <a:ext uri="{FF2B5EF4-FFF2-40B4-BE49-F238E27FC236}">
                <a16:creationId xmlns:a16="http://schemas.microsoft.com/office/drawing/2014/main" id="{6AD63B30-6262-41E6-82D8-832FAE5D0982}"/>
              </a:ext>
            </a:extLst>
          </p:cNvPr>
          <p:cNvSpPr/>
          <p:nvPr/>
        </p:nvSpPr>
        <p:spPr>
          <a:xfrm>
            <a:off x="1272376" y="5796292"/>
            <a:ext cx="2774462" cy="7580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Vedtaksinstans </a:t>
            </a:r>
          </a:p>
        </p:txBody>
      </p:sp>
      <p:pic>
        <p:nvPicPr>
          <p:cNvPr id="3" name="Bilde 2">
            <a:extLst>
              <a:ext uri="{FF2B5EF4-FFF2-40B4-BE49-F238E27FC236}">
                <a16:creationId xmlns:a16="http://schemas.microsoft.com/office/drawing/2014/main" id="{D5670CA0-74C1-439E-BEE4-8EDEF470E907}"/>
              </a:ext>
            </a:extLst>
          </p:cNvPr>
          <p:cNvPicPr>
            <a:picLocks noChangeAspect="1"/>
          </p:cNvPicPr>
          <p:nvPr/>
        </p:nvPicPr>
        <p:blipFill>
          <a:blip r:embed="rId3"/>
          <a:stretch>
            <a:fillRect/>
          </a:stretch>
        </p:blipFill>
        <p:spPr>
          <a:xfrm>
            <a:off x="1245754" y="1298158"/>
            <a:ext cx="2792210" cy="774259"/>
          </a:xfrm>
          <a:prstGeom prst="rect">
            <a:avLst/>
          </a:prstGeom>
        </p:spPr>
      </p:pic>
      <p:pic>
        <p:nvPicPr>
          <p:cNvPr id="4" name="Bilde 3">
            <a:extLst>
              <a:ext uri="{FF2B5EF4-FFF2-40B4-BE49-F238E27FC236}">
                <a16:creationId xmlns:a16="http://schemas.microsoft.com/office/drawing/2014/main" id="{133A22F7-5944-4A1B-AFDE-D51A7A0E8F5A}"/>
              </a:ext>
            </a:extLst>
          </p:cNvPr>
          <p:cNvPicPr>
            <a:picLocks noChangeAspect="1"/>
          </p:cNvPicPr>
          <p:nvPr/>
        </p:nvPicPr>
        <p:blipFill>
          <a:blip r:embed="rId4"/>
          <a:stretch>
            <a:fillRect/>
          </a:stretch>
        </p:blipFill>
        <p:spPr>
          <a:xfrm>
            <a:off x="1245754" y="2209857"/>
            <a:ext cx="2792210" cy="780356"/>
          </a:xfrm>
          <a:prstGeom prst="rect">
            <a:avLst/>
          </a:prstGeom>
        </p:spPr>
      </p:pic>
      <p:pic>
        <p:nvPicPr>
          <p:cNvPr id="9" name="Bilde 8">
            <a:extLst>
              <a:ext uri="{FF2B5EF4-FFF2-40B4-BE49-F238E27FC236}">
                <a16:creationId xmlns:a16="http://schemas.microsoft.com/office/drawing/2014/main" id="{6367A7C8-1ED9-43E0-AC6A-B6F2A83275F0}"/>
              </a:ext>
            </a:extLst>
          </p:cNvPr>
          <p:cNvPicPr>
            <a:picLocks noChangeAspect="1"/>
          </p:cNvPicPr>
          <p:nvPr/>
        </p:nvPicPr>
        <p:blipFill>
          <a:blip r:embed="rId5"/>
          <a:stretch>
            <a:fillRect/>
          </a:stretch>
        </p:blipFill>
        <p:spPr>
          <a:xfrm>
            <a:off x="1254628" y="3087432"/>
            <a:ext cx="2792210" cy="780356"/>
          </a:xfrm>
          <a:prstGeom prst="rect">
            <a:avLst/>
          </a:prstGeom>
          <a:ln w="0">
            <a:solidFill>
              <a:schemeClr val="tx2"/>
            </a:solidFill>
          </a:ln>
        </p:spPr>
      </p:pic>
      <p:sp>
        <p:nvSpPr>
          <p:cNvPr id="10" name="Pil: høyre 9">
            <a:extLst>
              <a:ext uri="{FF2B5EF4-FFF2-40B4-BE49-F238E27FC236}">
                <a16:creationId xmlns:a16="http://schemas.microsoft.com/office/drawing/2014/main" id="{5137CB18-A0E3-4DB7-94ED-A6D48A01AAAD}"/>
              </a:ext>
            </a:extLst>
          </p:cNvPr>
          <p:cNvSpPr/>
          <p:nvPr/>
        </p:nvSpPr>
        <p:spPr>
          <a:xfrm>
            <a:off x="180975" y="323529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021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C1F51-0B2B-4972-8A73-844B8D9426DA}"/>
              </a:ext>
            </a:extLst>
          </p:cNvPr>
          <p:cNvSpPr>
            <a:spLocks noGrp="1"/>
          </p:cNvSpPr>
          <p:nvPr>
            <p:ph type="title" idx="4294967295"/>
          </p:nvPr>
        </p:nvSpPr>
        <p:spPr>
          <a:xfrm>
            <a:off x="499915" y="467294"/>
            <a:ext cx="11155040" cy="685232"/>
          </a:xfrm>
        </p:spPr>
        <p:txBody>
          <a:bodyPr>
            <a:normAutofit fontScale="90000"/>
          </a:bodyPr>
          <a:lstStyle/>
          <a:p>
            <a:pPr algn="ctr"/>
            <a:r>
              <a:rPr lang="nb-NO" altLang="nb-NO" sz="4000" dirty="0">
                <a:ea typeface="ＭＳ Ｐゴシック" panose="020B0600070205080204" pitchFamily="34" charset="-128"/>
              </a:rPr>
              <a:t>Modell med tingrett, men uten Trygderetten</a:t>
            </a:r>
            <a:endParaRPr lang="nb-NO" dirty="0"/>
          </a:p>
        </p:txBody>
      </p:sp>
      <p:sp>
        <p:nvSpPr>
          <p:cNvPr id="11" name="Plassholder for innhold 2">
            <a:extLst>
              <a:ext uri="{FF2B5EF4-FFF2-40B4-BE49-F238E27FC236}">
                <a16:creationId xmlns:a16="http://schemas.microsoft.com/office/drawing/2014/main" id="{3D78EE7D-87B5-4A29-9233-F0B1AFC57C2B}"/>
              </a:ext>
            </a:extLst>
          </p:cNvPr>
          <p:cNvSpPr>
            <a:spLocks noGrp="1"/>
          </p:cNvSpPr>
          <p:nvPr>
            <p:ph idx="4294967295"/>
          </p:nvPr>
        </p:nvSpPr>
        <p:spPr>
          <a:xfrm>
            <a:off x="4057327" y="1674055"/>
            <a:ext cx="7597627" cy="5015478"/>
          </a:xfrm>
        </p:spPr>
        <p:txBody>
          <a:bodyPr>
            <a:normAutofit/>
          </a:bodyPr>
          <a:lstStyle/>
          <a:p>
            <a:pPr marL="152397" indent="0">
              <a:buNone/>
            </a:pPr>
            <a:r>
              <a:rPr lang="nb-NO" sz="2800" b="1" dirty="0"/>
              <a:t>Normalmodell for forvaltning og domstol</a:t>
            </a:r>
          </a:p>
          <a:p>
            <a:pPr marL="152397" indent="0">
              <a:buNone/>
            </a:pPr>
            <a:endParaRPr lang="nb-NO" sz="2800" dirty="0"/>
          </a:p>
          <a:p>
            <a:pPr marL="152397" indent="0">
              <a:buNone/>
            </a:pPr>
            <a:endParaRPr lang="nb-NO" sz="2800" dirty="0"/>
          </a:p>
          <a:p>
            <a:pPr marL="152397" indent="0">
              <a:buNone/>
            </a:pPr>
            <a:endParaRPr lang="nb-NO" sz="2800" dirty="0"/>
          </a:p>
          <a:p>
            <a:pPr marL="152397" indent="0">
              <a:buNone/>
            </a:pPr>
            <a:endParaRPr lang="nb-NO" sz="2800" dirty="0"/>
          </a:p>
          <a:p>
            <a:pPr marL="609597" indent="-457200"/>
            <a:endParaRPr lang="nb-NO" sz="2800" dirty="0"/>
          </a:p>
          <a:p>
            <a:pPr marL="609597" indent="-457200"/>
            <a:r>
              <a:rPr lang="nb-NO" sz="2800" dirty="0"/>
              <a:t>Hvilke konsekvenser vil dette ha for målet om riktige resultat, for effektivitet og for tilliten til systemet? </a:t>
            </a:r>
          </a:p>
        </p:txBody>
      </p:sp>
      <p:pic>
        <p:nvPicPr>
          <p:cNvPr id="4" name="Bilde 3">
            <a:extLst>
              <a:ext uri="{FF2B5EF4-FFF2-40B4-BE49-F238E27FC236}">
                <a16:creationId xmlns:a16="http://schemas.microsoft.com/office/drawing/2014/main" id="{359903B2-7286-498A-AA6F-4340E914B4DE}"/>
              </a:ext>
            </a:extLst>
          </p:cNvPr>
          <p:cNvPicPr>
            <a:picLocks noChangeAspect="1"/>
          </p:cNvPicPr>
          <p:nvPr/>
        </p:nvPicPr>
        <p:blipFill>
          <a:blip r:embed="rId2"/>
          <a:stretch>
            <a:fillRect/>
          </a:stretch>
        </p:blipFill>
        <p:spPr>
          <a:xfrm>
            <a:off x="1126378" y="1390465"/>
            <a:ext cx="2792210" cy="774259"/>
          </a:xfrm>
          <a:prstGeom prst="rect">
            <a:avLst/>
          </a:prstGeom>
        </p:spPr>
      </p:pic>
      <p:pic>
        <p:nvPicPr>
          <p:cNvPr id="5" name="Bilde 4">
            <a:extLst>
              <a:ext uri="{FF2B5EF4-FFF2-40B4-BE49-F238E27FC236}">
                <a16:creationId xmlns:a16="http://schemas.microsoft.com/office/drawing/2014/main" id="{FDDB749E-25E4-4AD5-BDF8-2655842C654A}"/>
              </a:ext>
            </a:extLst>
          </p:cNvPr>
          <p:cNvPicPr>
            <a:picLocks noChangeAspect="1"/>
          </p:cNvPicPr>
          <p:nvPr/>
        </p:nvPicPr>
        <p:blipFill>
          <a:blip r:embed="rId3"/>
          <a:stretch>
            <a:fillRect/>
          </a:stretch>
        </p:blipFill>
        <p:spPr>
          <a:xfrm>
            <a:off x="1126378" y="2313510"/>
            <a:ext cx="2792210" cy="780356"/>
          </a:xfrm>
          <a:prstGeom prst="rect">
            <a:avLst/>
          </a:prstGeom>
        </p:spPr>
      </p:pic>
      <p:pic>
        <p:nvPicPr>
          <p:cNvPr id="9" name="Bilde 8">
            <a:extLst>
              <a:ext uri="{FF2B5EF4-FFF2-40B4-BE49-F238E27FC236}">
                <a16:creationId xmlns:a16="http://schemas.microsoft.com/office/drawing/2014/main" id="{B721E806-B1BF-44A5-9EEC-60023D0A75EA}"/>
              </a:ext>
            </a:extLst>
          </p:cNvPr>
          <p:cNvPicPr>
            <a:picLocks noChangeAspect="1"/>
          </p:cNvPicPr>
          <p:nvPr/>
        </p:nvPicPr>
        <p:blipFill>
          <a:blip r:embed="rId4"/>
          <a:stretch>
            <a:fillRect/>
          </a:stretch>
        </p:blipFill>
        <p:spPr>
          <a:xfrm>
            <a:off x="1126378" y="4164778"/>
            <a:ext cx="2792210" cy="774259"/>
          </a:xfrm>
          <a:prstGeom prst="rect">
            <a:avLst/>
          </a:prstGeom>
        </p:spPr>
      </p:pic>
      <p:pic>
        <p:nvPicPr>
          <p:cNvPr id="12" name="Bilde 11">
            <a:extLst>
              <a:ext uri="{FF2B5EF4-FFF2-40B4-BE49-F238E27FC236}">
                <a16:creationId xmlns:a16="http://schemas.microsoft.com/office/drawing/2014/main" id="{8F3A55F1-5F3A-48E9-A42C-870BAD324FD9}"/>
              </a:ext>
            </a:extLst>
          </p:cNvPr>
          <p:cNvPicPr>
            <a:picLocks noChangeAspect="1"/>
          </p:cNvPicPr>
          <p:nvPr/>
        </p:nvPicPr>
        <p:blipFill>
          <a:blip r:embed="rId5"/>
          <a:stretch>
            <a:fillRect/>
          </a:stretch>
        </p:blipFill>
        <p:spPr>
          <a:xfrm>
            <a:off x="1138571" y="5068614"/>
            <a:ext cx="2792210" cy="774259"/>
          </a:xfrm>
          <a:prstGeom prst="rect">
            <a:avLst/>
          </a:prstGeom>
        </p:spPr>
      </p:pic>
      <p:pic>
        <p:nvPicPr>
          <p:cNvPr id="13" name="Bilde 12">
            <a:extLst>
              <a:ext uri="{FF2B5EF4-FFF2-40B4-BE49-F238E27FC236}">
                <a16:creationId xmlns:a16="http://schemas.microsoft.com/office/drawing/2014/main" id="{5860630C-4575-432F-BC0C-9CC10A54043E}"/>
              </a:ext>
            </a:extLst>
          </p:cNvPr>
          <p:cNvPicPr>
            <a:picLocks noChangeAspect="1"/>
          </p:cNvPicPr>
          <p:nvPr/>
        </p:nvPicPr>
        <p:blipFill>
          <a:blip r:embed="rId6"/>
          <a:stretch>
            <a:fillRect/>
          </a:stretch>
        </p:blipFill>
        <p:spPr>
          <a:xfrm>
            <a:off x="1126378" y="3242652"/>
            <a:ext cx="2804403" cy="792549"/>
          </a:xfrm>
          <a:prstGeom prst="rect">
            <a:avLst/>
          </a:prstGeom>
        </p:spPr>
      </p:pic>
      <p:pic>
        <p:nvPicPr>
          <p:cNvPr id="14" name="Bilde 13">
            <a:extLst>
              <a:ext uri="{FF2B5EF4-FFF2-40B4-BE49-F238E27FC236}">
                <a16:creationId xmlns:a16="http://schemas.microsoft.com/office/drawing/2014/main" id="{6B4CA8EB-A4B3-48AC-911B-55F14CBA46DC}"/>
              </a:ext>
            </a:extLst>
          </p:cNvPr>
          <p:cNvPicPr>
            <a:picLocks noChangeAspect="1"/>
          </p:cNvPicPr>
          <p:nvPr/>
        </p:nvPicPr>
        <p:blipFill>
          <a:blip r:embed="rId7"/>
          <a:stretch>
            <a:fillRect/>
          </a:stretch>
        </p:blipFill>
        <p:spPr>
          <a:xfrm>
            <a:off x="0" y="3368285"/>
            <a:ext cx="999831" cy="536494"/>
          </a:xfrm>
          <a:prstGeom prst="rect">
            <a:avLst/>
          </a:prstGeom>
        </p:spPr>
      </p:pic>
      <p:pic>
        <p:nvPicPr>
          <p:cNvPr id="15" name="Bilde 14">
            <a:extLst>
              <a:ext uri="{FF2B5EF4-FFF2-40B4-BE49-F238E27FC236}">
                <a16:creationId xmlns:a16="http://schemas.microsoft.com/office/drawing/2014/main" id="{91235EDD-1FD2-4143-B2D6-5E2225649C24}"/>
              </a:ext>
            </a:extLst>
          </p:cNvPr>
          <p:cNvPicPr>
            <a:picLocks noChangeAspect="1"/>
          </p:cNvPicPr>
          <p:nvPr/>
        </p:nvPicPr>
        <p:blipFill>
          <a:blip r:embed="rId8"/>
          <a:stretch>
            <a:fillRect/>
          </a:stretch>
        </p:blipFill>
        <p:spPr>
          <a:xfrm>
            <a:off x="6289047" y="3214666"/>
            <a:ext cx="2792210" cy="774259"/>
          </a:xfrm>
          <a:prstGeom prst="rect">
            <a:avLst/>
          </a:prstGeom>
        </p:spPr>
      </p:pic>
      <p:sp>
        <p:nvSpPr>
          <p:cNvPr id="16" name="Divisjonstegn 15">
            <a:extLst>
              <a:ext uri="{FF2B5EF4-FFF2-40B4-BE49-F238E27FC236}">
                <a16:creationId xmlns:a16="http://schemas.microsoft.com/office/drawing/2014/main" id="{D8BEBFA4-4DA1-40F3-8B22-D5013B820D2B}"/>
              </a:ext>
            </a:extLst>
          </p:cNvPr>
          <p:cNvSpPr/>
          <p:nvPr/>
        </p:nvSpPr>
        <p:spPr>
          <a:xfrm>
            <a:off x="4680859" y="3075495"/>
            <a:ext cx="984657" cy="93084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a:p>
        </p:txBody>
      </p:sp>
    </p:spTree>
    <p:extLst>
      <p:ext uri="{BB962C8B-B14F-4D97-AF65-F5344CB8AC3E}">
        <p14:creationId xmlns:p14="http://schemas.microsoft.com/office/powerpoint/2010/main" val="1911086990"/>
      </p:ext>
    </p:extLst>
  </p:cSld>
  <p:clrMapOvr>
    <a:masterClrMapping/>
  </p:clrMapOvr>
</p:sld>
</file>

<file path=ppt/theme/theme1.xml><?xml version="1.0" encoding="utf-8"?>
<a:theme xmlns:a="http://schemas.openxmlformats.org/drawingml/2006/main" name="UiB mal">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To xmlns="http://schemas.microsoft.com/sharepoint/v3">
      <UserInfo>
        <DisplayName/>
        <AccountId xsi:nil="true"/>
        <AccountType/>
      </UserInfo>
    </AssignedTo>
    <DssArchivable xmlns="793ad56b-b905-482f-99c7-e0ad214f35d2">Ikke satt</DssArchivable>
    <DssWebsakRef xmlns="793ad56b-b905-482f-99c7-e0ad214f35d2" xsi:nil="true"/>
    <ofdc76af098e4c7f98490d5710fce5b2 xmlns="1d59cdcc-9fbc-401e-9d73-7e5d6ecfe54a">
      <Terms xmlns="http://schemas.microsoft.com/office/infopath/2007/PartnerControls"/>
    </ofdc76af098e4c7f98490d5710fce5b2>
    <ja062c7924ed4f31b584a4220ff29390 xmlns="1d59cdcc-9fbc-401e-9d73-7e5d6ecfe54a">
      <Terms xmlns="http://schemas.microsoft.com/office/infopath/2007/PartnerControls"/>
    </ja062c7924ed4f31b584a4220ff29390>
    <DssNotater xmlns="1d59cdcc-9fbc-401e-9d73-7e5d6ecfe54a" xsi:nil="true"/>
    <TaxCatchAll xmlns="1d59cdcc-9fbc-401e-9d73-7e5d6ecfe54a" xsi:nil="true"/>
    <ec4548291c174201804f8d6e346b5e78 xmlns="1d59cdcc-9fbc-401e-9d73-7e5d6ecfe54a">
      <Terms xmlns="http://schemas.microsoft.com/office/infopath/2007/PartnerControls"/>
    </ec4548291c174201804f8d6e346b5e78>
    <f2f49eccf7d24422907cdfb28d82571e xmlns="1d59cdcc-9fbc-401e-9d73-7e5d6ecfe54a">
      <Terms xmlns="http://schemas.microsoft.com/office/infopath/2007/PartnerControls"/>
    </f2f49eccf7d24422907cdfb28d82571e>
    <l917ce326c5a48e1a29f6235eea1cd41 xmlns="1d59cdcc-9fbc-401e-9d73-7e5d6ecfe54a">
      <Terms xmlns="http://schemas.microsoft.com/office/infopath/2007/PartnerControls"/>
    </l917ce326c5a48e1a29f6235eea1cd41>
    <DssDokumenttypeChoice xmlns="1d59cdcc-9fbc-401e-9d73-7e5d6ecfe54a" xsi:nil="true"/>
    <DssFremhevet xmlns="1d59cdcc-9fbc-401e-9d73-7e5d6ecfe54a">false</DssFremhevet>
  </documentManagement>
</p:properties>
</file>

<file path=customXml/item2.xml><?xml version="1.0" encoding="utf-8"?>
<ct:contentTypeSchema xmlns:ct="http://schemas.microsoft.com/office/2006/metadata/contentType" xmlns:ma="http://schemas.microsoft.com/office/2006/metadata/properties/metaAttributes" ct:_="" ma:_="" ma:contentTypeName="Tekstdokument" ma:contentTypeID="0x0101002C1B27F07ED111E5A8370800200C9A6601010030E4A164FBB9FE48B19A41D6B80E249B" ma:contentTypeVersion="11" ma:contentTypeDescription="Opprett et nytt dokument." ma:contentTypeScope="" ma:versionID="5fbd371384a7a30e82055f3319c41cee">
  <xsd:schema xmlns:xsd="http://www.w3.org/2001/XMLSchema" xmlns:xs="http://www.w3.org/2001/XMLSchema" xmlns:p="http://schemas.microsoft.com/office/2006/metadata/properties" xmlns:ns1="http://schemas.microsoft.com/sharepoint/v3" xmlns:ns2="1d59cdcc-9fbc-401e-9d73-7e5d6ecfe54a" xmlns:ns3="793ad56b-b905-482f-99c7-e0ad214f35d2" xmlns:ns4="5042a9a0-e702-4b50-88a8-87cf83f5e13c" targetNamespace="http://schemas.microsoft.com/office/2006/metadata/properties" ma:root="true" ma:fieldsID="ba8d2aea941deafdcca4dfcdfc09beb6" ns1:_="" ns2:_="" ns3:_="" ns4:_="">
    <xsd:import namespace="http://schemas.microsoft.com/sharepoint/v3"/>
    <xsd:import namespace="1d59cdcc-9fbc-401e-9d73-7e5d6ecfe54a"/>
    <xsd:import namespace="793ad56b-b905-482f-99c7-e0ad214f35d2"/>
    <xsd:import namespace="5042a9a0-e702-4b50-88a8-87cf83f5e13c"/>
    <xsd:element name="properties">
      <xsd:complexType>
        <xsd:sequence>
          <xsd:element name="documentManagement">
            <xsd:complexType>
              <xsd:all>
                <xsd:element ref="ns1:AssignedTo" minOccurs="0"/>
                <xsd:element ref="ns2:DssDokumenttypeChoice" minOccurs="0"/>
                <xsd:element ref="ns3:DssArchivable" minOccurs="0"/>
                <xsd:element ref="ns3:DssWebsakRef" minOccurs="0"/>
                <xsd:element ref="ns2:DssFremhevet" minOccurs="0"/>
                <xsd:element ref="ns2:DssNotater" minOccurs="0"/>
                <xsd:element ref="ns2:ofdc76af098e4c7f98490d5710fce5b2" minOccurs="0"/>
                <xsd:element ref="ns2:ec4548291c174201804f8d6e346b5e78" minOccurs="0"/>
                <xsd:element ref="ns2:ja062c7924ed4f31b584a4220ff29390" minOccurs="0"/>
                <xsd:element ref="ns2:l917ce326c5a48e1a29f6235eea1cd41" minOccurs="0"/>
                <xsd:element ref="ns2:TaxCatchAll" minOccurs="0"/>
                <xsd:element ref="ns2:TaxCatchAllLabel" minOccurs="0"/>
                <xsd:element ref="ns2:f2f49eccf7d24422907cdfb28d82571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Tilordnet til"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59cdcc-9fbc-401e-9d73-7e5d6ecfe54a" elementFormDefault="qualified">
    <xsd:import namespace="http://schemas.microsoft.com/office/2006/documentManagement/types"/>
    <xsd:import namespace="http://schemas.microsoft.com/office/infopath/2007/PartnerControls"/>
    <xsd:element name="DssDokumenttypeChoice" ma:index="8" nillable="true" ma:displayName="Dokumenttypevalg" ma:format="Dropdown" ma:internalName="DssDokumenttypeChoice">
      <xsd:simpleType>
        <xsd:restriction base="dms:Choice">
          <xsd:enumeration value="Avklaringsnotat"/>
          <xsd:enumeration value="Bakgrunnsinformasjon"/>
          <xsd:enumeration value="Beslutningsnotat"/>
          <xsd:enumeration value="Brukerveiledning"/>
          <xsd:enumeration value="Brev"/>
          <xsd:enumeration value="Budsjettdokument"/>
          <xsd:enumeration value="Budskapsplattform"/>
          <xsd:enumeration value="Dokumentasjon"/>
          <xsd:enumeration value="Eksempel"/>
          <xsd:enumeration value="Figur"/>
          <xsd:enumeration value="Flak"/>
          <xsd:enumeration value="Forskrift"/>
          <xsd:enumeration value="Håndnotat"/>
          <xsd:enumeration value="Illustrasjon"/>
          <xsd:enumeration value="Instruks"/>
          <xsd:enumeration value="Kapittelutkast"/>
          <xsd:enumeration value="Kommunikasjonsmateriell"/>
          <xsd:enumeration value="Kronikk/innlegg"/>
          <xsd:enumeration value="Læringsmateriell"/>
          <xsd:enumeration value="Mal"/>
          <xsd:enumeration value="Media"/>
          <xsd:enumeration value="Melding til Stortinget"/>
          <xsd:enumeration value="Møtereferat"/>
          <xsd:enumeration value="Møtedokument"/>
          <xsd:enumeration value="Nettside"/>
          <xsd:enumeration value="Notat"/>
          <xsd:enumeration value="NOU"/>
          <xsd:enumeration value="Presentasjon"/>
          <xsd:enumeration value="Presseinvitasjon"/>
          <xsd:enumeration value="Pressemelding"/>
          <xsd:enumeration value="Proposisjon"/>
          <xsd:enumeration value="Rapport"/>
          <xsd:enumeration value="Regneark"/>
          <xsd:enumeration value="Rutine/retningslinje/håndbok"/>
          <xsd:enumeration value="Satsingsforslag"/>
          <xsd:enumeration value="Sluttrapport"/>
          <xsd:enumeration value="Statistikk"/>
          <xsd:enumeration value="Strategi/plan"/>
          <xsd:enumeration value="Tale"/>
          <xsd:enumeration value="Talepunkt"/>
          <xsd:enumeration value="Tildelingsbrev"/>
          <xsd:enumeration value="Utkast til r-notat"/>
          <xsd:enumeration value="Utredningsnotat"/>
        </xsd:restriction>
      </xsd:simpleType>
    </xsd:element>
    <xsd:element name="DssFremhevet" ma:index="11" nillable="true" ma:displayName="Fremhevet" ma:default="False" ma:description="Fremhevet dokument vises på Om rommet siden." ma:internalName="DssFremhevet">
      <xsd:simpleType>
        <xsd:restriction base="dms:Boolean"/>
      </xsd:simpleType>
    </xsd:element>
    <xsd:element name="DssNotater" ma:index="12" nillable="true" ma:displayName="Notater" ma:hidden="true" ma:internalName="DssNotater" ma:readOnly="false">
      <xsd:simpleType>
        <xsd:restriction base="dms:Note"/>
      </xsd:simpleType>
    </xsd:element>
    <xsd:element name="ofdc76af098e4c7f98490d5710fce5b2" ma:index="14" nillable="true" ma:taxonomy="true" ma:internalName="ofdc76af098e4c7f98490d5710fce5b2" ma:taxonomyFieldName="DssAvdeling" ma:displayName="Avdeling" ma:fieldId="{8fdc76af-098e-4c7f-9849-0d5710fce5b2}" ma:sspId="2424752e-f20b-4035-887f-e0fa58a02903" ma:termSetId="13c90cc6-0f43-4adb-b19c-c400e157a76b" ma:anchorId="2371f735-5b6d-4630-a13f-f95f88ee45fe" ma:open="false" ma:isKeyword="false">
      <xsd:complexType>
        <xsd:sequence>
          <xsd:element ref="pc:Terms" minOccurs="0" maxOccurs="1"/>
        </xsd:sequence>
      </xsd:complexType>
    </xsd:element>
    <xsd:element name="ec4548291c174201804f8d6e346b5e78" ma:index="16" nillable="true" ma:taxonomy="true" ma:internalName="ec4548291c174201804f8d6e346b5e78" ma:taxonomyFieldName="DssFunksjon" ma:displayName="Funksjon" ma:fieldId="{ec454829-1c17-4201-804f-8d6e346b5e78}" ma:sspId="2424752e-f20b-4035-887f-e0fa58a02903" ma:termSetId="1d0cee9e-e85d-4bdd-9786-976123513522" ma:anchorId="00000000-0000-0000-0000-000000000000" ma:open="false" ma:isKeyword="false">
      <xsd:complexType>
        <xsd:sequence>
          <xsd:element ref="pc:Terms" minOccurs="0" maxOccurs="1"/>
        </xsd:sequence>
      </xsd:complexType>
    </xsd:element>
    <xsd:element name="ja062c7924ed4f31b584a4220ff29390" ma:index="18" nillable="true" ma:taxonomy="true" ma:internalName="ja062c7924ed4f31b584a4220ff29390" ma:taxonomyFieldName="DssEmneord" ma:displayName="Emneord" ma:fieldId="{3a062c79-24ed-4f31-b584-a4220ff29390}" ma:taxonomyMulti="true" ma:sspId="2424752e-f20b-4035-887f-e0fa58a02903" ma:termSetId="76727dcf-a431-492e-96ad-c8e0e60c175f" ma:anchorId="f1bc42b6-57df-4f73-ad9c-c0dc3a848b98" ma:open="false" ma:isKeyword="false">
      <xsd:complexType>
        <xsd:sequence>
          <xsd:element ref="pc:Terms" minOccurs="0" maxOccurs="1"/>
        </xsd:sequence>
      </xsd:complexType>
    </xsd:element>
    <xsd:element name="l917ce326c5a48e1a29f6235eea1cd41" ma:index="21" nillable="true" ma:taxonomy="true" ma:internalName="l917ce326c5a48e1a29f6235eea1cd41" ma:taxonomyFieldName="DssRomtype" ma:displayName="Romtype" ma:readOnly="false" ma:fieldId="{5917ce32-6c5a-48e1-a29f-6235eea1cd41}" ma:sspId="2424752e-f20b-4035-887f-e0fa58a02903" ma:termSetId="8e869b01-24d9-45a0-980a-bd4a553ad3c2"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4c6edc52-059b-483c-bd0f-0f55cb2e09a9}" ma:internalName="TaxCatchAll" ma:showField="CatchAllData" ma:web="1d59cdcc-9fbc-401e-9d73-7e5d6ecfe54a">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4c6edc52-059b-483c-bd0f-0f55cb2e09a9}" ma:internalName="TaxCatchAllLabel" ma:readOnly="true" ma:showField="CatchAllDataLabel" ma:web="1d59cdcc-9fbc-401e-9d73-7e5d6ecfe54a">
      <xsd:complexType>
        <xsd:complexContent>
          <xsd:extension base="dms:MultiChoiceLookup">
            <xsd:sequence>
              <xsd:element name="Value" type="dms:Lookup" maxOccurs="unbounded" minOccurs="0" nillable="true"/>
            </xsd:sequence>
          </xsd:extension>
        </xsd:complexContent>
      </xsd:complexType>
    </xsd:element>
    <xsd:element name="f2f49eccf7d24422907cdfb28d82571e" ma:index="25" nillable="true" ma:taxonomy="true" ma:internalName="f2f49eccf7d24422907cdfb28d82571e" ma:taxonomyFieldName="DssDepartement" ma:displayName="Departement" ma:fieldId="{f2f49ecc-f7d2-4422-907c-dfb28d82571e}" ma:sspId="2424752e-f20b-4035-887f-e0fa58a02903" ma:termSetId="13c90cc6-0f43-4adb-b19c-c400e157a76b" ma:anchorId="00000000-0000-0000-0000-000000000000" ma:open="false" ma:isKeyword="false">
      <xsd:complexType>
        <xsd:sequence>
          <xsd:element ref="pc:Terms" minOccurs="0" maxOccurs="1"/>
        </xsd:sequence>
      </xsd:complexType>
    </xsd:element>
    <xsd:element name="SharedWithUsers" ma:index="3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3ad56b-b905-482f-99c7-e0ad214f35d2" elementFormDefault="qualified">
    <xsd:import namespace="http://schemas.microsoft.com/office/2006/documentManagement/types"/>
    <xsd:import namespace="http://schemas.microsoft.com/office/infopath/2007/PartnerControls"/>
    <xsd:element name="DssArchivable" ma:index="9" nillable="true" ma:displayName="Arkivpliktig" ma:default="Ikke satt" ma:description="Er dokumentet arkivpliktig?" ma:internalName="DssArchivable">
      <xsd:simpleType>
        <xsd:restriction base="dms:Choice">
          <xsd:enumeration value="Ikke satt"/>
          <xsd:enumeration value="Ja"/>
          <xsd:enumeration value="Nei"/>
        </xsd:restriction>
      </xsd:simpleType>
    </xsd:element>
    <xsd:element name="DssWebsakRef" ma:index="10" nillable="true" ma:displayName="Arkivreferanse" ma:description="Referanse i arkivsystem" ma:internalName="DssWebsakRe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42a9a0-e702-4b50-88a8-87cf83f5e13c"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59873-9D0D-44D1-AA6C-097C9249AA6C}">
  <ds:schemaRefs>
    <ds:schemaRef ds:uri="1d59cdcc-9fbc-401e-9d73-7e5d6ecfe54a"/>
    <ds:schemaRef ds:uri="5042a9a0-e702-4b50-88a8-87cf83f5e13c"/>
    <ds:schemaRef ds:uri="793ad56b-b905-482f-99c7-e0ad214f35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FF5C0A-080D-4F96-AE9D-E2C56E347E35}">
  <ds:schemaRefs>
    <ds:schemaRef ds:uri="1d59cdcc-9fbc-401e-9d73-7e5d6ecfe54a"/>
    <ds:schemaRef ds:uri="5042a9a0-e702-4b50-88a8-87cf83f5e13c"/>
    <ds:schemaRef ds:uri="793ad56b-b905-482f-99c7-e0ad214f35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9D48B8-C3FC-4EFB-94D0-B502814E2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5236</TotalTime>
  <Words>3190</Words>
  <Application>Microsoft Office PowerPoint</Application>
  <PresentationFormat>Widescreen</PresentationFormat>
  <Paragraphs>483</Paragraphs>
  <Slides>57</Slides>
  <Notes>36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57</vt:i4>
      </vt:variant>
    </vt:vector>
  </HeadingPairs>
  <TitlesOfParts>
    <vt:vector size="62" baseType="lpstr">
      <vt:lpstr>Arial</vt:lpstr>
      <vt:lpstr>Arial Black</vt:lpstr>
      <vt:lpstr>Calibri</vt:lpstr>
      <vt:lpstr>Times New Roman</vt:lpstr>
      <vt:lpstr>UiB mal</vt:lpstr>
      <vt:lpstr>PowerPoint-presentasjon</vt:lpstr>
      <vt:lpstr>Oppdragets tre hovedelementer</vt:lpstr>
      <vt:lpstr>Dagens klage- og ankesystem</vt:lpstr>
      <vt:lpstr>Tidsbruken i dagens system</vt:lpstr>
      <vt:lpstr>PowerPoint-presentasjon</vt:lpstr>
      <vt:lpstr>Utvalgets enstemmige forslag er</vt:lpstr>
      <vt:lpstr> Organisering av klage- og anke-prossesen</vt:lpstr>
      <vt:lpstr>Forslag fra Domstolkommisjonen</vt:lpstr>
      <vt:lpstr>Modell med tingrett, men uten Trygderetten</vt:lpstr>
      <vt:lpstr>PowerPoint-presentasjon</vt:lpstr>
      <vt:lpstr>Normalmodell der staten bekoster behandling i tingrett</vt:lpstr>
      <vt:lpstr>Normalmodell med ordinære omkostningsregler</vt:lpstr>
      <vt:lpstr>Normalmodell med ordinære omkostningsregler, men med klagenemnd</vt:lpstr>
      <vt:lpstr>Etter utvalgets vurdering vil:</vt:lpstr>
      <vt:lpstr>Utvalget foreslår å formalisere Trygde-rettens rolle som en formell domstol</vt:lpstr>
      <vt:lpstr>2. Hvem bør behandle klager? </vt:lpstr>
      <vt:lpstr>  Tiltak for å begrense tidsbruken</vt:lpstr>
      <vt:lpstr>1. Førsteinstansens oppgaver i klagesak</vt:lpstr>
      <vt:lpstr>1. Førsteinstansens oppgaver i klagesak</vt:lpstr>
      <vt:lpstr>1. Førsteinstansens oppgaver i klagesak</vt:lpstr>
      <vt:lpstr>2. Klageinstansens oppgaver i ankesak</vt:lpstr>
      <vt:lpstr>2. Tiltak for å begrense tidsbruken i ankesak</vt:lpstr>
      <vt:lpstr>3. Tiltak for å forhindre at saker går opp og ned i systemet – utfallet av klagesak</vt:lpstr>
      <vt:lpstr>3. Tiltak for å forhindre at saker går opp og ned i systemet – utfallet av klagesak</vt:lpstr>
      <vt:lpstr>3. Tiltak for å forhindre at saker går opp og ned i systemet – utfallet av klagesak</vt:lpstr>
      <vt:lpstr>4. Tiltak for å forhindre at saker går opp og ned i systemet – utfallet av ankesak</vt:lpstr>
      <vt:lpstr>4. Tiltak for å forhindre at saker går opp og ned i systemet – utfallet av ankesak</vt:lpstr>
      <vt:lpstr>PowerPoint-presentasjon</vt:lpstr>
      <vt:lpstr>5. Tiltak for å forhindre at saker «rykker helt tilbake til start»</vt:lpstr>
      <vt:lpstr>PowerPoint-presentasjon</vt:lpstr>
      <vt:lpstr>For å effektivisere saksbehandlingen i Trygderetten, foreslår utvalget:</vt:lpstr>
      <vt:lpstr>PowerPoint-presentasjon</vt:lpstr>
      <vt:lpstr>Tiltak for å begrense antallet klager og anker  Er det for mange klager?</vt:lpstr>
      <vt:lpstr>PowerPoint-presentasjon</vt:lpstr>
      <vt:lpstr>Mangler i saksbehandlingen 1.1 Foreleggelsesplikten </vt:lpstr>
      <vt:lpstr> </vt:lpstr>
      <vt:lpstr>Mangler i saksbehandlingen 1.2 Veiledningsplikten</vt:lpstr>
      <vt:lpstr>Mangler i saksbehandlingen 1.2 Veiledningsplikten</vt:lpstr>
      <vt:lpstr> Mangler i saksbehandlingen 1.3 Navs utredningsplikten</vt:lpstr>
      <vt:lpstr> Mangler i saksbehandlingen 1.3 Navs utredningsplikten</vt:lpstr>
      <vt:lpstr> Mangler i saksbehandlingen 1.3 Navs utredningsplikten</vt:lpstr>
      <vt:lpstr> Mangler i saksbehandlingen 1.4 Dokumentasjonskrav</vt:lpstr>
      <vt:lpstr> Som tiltak for å sikre bedre utredninger og klarhet om partenes ansvar, foreslår utvalget</vt:lpstr>
      <vt:lpstr> 2. Oppfølgning og kartlegging av mangler</vt:lpstr>
      <vt:lpstr>2. Oppfølgning og kartlegging av mangler</vt:lpstr>
      <vt:lpstr> 3. Styring av NAV  Hvorfor går Nav til kanten og over kanten av stupet?</vt:lpstr>
      <vt:lpstr>4. Tiltak for å redusere antallet klager over riktige vedtak</vt:lpstr>
      <vt:lpstr> 4. Hvordan kan man øke tilliten til prosessene?</vt:lpstr>
      <vt:lpstr> 4.1 Grensesnittet</vt:lpstr>
      <vt:lpstr> 4.1 Grensesnittet</vt:lpstr>
      <vt:lpstr>PowerPoint-presentasjon</vt:lpstr>
      <vt:lpstr> 4.1 Grensesnittet</vt:lpstr>
      <vt:lpstr> 4.2 Kanalstrategiens tre kanaler  1) Nav kontoret,  2) Nav.no eller  3) Nav kontaktsenter </vt:lpstr>
      <vt:lpstr>PowerPoint-presentasjon</vt:lpstr>
      <vt:lpstr>PowerPoint-presentasjon</vt:lpstr>
      <vt:lpstr>PowerPoint-presentasjon</vt:lpstr>
      <vt:lpstr> Rettslig rammer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Trøite Ragnar Kanestrøm</dc:creator>
  <cp:lastModifiedBy>Roald Hopsnes</cp:lastModifiedBy>
  <cp:revision>9</cp:revision>
  <cp:lastPrinted>2022-12-07T08:54:22Z</cp:lastPrinted>
  <dcterms:created xsi:type="dcterms:W3CDTF">2022-03-29T12:05:04Z</dcterms:created>
  <dcterms:modified xsi:type="dcterms:W3CDTF">2023-06-09T08:39:17Z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df25c2-6206-49c4-94af-432acb840807_Enabled">
    <vt:lpwstr>true</vt:lpwstr>
  </property>
  <property fmtid="{D5CDD505-2E9C-101B-9397-08002B2CF9AE}" pid="3" name="MSIP_Label_9fdf25c2-6206-49c4-94af-432acb840807_SetDate">
    <vt:lpwstr>2022-03-29T12:05:05Z</vt:lpwstr>
  </property>
  <property fmtid="{D5CDD505-2E9C-101B-9397-08002B2CF9AE}" pid="4" name="MSIP_Label_9fdf25c2-6206-49c4-94af-432acb840807_Method">
    <vt:lpwstr>Standard</vt:lpwstr>
  </property>
  <property fmtid="{D5CDD505-2E9C-101B-9397-08002B2CF9AE}" pid="5" name="MSIP_Label_9fdf25c2-6206-49c4-94af-432acb840807_Name">
    <vt:lpwstr>Intern (AID)</vt:lpwstr>
  </property>
  <property fmtid="{D5CDD505-2E9C-101B-9397-08002B2CF9AE}" pid="6" name="MSIP_Label_9fdf25c2-6206-49c4-94af-432acb840807_SiteId">
    <vt:lpwstr>f696e186-1c3b-44cd-bf76-5ace0e7007bd</vt:lpwstr>
  </property>
  <property fmtid="{D5CDD505-2E9C-101B-9397-08002B2CF9AE}" pid="7" name="MSIP_Label_9fdf25c2-6206-49c4-94af-432acb840807_ActionId">
    <vt:lpwstr>c1908a20-5fee-423f-bb2d-1e9b3c15b37d</vt:lpwstr>
  </property>
  <property fmtid="{D5CDD505-2E9C-101B-9397-08002B2CF9AE}" pid="8" name="MSIP_Label_9fdf25c2-6206-49c4-94af-432acb840807_ContentBits">
    <vt:lpwstr>0</vt:lpwstr>
  </property>
  <property fmtid="{D5CDD505-2E9C-101B-9397-08002B2CF9AE}" pid="9" name="ContentTypeId">
    <vt:lpwstr>0x0101002C1B27F07ED111E5A8370800200C9A6601010030E4A164FBB9FE48B19A41D6B80E249B</vt:lpwstr>
  </property>
  <property fmtid="{D5CDD505-2E9C-101B-9397-08002B2CF9AE}" pid="10" name="DssFunksjon">
    <vt:lpwstr/>
  </property>
  <property fmtid="{D5CDD505-2E9C-101B-9397-08002B2CF9AE}" pid="11" name="DssAvdeling">
    <vt:lpwstr/>
  </property>
  <property fmtid="{D5CDD505-2E9C-101B-9397-08002B2CF9AE}" pid="12" name="DssDepartement">
    <vt:lpwstr/>
  </property>
  <property fmtid="{D5CDD505-2E9C-101B-9397-08002B2CF9AE}" pid="13" name="DssRomtype">
    <vt:lpwstr/>
  </property>
  <property fmtid="{D5CDD505-2E9C-101B-9397-08002B2CF9AE}" pid="14" name="DssEmneord">
    <vt:lpwstr/>
  </property>
</Properties>
</file>