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4" r:id="rId3"/>
    <p:sldId id="260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2091" autoAdjust="0"/>
  </p:normalViewPr>
  <p:slideViewPr>
    <p:cSldViewPr snapToGrid="0">
      <p:cViewPr varScale="1">
        <p:scale>
          <a:sx n="94" d="100"/>
          <a:sy n="94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A5C66-A641-40DD-BCFF-416DA52B81AC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6B7ED-E3C8-4802-A0CD-BE938E8BD1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24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4242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4826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6554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697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58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2064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80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306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981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761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230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1056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6B7ED-E3C8-4802-A0CD-BE938E8BD129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979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side sort profilelement">
    <p:bg>
      <p:bgPr>
        <a:solidFill>
          <a:schemeClr val="accent6">
            <a:lumMod val="40000"/>
            <a:lumOff val="60000"/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ssholder for tekst 24"/>
          <p:cNvSpPr>
            <a:spLocks noGrp="1"/>
          </p:cNvSpPr>
          <p:nvPr>
            <p:ph type="body" sz="quarter" idx="24" hasCustomPrompt="1"/>
          </p:nvPr>
        </p:nvSpPr>
        <p:spPr>
          <a:xfrm>
            <a:off x="-19050" y="0"/>
            <a:ext cx="12211050" cy="850362"/>
          </a:xfr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en-US" dirty="0"/>
              <a:t>?</a:t>
            </a:r>
            <a:endParaRPr lang="nb-NO" dirty="0"/>
          </a:p>
        </p:txBody>
      </p:sp>
      <p:sp>
        <p:nvSpPr>
          <p:cNvPr id="22" name="Plassholder for tekst 18"/>
          <p:cNvSpPr>
            <a:spLocks noGrp="1"/>
          </p:cNvSpPr>
          <p:nvPr>
            <p:ph type="body" sz="quarter" idx="23" hasCustomPrompt="1"/>
          </p:nvPr>
        </p:nvSpPr>
        <p:spPr>
          <a:xfrm>
            <a:off x="-19050" y="2032921"/>
            <a:ext cx="6121270" cy="2160000"/>
          </a:xfrm>
          <a:solidFill>
            <a:schemeClr val="tx1">
              <a:alpha val="80000"/>
            </a:schemeClr>
          </a:solidFill>
        </p:spPr>
        <p:txBody>
          <a:bodyPr lIns="792000" rIns="144000" anchor="ctr" anchorCtr="0">
            <a:noAutofit/>
          </a:bodyPr>
          <a:lstStyle>
            <a:lvl1pPr marL="0" indent="0"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Tittel</a:t>
            </a:r>
            <a:r>
              <a:rPr lang="en-US" dirty="0"/>
              <a:t> p</a:t>
            </a:r>
            <a:r>
              <a:rPr lang="nb-NO" dirty="0"/>
              <a:t>å maks tre linjer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6" hasCustomPrompt="1"/>
          </p:nvPr>
        </p:nvSpPr>
        <p:spPr>
          <a:xfrm>
            <a:off x="-19050" y="4192921"/>
            <a:ext cx="6121270" cy="336798"/>
          </a:xfrm>
          <a:solidFill>
            <a:schemeClr val="tx1">
              <a:lumMod val="65000"/>
              <a:lumOff val="35000"/>
              <a:alpha val="77647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Navn</a:t>
            </a:r>
            <a:r>
              <a:rPr lang="en-US" dirty="0"/>
              <a:t> p</a:t>
            </a:r>
            <a:r>
              <a:rPr lang="nb-NO" dirty="0"/>
              <a:t>å foredragsholder</a:t>
            </a:r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-19050" y="4529719"/>
            <a:ext cx="6121270" cy="336798"/>
          </a:xfrm>
          <a:solidFill>
            <a:schemeClr val="tx1">
              <a:lumMod val="65000"/>
              <a:lumOff val="35000"/>
              <a:alpha val="78000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394" t="611" r="11394" b="20212"/>
          <a:stretch/>
        </p:blipFill>
        <p:spPr>
          <a:xfrm>
            <a:off x="5540146" y="3553757"/>
            <a:ext cx="6668709" cy="333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70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uiExpand="1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 HVI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1"/>
          </p:nvPr>
        </p:nvSpPr>
        <p:spPr>
          <a:xfrm>
            <a:off x="9846342" y="6317146"/>
            <a:ext cx="1620000" cy="360000"/>
          </a:xfrm>
          <a:prstGeom prst="rect">
            <a:avLst/>
          </a:prstGeom>
        </p:spPr>
        <p:txBody>
          <a:bodyPr/>
          <a:lstStyle/>
          <a:p>
            <a:fld id="{B5388A63-870B-4F61-85D3-F7A12A201B14}" type="datetime1">
              <a:rPr lang="nb-NO" smtClean="0"/>
              <a:t>21.11.2023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1555518" y="6317146"/>
            <a:ext cx="450010" cy="360000"/>
          </a:xfrm>
          <a:prstGeom prst="rect">
            <a:avLst/>
          </a:prstGeom>
        </p:spPr>
        <p:txBody>
          <a:bodyPr/>
          <a:lstStyle/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3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7051200" y="1"/>
            <a:ext cx="5140800" cy="685800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 tIns="3708000" anchor="t" anchorCtr="1">
            <a:normAutofit/>
          </a:bodyPr>
          <a:lstStyle>
            <a:lvl1pPr marL="0" indent="0" algn="ctr">
              <a:buNone/>
              <a:defRPr sz="14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79427" y="227477"/>
            <a:ext cx="6128107" cy="1325563"/>
          </a:xfrm>
          <a:prstGeom prst="rect">
            <a:avLst/>
          </a:prstGeo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Klikk for skrive tittel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"/>
          </p:nvPr>
        </p:nvSpPr>
        <p:spPr>
          <a:xfrm>
            <a:off x="479427" y="1700213"/>
            <a:ext cx="6128107" cy="42006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36000" y="4140000"/>
            <a:ext cx="4060641" cy="450008"/>
          </a:xfrm>
        </p:spPr>
        <p:txBody>
          <a:bodyPr rIns="180000" anchor="ctr" anchorCtr="0">
            <a:normAutofit/>
          </a:bodyPr>
          <a:lstStyle>
            <a:lvl1pPr marL="0" indent="0" algn="l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3151534" y="591111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383118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2 bilder med tekst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1098073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1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839969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4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839970" y="4528704"/>
            <a:ext cx="5399999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10472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6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6410472" y="4528704"/>
            <a:ext cx="5400000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20" hasCustomPrompt="1"/>
          </p:nvPr>
        </p:nvSpPr>
        <p:spPr>
          <a:xfrm>
            <a:off x="839969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2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6" name="Plassholder for bilde 2"/>
          <p:cNvSpPr>
            <a:spLocks noGrp="1"/>
          </p:cNvSpPr>
          <p:nvPr>
            <p:ph type="pic" sz="quarter" idx="21" hasCustomPrompt="1"/>
          </p:nvPr>
        </p:nvSpPr>
        <p:spPr>
          <a:xfrm>
            <a:off x="6410472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2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2229731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3" name="Plassholder for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7791972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1522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ed tekst HVI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10961831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7942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0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47942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24186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424186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8004306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4" name="Plassholder for tekst 10"/>
          <p:cNvSpPr>
            <a:spLocks noGrp="1"/>
          </p:cNvSpPr>
          <p:nvPr>
            <p:ph type="body" sz="quarter" idx="18"/>
          </p:nvPr>
        </p:nvSpPr>
        <p:spPr>
          <a:xfrm>
            <a:off x="8004306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bilde 15"/>
          <p:cNvSpPr>
            <a:spLocks noGrp="1" noChangeAspect="1"/>
          </p:cNvSpPr>
          <p:nvPr>
            <p:ph type="pic" sz="quarter" idx="20"/>
          </p:nvPr>
        </p:nvSpPr>
        <p:spPr>
          <a:xfrm>
            <a:off x="1055425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7" name="Plassholder for bilde 15"/>
          <p:cNvSpPr>
            <a:spLocks noGrp="1" noChangeAspect="1"/>
          </p:cNvSpPr>
          <p:nvPr>
            <p:ph type="pic" sz="quarter" idx="21"/>
          </p:nvPr>
        </p:nvSpPr>
        <p:spPr>
          <a:xfrm>
            <a:off x="4956803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8" name="Plassholder for bilde 15"/>
          <p:cNvSpPr>
            <a:spLocks noGrp="1" noChangeAspect="1"/>
          </p:cNvSpPr>
          <p:nvPr>
            <p:ph type="pic" sz="quarter" idx="22"/>
          </p:nvPr>
        </p:nvSpPr>
        <p:spPr>
          <a:xfrm>
            <a:off x="8580306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230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Sitat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 hasCustomPrompt="1"/>
          </p:nvPr>
        </p:nvSpPr>
        <p:spPr>
          <a:xfrm>
            <a:off x="1841810" y="914400"/>
            <a:ext cx="8508380" cy="3801437"/>
          </a:xfrm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5400" dirty="0"/>
              <a:t>«</a:t>
            </a:r>
            <a:r>
              <a:rPr lang="nb-NO" dirty="0"/>
              <a:t>Klikk for sette </a:t>
            </a:r>
            <a:br>
              <a:rPr lang="nb-NO" dirty="0"/>
            </a:br>
            <a:r>
              <a:rPr lang="nb-NO" dirty="0"/>
              <a:t>inn et sitat. Husk anførselstegn!</a:t>
            </a:r>
            <a:r>
              <a:rPr lang="nb-NO" sz="5400" dirty="0"/>
              <a:t>»</a:t>
            </a:r>
            <a:endParaRPr lang="nb-NO" dirty="0"/>
          </a:p>
        </p:txBody>
      </p:sp>
      <p:sp>
        <p:nvSpPr>
          <p:cNvPr id="7" name="Plassholder f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841810" y="4972442"/>
            <a:ext cx="8507412" cy="441325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93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eltittel med bilde HVI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</p:spPr>
        <p:txBody>
          <a:bodyPr lIns="162000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1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6120000" cy="1732839"/>
          </a:xfrm>
          <a:solidFill>
            <a:schemeClr val="tx1">
              <a:alpha val="80000"/>
            </a:schemeClr>
          </a:solidFill>
        </p:spPr>
        <p:txBody>
          <a:bodyPr lIns="792000" anchor="ctr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Skriv inn deltittel her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58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Tom sid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304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ningsside HVIT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3343" y="3011400"/>
            <a:ext cx="3825314" cy="835200"/>
          </a:xfrm>
          <a:prstGeom prst="rect">
            <a:avLst/>
          </a:prstGeom>
          <a:blipFill>
            <a:blip r:embed="rId3">
              <a:alphaModFix amt="80000"/>
            </a:blip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945613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5000">
        <p:fade/>
      </p:transition>
    </mc:Choice>
    <mc:Fallback xmlns="">
      <p:transition spd="slow" advClick="0" advTm="500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 og innhold SORT 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aseline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5139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To innholdsdeler SOR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10673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10673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51816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2200" y="5932357"/>
            <a:ext cx="51816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BBFECE2F-EFF4-488C-BC34-2D5905D6E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4581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e innholdsdeler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legge inn tittel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1516"/>
            <a:ext cx="3456000" cy="396861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7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405324" y="1821516"/>
            <a:ext cx="3456000" cy="3968619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8" name="Plassholder for innhold 3"/>
          <p:cNvSpPr>
            <a:spLocks noGrp="1"/>
          </p:cNvSpPr>
          <p:nvPr>
            <p:ph sz="half" idx="13" hasCustomPrompt="1"/>
          </p:nvPr>
        </p:nvSpPr>
        <p:spPr>
          <a:xfrm>
            <a:off x="7985256" y="1821516"/>
            <a:ext cx="3456000" cy="3968619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7985256" y="5790135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1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4405324" y="5790135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7" hasCustomPrompt="1"/>
          </p:nvPr>
        </p:nvSpPr>
        <p:spPr>
          <a:xfrm>
            <a:off x="831796" y="5790135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CFE90C6B-C562-4F76-B3EA-21426A835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9235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side turkis profilel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ssholder for tekst 24"/>
          <p:cNvSpPr>
            <a:spLocks noGrp="1"/>
          </p:cNvSpPr>
          <p:nvPr>
            <p:ph type="body" sz="quarter" idx="24" hasCustomPrompt="1"/>
          </p:nvPr>
        </p:nvSpPr>
        <p:spPr>
          <a:xfrm>
            <a:off x="-19050" y="0"/>
            <a:ext cx="12211050" cy="850362"/>
          </a:xfr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en-US" dirty="0"/>
              <a:t>?</a:t>
            </a:r>
            <a:endParaRPr lang="nb-NO" dirty="0"/>
          </a:p>
        </p:txBody>
      </p:sp>
      <p:sp>
        <p:nvSpPr>
          <p:cNvPr id="22" name="Plassholder for tekst 18"/>
          <p:cNvSpPr>
            <a:spLocks noGrp="1"/>
          </p:cNvSpPr>
          <p:nvPr>
            <p:ph type="body" sz="quarter" idx="23" hasCustomPrompt="1"/>
          </p:nvPr>
        </p:nvSpPr>
        <p:spPr>
          <a:xfrm>
            <a:off x="-19050" y="2032921"/>
            <a:ext cx="6121270" cy="2160000"/>
          </a:xfrm>
          <a:solidFill>
            <a:schemeClr val="tx1">
              <a:alpha val="80000"/>
            </a:schemeClr>
          </a:solidFill>
        </p:spPr>
        <p:txBody>
          <a:bodyPr lIns="792000" rIns="144000" anchor="ctr" anchorCtr="0">
            <a:noAutofit/>
          </a:bodyPr>
          <a:lstStyle>
            <a:lvl1pPr marL="0" indent="0"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Tittel</a:t>
            </a:r>
            <a:r>
              <a:rPr lang="en-US" dirty="0"/>
              <a:t> p</a:t>
            </a:r>
            <a:r>
              <a:rPr lang="nb-NO" dirty="0"/>
              <a:t>å maks tre linjer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6" hasCustomPrompt="1"/>
          </p:nvPr>
        </p:nvSpPr>
        <p:spPr>
          <a:xfrm>
            <a:off x="-19050" y="4192921"/>
            <a:ext cx="6121270" cy="336798"/>
          </a:xfrm>
          <a:solidFill>
            <a:schemeClr val="tx1">
              <a:lumMod val="65000"/>
              <a:lumOff val="35000"/>
              <a:alpha val="77647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Navn</a:t>
            </a:r>
            <a:r>
              <a:rPr lang="en-US" dirty="0"/>
              <a:t> p</a:t>
            </a:r>
            <a:r>
              <a:rPr lang="nb-NO" dirty="0"/>
              <a:t>å foredragsholder</a:t>
            </a:r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-19050" y="4529719"/>
            <a:ext cx="6121270" cy="336798"/>
          </a:xfrm>
          <a:solidFill>
            <a:schemeClr val="tx1">
              <a:lumMod val="65000"/>
              <a:lumOff val="35000"/>
              <a:alpha val="78000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18" b="20283"/>
          <a:stretch/>
        </p:blipFill>
        <p:spPr>
          <a:xfrm>
            <a:off x="6300001" y="3528001"/>
            <a:ext cx="5889854" cy="33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uiExpand="1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 - heldekkende SO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183600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9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nhold og bilde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7051200" y="0"/>
            <a:ext cx="5140800" cy="6858000"/>
          </a:xfrm>
          <a:prstGeom prst="rect">
            <a:avLst/>
          </a:prstGeom>
          <a:solidFill>
            <a:schemeClr val="tx2">
              <a:lumMod val="85000"/>
            </a:schemeClr>
          </a:solidFill>
        </p:spPr>
        <p:txBody>
          <a:bodyPr tIns="3708000" anchor="t" anchorCtr="1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79427" y="227477"/>
            <a:ext cx="6128107" cy="1325563"/>
          </a:xfrm>
          <a:prstGeom prst="rect">
            <a:avLst/>
          </a:prstGeo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Klikk for skrive tittel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"/>
          </p:nvPr>
        </p:nvSpPr>
        <p:spPr>
          <a:xfrm>
            <a:off x="479427" y="1700213"/>
            <a:ext cx="6128107" cy="42006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36676" y="4140000"/>
            <a:ext cx="4060641" cy="450008"/>
          </a:xfrm>
        </p:spPr>
        <p:txBody>
          <a:bodyPr rIns="180000" anchor="ctr" anchorCtr="0">
            <a:normAutofit/>
          </a:bodyPr>
          <a:lstStyle>
            <a:lvl1pPr marL="0" indent="0" algn="l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3151534" y="5925713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EBFC0163-B869-4705-B74F-585E7AFAA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9197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bilder med tekst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1098073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14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839969" y="3976254"/>
            <a:ext cx="5400000" cy="546879"/>
          </a:xfr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7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839970" y="4528704"/>
            <a:ext cx="5399999" cy="150534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10472" y="3976254"/>
            <a:ext cx="5400000" cy="546879"/>
          </a:xfr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0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6410472" y="4528704"/>
            <a:ext cx="5400000" cy="150534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1" name="Plassholder for bilde 2"/>
          <p:cNvSpPr>
            <a:spLocks noGrp="1"/>
          </p:cNvSpPr>
          <p:nvPr>
            <p:ph type="pic" sz="quarter" idx="20" hasCustomPrompt="1"/>
          </p:nvPr>
        </p:nvSpPr>
        <p:spPr>
          <a:xfrm>
            <a:off x="839969" y="1688655"/>
            <a:ext cx="5400000" cy="2284814"/>
          </a:xfrm>
          <a:ln>
            <a:noFill/>
          </a:ln>
        </p:spPr>
        <p:txBody>
          <a:bodyPr tIns="1368000">
            <a:normAutofit/>
          </a:bodyPr>
          <a:lstStyle>
            <a:lvl1pPr marL="0" indent="0" algn="ctr">
              <a:buNone/>
              <a:defRPr sz="2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22" name="Plassholder for bilde 2"/>
          <p:cNvSpPr>
            <a:spLocks noGrp="1"/>
          </p:cNvSpPr>
          <p:nvPr>
            <p:ph type="pic" sz="quarter" idx="21" hasCustomPrompt="1"/>
          </p:nvPr>
        </p:nvSpPr>
        <p:spPr>
          <a:xfrm>
            <a:off x="6410472" y="1688655"/>
            <a:ext cx="5400000" cy="2284814"/>
          </a:xfrm>
          <a:ln>
            <a:noFill/>
          </a:ln>
        </p:spPr>
        <p:txBody>
          <a:bodyPr tIns="1368000">
            <a:normAutofit/>
          </a:bodyPr>
          <a:lstStyle>
            <a:lvl1pPr marL="0" indent="0" algn="ctr">
              <a:buNone/>
              <a:defRPr sz="2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23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2244971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30" name="Plassholder for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7814832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15C53D89-EC5A-454A-BF37-E8045634C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6477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bilder med tekst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10961831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7942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0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47942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24186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424186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8004306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4" name="Plassholder for tekst 10"/>
          <p:cNvSpPr>
            <a:spLocks noGrp="1"/>
          </p:cNvSpPr>
          <p:nvPr>
            <p:ph type="body" sz="quarter" idx="18"/>
          </p:nvPr>
        </p:nvSpPr>
        <p:spPr>
          <a:xfrm>
            <a:off x="8004306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lassholder for bilde 15"/>
          <p:cNvSpPr>
            <a:spLocks noGrp="1" noChangeAspect="1"/>
          </p:cNvSpPr>
          <p:nvPr>
            <p:ph type="pic" sz="quarter" idx="20"/>
          </p:nvPr>
        </p:nvSpPr>
        <p:spPr>
          <a:xfrm>
            <a:off x="1055425" y="1631158"/>
            <a:ext cx="2304000" cy="2304000"/>
          </a:xfrm>
          <a:prstGeom prst="ellipse">
            <a:avLst/>
          </a:prstGeom>
          <a:solidFill>
            <a:schemeClr val="tx2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21" name="Plassholder for bilde 15"/>
          <p:cNvSpPr>
            <a:spLocks noGrp="1" noChangeAspect="1"/>
          </p:cNvSpPr>
          <p:nvPr>
            <p:ph type="pic" sz="quarter" idx="21"/>
          </p:nvPr>
        </p:nvSpPr>
        <p:spPr>
          <a:xfrm>
            <a:off x="4956803" y="1631158"/>
            <a:ext cx="2304000" cy="2304000"/>
          </a:xfrm>
          <a:prstGeom prst="ellipse">
            <a:avLst/>
          </a:prstGeom>
          <a:solidFill>
            <a:schemeClr val="tx2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22" name="Plassholder for bilde 15"/>
          <p:cNvSpPr>
            <a:spLocks noGrp="1" noChangeAspect="1"/>
          </p:cNvSpPr>
          <p:nvPr>
            <p:ph type="pic" sz="quarter" idx="22"/>
          </p:nvPr>
        </p:nvSpPr>
        <p:spPr>
          <a:xfrm>
            <a:off x="8580306" y="1631158"/>
            <a:ext cx="2304000" cy="2304000"/>
          </a:xfrm>
          <a:prstGeom prst="ellipse">
            <a:avLst/>
          </a:prstGeom>
          <a:solidFill>
            <a:schemeClr val="tx2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A0159758-41B4-4521-8E43-59CA6EC03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3211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841810" y="914400"/>
            <a:ext cx="8508380" cy="3801437"/>
          </a:xfrm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5400" dirty="0"/>
              <a:t>«</a:t>
            </a:r>
            <a:r>
              <a:rPr lang="nb-NO" dirty="0"/>
              <a:t>Klikk for sette </a:t>
            </a:r>
            <a:br>
              <a:rPr lang="nb-NO" dirty="0"/>
            </a:br>
            <a:r>
              <a:rPr lang="nb-NO" dirty="0"/>
              <a:t>inn et sitat. Husk anførselstegn!</a:t>
            </a:r>
            <a:r>
              <a:rPr lang="nb-NO" sz="5400" dirty="0"/>
              <a:t>»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841810" y="4972442"/>
            <a:ext cx="8507412" cy="441325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93B5DB9-2385-4EE8-B279-2F77C8A55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873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:fade/>
      </p:transition>
    </mc:Choice>
    <mc:Fallback xmlns="">
      <p:transition spd="slow" advClick="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eltittel med bilde S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183600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1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6120000" cy="1732839"/>
          </a:xfrm>
          <a:solidFill>
            <a:schemeClr val="tx1">
              <a:alpha val="80000"/>
            </a:schemeClr>
          </a:solidFill>
        </p:spPr>
        <p:txBody>
          <a:bodyPr lIns="792000" anchor="ctr">
            <a:norm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Skriv inn deltittel her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852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m side SORT 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F5B471C-331E-4693-A898-42A310E4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1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8070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ningsside SORT ">
    <p:bg>
      <p:bgPr>
        <a:solidFill>
          <a:srgbClr val="3E3E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3344" y="3011400"/>
            <a:ext cx="3825312" cy="83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00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5000">
        <p:fade/>
      </p:transition>
    </mc:Choice>
    <mc:Fallback xmlns="">
      <p:transition spd="slow" advClick="0" advTm="500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side valgfritt 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 title="Klikk ikonet for å legge til et bilde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211050" cy="6858000"/>
          </a:xfrm>
          <a:solidFill>
            <a:schemeClr val="bg2"/>
          </a:solidFill>
        </p:spPr>
        <p:txBody>
          <a:bodyPr wrap="none" lIns="1800000" tIns="36000" anchor="ctr" anchorCtr="1"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/>
              <a:t>Sett inn bilde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24" hasCustomPrompt="1"/>
          </p:nvPr>
        </p:nvSpPr>
        <p:spPr>
          <a:xfrm>
            <a:off x="-19050" y="0"/>
            <a:ext cx="12211050" cy="850362"/>
          </a:xfr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en-US" dirty="0"/>
              <a:t>?</a:t>
            </a:r>
            <a:endParaRPr lang="nb-NO" dirty="0"/>
          </a:p>
        </p:txBody>
      </p:sp>
      <p:sp>
        <p:nvSpPr>
          <p:cNvPr id="22" name="Plassholder for tekst 18"/>
          <p:cNvSpPr>
            <a:spLocks noGrp="1"/>
          </p:cNvSpPr>
          <p:nvPr>
            <p:ph type="body" sz="quarter" idx="23" hasCustomPrompt="1"/>
          </p:nvPr>
        </p:nvSpPr>
        <p:spPr>
          <a:xfrm>
            <a:off x="-19050" y="2032921"/>
            <a:ext cx="6121270" cy="2160000"/>
          </a:xfrm>
          <a:solidFill>
            <a:schemeClr val="tx1">
              <a:alpha val="80000"/>
            </a:schemeClr>
          </a:solidFill>
        </p:spPr>
        <p:txBody>
          <a:bodyPr lIns="792000" rIns="144000" anchor="ctr" anchorCtr="0">
            <a:noAutofit/>
          </a:bodyPr>
          <a:lstStyle>
            <a:lvl1pPr marL="0" indent="0"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Tittel</a:t>
            </a:r>
            <a:r>
              <a:rPr lang="en-US" dirty="0"/>
              <a:t> p</a:t>
            </a:r>
            <a:r>
              <a:rPr lang="nb-NO" dirty="0"/>
              <a:t>å maks tre linjer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6" hasCustomPrompt="1"/>
          </p:nvPr>
        </p:nvSpPr>
        <p:spPr>
          <a:xfrm>
            <a:off x="-19050" y="4192921"/>
            <a:ext cx="6121270" cy="336798"/>
          </a:xfrm>
          <a:solidFill>
            <a:schemeClr val="tx1">
              <a:lumMod val="65000"/>
              <a:lumOff val="35000"/>
              <a:alpha val="77647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Navn</a:t>
            </a:r>
            <a:r>
              <a:rPr lang="en-US" dirty="0"/>
              <a:t> p</a:t>
            </a:r>
            <a:r>
              <a:rPr lang="nb-NO" dirty="0"/>
              <a:t>å foredragsholder</a:t>
            </a:r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-19050" y="4529719"/>
            <a:ext cx="6121270" cy="336798"/>
          </a:xfrm>
          <a:solidFill>
            <a:schemeClr val="tx1">
              <a:lumMod val="65000"/>
              <a:lumOff val="35000"/>
              <a:alpha val="78000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343549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uiExpand="1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2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 HVI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aseline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137344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 HVI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106732"/>
          </a:xfrm>
          <a:noFill/>
        </p:spPr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106732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2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/kildekreditering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384362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holdsdeler HVI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legge inn tittel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7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405324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8" name="Plassholder for innhold 3"/>
          <p:cNvSpPr>
            <a:spLocks noGrp="1"/>
          </p:cNvSpPr>
          <p:nvPr>
            <p:ph sz="half" idx="13" hasCustomPrompt="1"/>
          </p:nvPr>
        </p:nvSpPr>
        <p:spPr>
          <a:xfrm>
            <a:off x="7985256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0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4405324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1" name="Plassholder for tekst 3"/>
          <p:cNvSpPr>
            <a:spLocks noGrp="1"/>
          </p:cNvSpPr>
          <p:nvPr>
            <p:ph type="body" sz="quarter" idx="17" hasCustomPrompt="1"/>
          </p:nvPr>
        </p:nvSpPr>
        <p:spPr>
          <a:xfrm>
            <a:off x="799092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21669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 - heldekkende HVI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</p:spPr>
        <p:txBody>
          <a:bodyPr lIns="162000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74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felt over bilde SO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 descr="&#10;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0" tIns="468000" anchor="ctr" anchorCtr="0">
            <a:normAutofit/>
          </a:bodyPr>
          <a:lstStyle>
            <a:lvl1pPr marL="0" indent="0" algn="ctr">
              <a:buNone/>
              <a:defRPr sz="8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1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19101"/>
            <a:ext cx="12192000" cy="929639"/>
          </a:xfrm>
          <a:solidFill>
            <a:schemeClr val="tx1">
              <a:alpha val="60000"/>
            </a:schemeClr>
          </a:solidFill>
        </p:spPr>
        <p:txBody>
          <a:bodyPr lIns="792000" anchor="ctr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Skriv inn deltittel her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7"/>
          </p:nvPr>
        </p:nvSpPr>
        <p:spPr>
          <a:xfrm>
            <a:off x="0" y="1348740"/>
            <a:ext cx="12192000" cy="886635"/>
          </a:xfrm>
          <a:solidFill>
            <a:schemeClr val="tx1">
              <a:alpha val="60000"/>
            </a:schemeClr>
          </a:solidFill>
        </p:spPr>
        <p:txBody>
          <a:bodyPr wrap="square" tIns="72000" bIns="72000">
            <a:spAutoFit/>
          </a:bodyPr>
          <a:lstStyle>
            <a:lvl1pPr marL="1008000">
              <a:defRPr>
                <a:solidFill>
                  <a:schemeClr val="bg1"/>
                </a:solidFill>
              </a:defRPr>
            </a:lvl1pPr>
            <a:lvl2pPr marL="1008000">
              <a:defRPr>
                <a:solidFill>
                  <a:schemeClr val="bg1"/>
                </a:solidFill>
              </a:defRPr>
            </a:lvl2pPr>
            <a:lvl3pPr marL="1008000">
              <a:defRPr>
                <a:solidFill>
                  <a:schemeClr val="bg1"/>
                </a:solidFill>
              </a:defRPr>
            </a:lvl3pPr>
            <a:lvl4pPr marL="1008000">
              <a:defRPr>
                <a:solidFill>
                  <a:schemeClr val="bg1"/>
                </a:solidFill>
              </a:defRPr>
            </a:lvl4pPr>
            <a:lvl5pPr marL="1008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275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felt over bilde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 descr="&#10;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0" tIns="468000" anchor="ctr" anchorCtr="0">
            <a:normAutofit/>
          </a:bodyPr>
          <a:lstStyle>
            <a:lvl1pPr marL="0" indent="0" algn="ctr">
              <a:buNone/>
              <a:defRPr sz="8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4" name="Plassholder for tekst 1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19101"/>
            <a:ext cx="12192000" cy="929639"/>
          </a:xfrm>
          <a:solidFill>
            <a:schemeClr val="tx1">
              <a:alpha val="60000"/>
            </a:schemeClr>
          </a:solidFill>
        </p:spPr>
        <p:txBody>
          <a:bodyPr lIns="792000" anchor="ctr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Skriv inn deltittel her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131359" y="6407992"/>
            <a:ext cx="4060641" cy="450008"/>
          </a:xfrm>
        </p:spPr>
        <p:txBody>
          <a:bodyPr rIns="180000">
            <a:normAutofit/>
          </a:bodyPr>
          <a:lstStyle>
            <a:lvl1pPr marL="0" indent="0" algn="r">
              <a:buNone/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7"/>
          </p:nvPr>
        </p:nvSpPr>
        <p:spPr>
          <a:xfrm>
            <a:off x="0" y="1348740"/>
            <a:ext cx="12192000" cy="886635"/>
          </a:xfrm>
          <a:solidFill>
            <a:schemeClr val="tx1">
              <a:alpha val="60000"/>
            </a:schemeClr>
          </a:solidFill>
        </p:spPr>
        <p:txBody>
          <a:bodyPr wrap="square" tIns="72000" bIns="72000">
            <a:spAutoFit/>
          </a:bodyPr>
          <a:lstStyle>
            <a:lvl1pPr marL="1008000">
              <a:defRPr>
                <a:solidFill>
                  <a:schemeClr val="bg1"/>
                </a:solidFill>
              </a:defRPr>
            </a:lvl1pPr>
            <a:lvl2pPr marL="1008000">
              <a:defRPr>
                <a:solidFill>
                  <a:schemeClr val="bg1"/>
                </a:solidFill>
              </a:defRPr>
            </a:lvl2pPr>
            <a:lvl3pPr marL="1008000">
              <a:defRPr>
                <a:solidFill>
                  <a:schemeClr val="bg1"/>
                </a:solidFill>
              </a:defRPr>
            </a:lvl3pPr>
            <a:lvl4pPr marL="1008000">
              <a:defRPr>
                <a:solidFill>
                  <a:schemeClr val="bg1"/>
                </a:solidFill>
              </a:defRPr>
            </a:lvl4pPr>
            <a:lvl5pPr marL="1008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282000"/>
            <a:ext cx="1980000" cy="43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187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0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00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6282000"/>
            <a:ext cx="1978609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197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9" r:id="rId2"/>
    <p:sldLayoutId id="2147483668" r:id="rId3"/>
    <p:sldLayoutId id="2147483650" r:id="rId4"/>
    <p:sldLayoutId id="2147483652" r:id="rId5"/>
    <p:sldLayoutId id="2147483662" r:id="rId6"/>
    <p:sldLayoutId id="2147483673" r:id="rId7"/>
    <p:sldLayoutId id="2147483705" r:id="rId8"/>
    <p:sldLayoutId id="2147483706" r:id="rId9"/>
    <p:sldLayoutId id="2147483671" r:id="rId10"/>
    <p:sldLayoutId id="2147483669" r:id="rId11"/>
    <p:sldLayoutId id="2147483666" r:id="rId12"/>
    <p:sldLayoutId id="2147483693" r:id="rId13"/>
    <p:sldLayoutId id="2147483659" r:id="rId14"/>
    <p:sldLayoutId id="2147483691" r:id="rId15"/>
    <p:sldLayoutId id="2147483688" r:id="rId16"/>
    <p:sldLayoutId id="2147483677" r:id="rId17"/>
    <p:sldLayoutId id="2147483678" r:id="rId18"/>
    <p:sldLayoutId id="2147483679" r:id="rId19"/>
    <p:sldLayoutId id="2147483690" r:id="rId20"/>
    <p:sldLayoutId id="2147483683" r:id="rId21"/>
    <p:sldLayoutId id="2147483684" r:id="rId22"/>
    <p:sldLayoutId id="2147483685" r:id="rId23"/>
    <p:sldLayoutId id="2147483687" r:id="rId24"/>
    <p:sldLayoutId id="2147483694" r:id="rId25"/>
    <p:sldLayoutId id="2147483692" r:id="rId26"/>
    <p:sldLayoutId id="2147483657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Arial" panose="020B0604020202020204" pitchFamily="34" charset="0"/>
          <a:ea typeface="Open Sans Semibold" panose="020B070603080402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CC7CFC55-FB2B-1AF0-ECC9-188649B84FE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F54622-8593-BB99-4B67-08E5B6A1D0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-19051" y="2032921"/>
            <a:ext cx="5029201" cy="2160000"/>
          </a:xfrm>
        </p:spPr>
        <p:txBody>
          <a:bodyPr/>
          <a:lstStyle/>
          <a:p>
            <a:r>
              <a:rPr lang="nb-NO" dirty="0" err="1"/>
              <a:t>Etterlattereformen</a:t>
            </a:r>
            <a:r>
              <a:rPr lang="nb-NO" dirty="0"/>
              <a:t> i folketrygden	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B3C2D02-3197-A2AB-F2A0-B5A55D879A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nb-NO" dirty="0"/>
              <a:t>Sasha Riakhina Fossebrekke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FF9E751-DC3E-93D4-4D17-320B7C4C0D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nb-NO" dirty="0"/>
              <a:t>Oslo, 17. november 2023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DC80295C-CBA8-2578-960F-8BEE04467C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587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E21D9F-5A4C-FF88-BAB3-46E1B926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Uføretrygd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10474D-BF02-BC27-78C8-2BA7F1A90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Utfasing av gjenlevendetillegg til uføretrygden</a:t>
            </a:r>
          </a:p>
        </p:txBody>
      </p:sp>
    </p:spTree>
    <p:extLst>
      <p:ext uri="{BB962C8B-B14F-4D97-AF65-F5344CB8AC3E}">
        <p14:creationId xmlns:p14="http://schemas.microsoft.com/office/powerpoint/2010/main" val="55973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C9116E-D78B-881F-CC3C-BB44852F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Alderspensjon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42D16E-D257-D57A-FDC1-D86661D4A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Gjenlevendefordeler videreføres for gammel alderspensjon </a:t>
            </a:r>
          </a:p>
          <a:p>
            <a:r>
              <a:rPr lang="nb-NO" dirty="0"/>
              <a:t>Ingen særregler for etterlatte i ny alderspensjon</a:t>
            </a:r>
          </a:p>
          <a:p>
            <a:pPr lvl="1"/>
            <a:r>
              <a:rPr lang="nb-NO" dirty="0"/>
              <a:t>Unntak: midlertidig regel i påvente av langsiktig løsning for etterlatte alderspensjonister</a:t>
            </a:r>
          </a:p>
        </p:txBody>
      </p:sp>
    </p:spTree>
    <p:extLst>
      <p:ext uri="{BB962C8B-B14F-4D97-AF65-F5344CB8AC3E}">
        <p14:creationId xmlns:p14="http://schemas.microsoft.com/office/powerpoint/2010/main" val="43167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E683A8-E196-BC05-6D23-563CF20A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Trygdeforordningen (883/2004)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41EDE8-B3D7-5C17-1EA0-331D01D0B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Etterlatteytelsene</a:t>
            </a:r>
            <a:r>
              <a:rPr lang="nb-NO" dirty="0"/>
              <a:t> er omfattet av trygdeforordningens saklige virkeområde, også etter reformen</a:t>
            </a:r>
          </a:p>
          <a:p>
            <a:r>
              <a:rPr lang="nb-NO" dirty="0"/>
              <a:t>NOU 2021: 8, folkerettsmarkører</a:t>
            </a:r>
          </a:p>
          <a:p>
            <a:r>
              <a:rPr lang="nb-NO" dirty="0"/>
              <a:t>Særlig om aktivitet som vilkår for ny omstillingsstønad</a:t>
            </a:r>
          </a:p>
        </p:txBody>
      </p:sp>
    </p:spTree>
    <p:extLst>
      <p:ext uri="{BB962C8B-B14F-4D97-AF65-F5344CB8AC3E}">
        <p14:creationId xmlns:p14="http://schemas.microsoft.com/office/powerpoint/2010/main" val="371316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E6F707-189D-8DC7-E4C1-A43F80B4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8CA0D7A3-66B7-D8BE-A8EB-B5FCE8F0B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9228" y="1665288"/>
            <a:ext cx="8999538" cy="2069005"/>
          </a:xfrm>
        </p:spPr>
      </p:pic>
    </p:spTree>
    <p:extLst>
      <p:ext uri="{BB962C8B-B14F-4D97-AF65-F5344CB8AC3E}">
        <p14:creationId xmlns:p14="http://schemas.microsoft.com/office/powerpoint/2010/main" val="373319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68D470-42A2-FD95-BAB5-506A9172E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Etterlatteytelsene</a:t>
            </a:r>
            <a:r>
              <a:rPr lang="nb-NO" dirty="0"/>
              <a:t> i folketrygden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E536B8-A9CD-9955-CA6F-2F38B6F62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Uføretrygd til etterlatte</a:t>
            </a:r>
          </a:p>
          <a:p>
            <a:r>
              <a:rPr lang="nb-NO" dirty="0"/>
              <a:t>Alderspensjon til etterlatte</a:t>
            </a:r>
          </a:p>
          <a:p>
            <a:r>
              <a:rPr lang="nb-NO" dirty="0"/>
              <a:t>Pensjon m.m. til gjenlevende ektefelle</a:t>
            </a:r>
          </a:p>
          <a:p>
            <a:r>
              <a:rPr lang="nb-NO" dirty="0"/>
              <a:t>Pensjon m.m. til tidligere familiepleier</a:t>
            </a:r>
          </a:p>
          <a:p>
            <a:r>
              <a:rPr lang="nb-NO" dirty="0"/>
              <a:t>Barnepensjon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605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8F38BB-C8CB-0211-1C91-6C9CB000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Pensjonsreformen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09817C-7514-A6D5-7E9F-A1F281734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Arbeid, egen inntekt og opptjening av egne pensjonsrettigheter</a:t>
            </a:r>
          </a:p>
          <a:p>
            <a:r>
              <a:rPr lang="nb-NO" dirty="0"/>
              <a:t>2011: alderspensjon</a:t>
            </a:r>
          </a:p>
          <a:p>
            <a:r>
              <a:rPr lang="nb-NO" dirty="0"/>
              <a:t>2015: uføretrygd</a:t>
            </a:r>
          </a:p>
          <a:p>
            <a:r>
              <a:rPr lang="nb-NO" i="1" dirty="0"/>
              <a:t>2024: </a:t>
            </a:r>
            <a:r>
              <a:rPr lang="nb-NO" i="1" dirty="0" err="1"/>
              <a:t>etterlatteytelsene</a:t>
            </a:r>
            <a:r>
              <a:rPr lang="nb-NO" i="1" dirty="0"/>
              <a:t> i folketrygden</a:t>
            </a:r>
          </a:p>
        </p:txBody>
      </p:sp>
    </p:spTree>
    <p:extLst>
      <p:ext uri="{BB962C8B-B14F-4D97-AF65-F5344CB8AC3E}">
        <p14:creationId xmlns:p14="http://schemas.microsoft.com/office/powerpoint/2010/main" val="120755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B66FA8-3144-B5C9-E794-41831AE35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C51C9E1-ACEF-94C1-97DE-D1B5A129B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52327" y="1253331"/>
            <a:ext cx="3771745" cy="4351338"/>
          </a:xfrm>
        </p:spPr>
      </p:pic>
    </p:spTree>
    <p:extLst>
      <p:ext uri="{BB962C8B-B14F-4D97-AF65-F5344CB8AC3E}">
        <p14:creationId xmlns:p14="http://schemas.microsoft.com/office/powerpoint/2010/main" val="31675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B5162B-D62E-6918-A669-BFD6D067F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50A5FB88-DDA7-07B7-9E87-5A570D52FB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74935" y="1473200"/>
            <a:ext cx="3726530" cy="4351338"/>
          </a:xfrm>
        </p:spPr>
      </p:pic>
    </p:spTree>
    <p:extLst>
      <p:ext uri="{BB962C8B-B14F-4D97-AF65-F5344CB8AC3E}">
        <p14:creationId xmlns:p14="http://schemas.microsoft.com/office/powerpoint/2010/main" val="383466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1788C0-FF31-A091-8400-8E3ECC55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279DDD-BD9D-860C-8E4E-1375429B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8DB7084-9655-0F2C-CCAC-18AEE97AE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89275"/>
            <a:ext cx="9782175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CB939E-11B1-F018-8B13-A375130DE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Etterfølgende regelverksarbeid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0C88DA5-9D70-EF9A-0A7C-8963F0820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Prop</a:t>
            </a:r>
            <a:r>
              <a:rPr lang="nb-NO" dirty="0"/>
              <a:t>. 72 L (2022-2023) </a:t>
            </a:r>
          </a:p>
          <a:p>
            <a:pPr lvl="1"/>
            <a:r>
              <a:rPr lang="nb-NO" dirty="0"/>
              <a:t>Samordning</a:t>
            </a:r>
          </a:p>
          <a:p>
            <a:r>
              <a:rPr lang="nb-NO" dirty="0" err="1"/>
              <a:t>Prop</a:t>
            </a:r>
            <a:r>
              <a:rPr lang="nb-NO" dirty="0"/>
              <a:t>. 77 L (2022-2023)</a:t>
            </a:r>
          </a:p>
          <a:p>
            <a:pPr lvl="1"/>
            <a:r>
              <a:rPr lang="nb-NO" dirty="0"/>
              <a:t>Endringer og presiseringer av nye regler</a:t>
            </a:r>
          </a:p>
          <a:p>
            <a:pPr lvl="1"/>
            <a:r>
              <a:rPr lang="nb-NO" dirty="0"/>
              <a:t>Tilpasninger i folketrygdloven</a:t>
            </a:r>
          </a:p>
          <a:p>
            <a:pPr lvl="1"/>
            <a:r>
              <a:rPr lang="nb-NO" dirty="0"/>
              <a:t>Folkerettsmarkører (EØS) </a:t>
            </a:r>
          </a:p>
          <a:p>
            <a:r>
              <a:rPr lang="nb-NO" dirty="0"/>
              <a:t>Forskrift om ytelser til gjenlevende ektefelle og tidligere familiepleier etter folketrygdloven kapittel 17 (forskrift 21. juni 2023 nr. 1008)</a:t>
            </a:r>
          </a:p>
        </p:txBody>
      </p:sp>
    </p:spTree>
    <p:extLst>
      <p:ext uri="{BB962C8B-B14F-4D97-AF65-F5344CB8AC3E}">
        <p14:creationId xmlns:p14="http://schemas.microsoft.com/office/powerpoint/2010/main" val="176216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012C1A-9657-5C9E-17EA-AF8F2F87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Ytelser til voksne etterlatte under 67 år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2ED639-DFE1-C311-2E47-DB01116E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Nytt kapittel 17, ytelser til både gjenlevende ektefelle mv. og tidligere familiepleier</a:t>
            </a:r>
          </a:p>
          <a:p>
            <a:r>
              <a:rPr lang="nb-NO" dirty="0"/>
              <a:t>Varig pensjonsytelse </a:t>
            </a:r>
            <a:r>
              <a:rPr lang="nb-NO" dirty="0">
                <a:sym typeface="Wingdings" panose="05000000000000000000" pitchFamily="2" charset="2"/>
              </a:rPr>
              <a:t> tidsbegrenset omstillingsstønad</a:t>
            </a:r>
          </a:p>
          <a:p>
            <a:r>
              <a:rPr lang="nb-NO" dirty="0">
                <a:sym typeface="Wingdings" panose="05000000000000000000" pitchFamily="2" charset="2"/>
              </a:rPr>
              <a:t>Avdødes opptjening  standardisert nivå</a:t>
            </a:r>
          </a:p>
          <a:p>
            <a:r>
              <a:rPr lang="nb-NO" dirty="0">
                <a:sym typeface="Wingdings" panose="05000000000000000000" pitchFamily="2" charset="2"/>
              </a:rPr>
              <a:t>Ingen aktivitetskrav  aktivitetskrav</a:t>
            </a:r>
            <a:endParaRPr lang="nb-NO" sz="2800" dirty="0">
              <a:sym typeface="Wingdings" panose="05000000000000000000" pitchFamily="2" charset="2"/>
            </a:endParaRPr>
          </a:p>
          <a:p>
            <a:r>
              <a:rPr lang="nb-NO" dirty="0">
                <a:sym typeface="Wingdings" panose="05000000000000000000" pitchFamily="2" charset="2"/>
              </a:rPr>
              <a:t>Reduksjon mot forventet inntekt  reduksjon mot faktisk inntekt, </a:t>
            </a:r>
            <a:r>
              <a:rPr lang="nb-NO" dirty="0" err="1">
                <a:sym typeface="Wingdings" panose="05000000000000000000" pitchFamily="2" charset="2"/>
              </a:rPr>
              <a:t>etteroppgjør</a:t>
            </a:r>
            <a:endParaRPr lang="nb-NO" dirty="0">
              <a:sym typeface="Wingdings" panose="05000000000000000000" pitchFamily="2" charset="2"/>
            </a:endParaRPr>
          </a:p>
          <a:p>
            <a:r>
              <a:rPr lang="nb-NO" dirty="0">
                <a:sym typeface="Wingdings" panose="05000000000000000000" pitchFamily="2" charset="2"/>
              </a:rPr>
              <a:t>Personkretsen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Utvidelse: omsorg for barn 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Innskjerping: fraskilte</a:t>
            </a:r>
          </a:p>
          <a:p>
            <a:endParaRPr lang="nb-NO" dirty="0">
              <a:sym typeface="Wingdings" panose="05000000000000000000" pitchFamily="2" charset="2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006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12008D-CAEF-A83D-D94D-EAFEDCF4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Barnepensjon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18D51D-3736-3A08-2049-164722E2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hovedsak styrking</a:t>
            </a:r>
          </a:p>
          <a:p>
            <a:r>
              <a:rPr lang="nb-NO" dirty="0"/>
              <a:t>A</a:t>
            </a:r>
            <a:r>
              <a:rPr lang="nb-NO" dirty="0">
                <a:sym typeface="Wingdings" panose="05000000000000000000" pitchFamily="2" charset="2"/>
              </a:rPr>
              <a:t>ldersgrense økes fra 18 (hovedregel) til 20 år</a:t>
            </a:r>
            <a:r>
              <a:rPr lang="nb-NO" dirty="0"/>
              <a:t> </a:t>
            </a:r>
          </a:p>
          <a:p>
            <a:r>
              <a:rPr lang="nb-NO" dirty="0"/>
              <a:t>Standardiserte satser, for de aller fleste en økning</a:t>
            </a:r>
          </a:p>
        </p:txBody>
      </p:sp>
    </p:spTree>
    <p:extLst>
      <p:ext uri="{BB962C8B-B14F-4D97-AF65-F5344CB8AC3E}">
        <p14:creationId xmlns:p14="http://schemas.microsoft.com/office/powerpoint/2010/main" val="337114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ASD">
      <a:dk1>
        <a:srgbClr val="000000"/>
      </a:dk1>
      <a:lt1>
        <a:srgbClr val="FFFFFF"/>
      </a:lt1>
      <a:dk2>
        <a:srgbClr val="003761"/>
      </a:dk2>
      <a:lt2>
        <a:srgbClr val="FFFFFF"/>
      </a:lt2>
      <a:accent1>
        <a:srgbClr val="0084A9"/>
      </a:accent1>
      <a:accent2>
        <a:srgbClr val="F58025"/>
      </a:accent2>
      <a:accent3>
        <a:srgbClr val="A49A9A"/>
      </a:accent3>
      <a:accent4>
        <a:srgbClr val="449D3D"/>
      </a:accent4>
      <a:accent5>
        <a:srgbClr val="FBD036"/>
      </a:accent5>
      <a:accent6>
        <a:srgbClr val="5A6E82"/>
      </a:accent6>
      <a:hlink>
        <a:srgbClr val="30A5FF"/>
      </a:hlink>
      <a:folHlink>
        <a:srgbClr val="FF6875"/>
      </a:folHlink>
    </a:clrScheme>
    <a:fontScheme name="TESTFON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BBF38635-DDE2-4901-9540-8F7B3A01FC24}" vid="{95CF1DCB-B4B2-4D3B-9E24-171711A2A1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1099</TotalTime>
  <Words>264</Words>
  <Application>Microsoft Office PowerPoint</Application>
  <PresentationFormat>Widescreen</PresentationFormat>
  <Paragraphs>58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Open Sans</vt:lpstr>
      <vt:lpstr>Default Theme</vt:lpstr>
      <vt:lpstr>PowerPoint-presentasjon</vt:lpstr>
      <vt:lpstr>Etterlatteytelsene i folketrygden</vt:lpstr>
      <vt:lpstr>Pensjonsreformen</vt:lpstr>
      <vt:lpstr>PowerPoint-presentasjon</vt:lpstr>
      <vt:lpstr>PowerPoint-presentasjon</vt:lpstr>
      <vt:lpstr>PowerPoint-presentasjon</vt:lpstr>
      <vt:lpstr>Etterfølgende regelverksarbeid</vt:lpstr>
      <vt:lpstr>Ytelser til voksne etterlatte under 67 år</vt:lpstr>
      <vt:lpstr>Barnepensjon</vt:lpstr>
      <vt:lpstr>Uføretrygd</vt:lpstr>
      <vt:lpstr>Alderspensjon</vt:lpstr>
      <vt:lpstr>Trygdeforordningen (883/2004)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Fossebrekke Sasha Riakhina</dc:creator>
  <cp:lastModifiedBy>Fossebrekke Sasha Riakhina</cp:lastModifiedBy>
  <cp:revision>24</cp:revision>
  <cp:lastPrinted>2023-11-17T08:22:13Z</cp:lastPrinted>
  <dcterms:created xsi:type="dcterms:W3CDTF">2023-11-13T11:44:35Z</dcterms:created>
  <dcterms:modified xsi:type="dcterms:W3CDTF">2023-11-21T08:25:09Z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df25c2-6206-49c4-94af-432acb840807_Enabled">
    <vt:lpwstr>true</vt:lpwstr>
  </property>
  <property fmtid="{D5CDD505-2E9C-101B-9397-08002B2CF9AE}" pid="3" name="MSIP_Label_9fdf25c2-6206-49c4-94af-432acb840807_SetDate">
    <vt:lpwstr>2023-11-13T12:06:04Z</vt:lpwstr>
  </property>
  <property fmtid="{D5CDD505-2E9C-101B-9397-08002B2CF9AE}" pid="4" name="MSIP_Label_9fdf25c2-6206-49c4-94af-432acb840807_Method">
    <vt:lpwstr>Standard</vt:lpwstr>
  </property>
  <property fmtid="{D5CDD505-2E9C-101B-9397-08002B2CF9AE}" pid="5" name="MSIP_Label_9fdf25c2-6206-49c4-94af-432acb840807_Name">
    <vt:lpwstr>Intern (AID)</vt:lpwstr>
  </property>
  <property fmtid="{D5CDD505-2E9C-101B-9397-08002B2CF9AE}" pid="6" name="MSIP_Label_9fdf25c2-6206-49c4-94af-432acb840807_SiteId">
    <vt:lpwstr>f696e186-1c3b-44cd-bf76-5ace0e7007bd</vt:lpwstr>
  </property>
  <property fmtid="{D5CDD505-2E9C-101B-9397-08002B2CF9AE}" pid="7" name="MSIP_Label_9fdf25c2-6206-49c4-94af-432acb840807_ActionId">
    <vt:lpwstr>4938566a-c104-46e0-b7ae-8b943c4ef562</vt:lpwstr>
  </property>
  <property fmtid="{D5CDD505-2E9C-101B-9397-08002B2CF9AE}" pid="8" name="MSIP_Label_9fdf25c2-6206-49c4-94af-432acb840807_ContentBits">
    <vt:lpwstr>0</vt:lpwstr>
  </property>
</Properties>
</file>