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14"/>
  </p:notesMasterIdLst>
  <p:handoutMasterIdLst>
    <p:handoutMasterId r:id="rId15"/>
  </p:handoutMasterIdLst>
  <p:sldIdLst>
    <p:sldId id="257" r:id="rId2"/>
    <p:sldId id="258" r:id="rId3"/>
    <p:sldId id="268" r:id="rId4"/>
    <p:sldId id="267" r:id="rId5"/>
    <p:sldId id="270" r:id="rId6"/>
    <p:sldId id="266" r:id="rId7"/>
    <p:sldId id="272" r:id="rId8"/>
    <p:sldId id="262" r:id="rId9"/>
    <p:sldId id="271" r:id="rId10"/>
    <p:sldId id="264" r:id="rId11"/>
    <p:sldId id="263" r:id="rId12"/>
    <p:sldId id="273"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mran Haider" initials="IH" lastIdx="1" clrIdx="0">
    <p:extLst>
      <p:ext uri="{19B8F6BF-5375-455C-9EA6-DF929625EA0E}">
        <p15:presenceInfo xmlns:p15="http://schemas.microsoft.com/office/powerpoint/2012/main" userId="S::imran.haider@lo.no::ee5ad122-75cf-41c0-b0e3-bebf11124f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6" autoAdjust="0"/>
    <p:restoredTop sz="94660"/>
  </p:normalViewPr>
  <p:slideViewPr>
    <p:cSldViewPr snapToGrid="0">
      <p:cViewPr varScale="1">
        <p:scale>
          <a:sx n="67" d="100"/>
          <a:sy n="67" d="100"/>
        </p:scale>
        <p:origin x="51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dirty="0"/>
          </a:p>
        </p:txBody>
      </p:sp>
      <p:sp>
        <p:nvSpPr>
          <p:cNvPr id="3" name="Plassholder for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8E632F4-0AB4-4EA6-917F-1093C7F0CE8F}" type="datetimeFigureOut">
              <a:rPr lang="nb-NO" smtClean="0"/>
              <a:t>23.03.2023</a:t>
            </a:fld>
            <a:endParaRPr lang="nb-NO" dirty="0"/>
          </a:p>
        </p:txBody>
      </p:sp>
      <p:sp>
        <p:nvSpPr>
          <p:cNvPr id="4" name="Plassholder for bunn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dirty="0"/>
          </a:p>
        </p:txBody>
      </p:sp>
      <p:sp>
        <p:nvSpPr>
          <p:cNvPr id="5" name="Plassholder for lysbil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747E66-BE59-405D-B90C-F5900875F487}" type="slidenum">
              <a:rPr lang="nb-NO" smtClean="0"/>
              <a:t>‹#›</a:t>
            </a:fld>
            <a:endParaRPr lang="nb-NO" dirty="0"/>
          </a:p>
        </p:txBody>
      </p:sp>
    </p:spTree>
    <p:extLst>
      <p:ext uri="{BB962C8B-B14F-4D97-AF65-F5344CB8AC3E}">
        <p14:creationId xmlns:p14="http://schemas.microsoft.com/office/powerpoint/2010/main" val="3866756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dirty="0"/>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AE4EF4-FABD-441E-8702-C7013D7DF320}" type="datetimeFigureOut">
              <a:rPr lang="nb-NO" smtClean="0"/>
              <a:t>23.03.2023</a:t>
            </a:fld>
            <a:endParaRPr lang="nb-NO" dirty="0"/>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dirty="0"/>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dirty="0"/>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4B368D-B5C0-4E1B-92D2-DC7D80A23D00}" type="slidenum">
              <a:rPr lang="nb-NO" smtClean="0"/>
              <a:t>‹#›</a:t>
            </a:fld>
            <a:endParaRPr lang="nb-NO" dirty="0"/>
          </a:p>
        </p:txBody>
      </p:sp>
    </p:spTree>
    <p:extLst>
      <p:ext uri="{BB962C8B-B14F-4D97-AF65-F5344CB8AC3E}">
        <p14:creationId xmlns:p14="http://schemas.microsoft.com/office/powerpoint/2010/main" val="2687009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484B368D-B5C0-4E1B-92D2-DC7D80A23D00}" type="slidenum">
              <a:rPr lang="nb-NO" smtClean="0"/>
              <a:t>1</a:t>
            </a:fld>
            <a:endParaRPr lang="nb-NO" dirty="0"/>
          </a:p>
        </p:txBody>
      </p:sp>
    </p:spTree>
    <p:extLst>
      <p:ext uri="{BB962C8B-B14F-4D97-AF65-F5344CB8AC3E}">
        <p14:creationId xmlns:p14="http://schemas.microsoft.com/office/powerpoint/2010/main" val="3108985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A576FF-CA36-F75E-DA9E-3088F3F1EE14}"/>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680F2B99-9300-2D4A-3FC2-A9213DA585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F5242CDA-DC5B-EA17-6652-8CAA8C894C5C}"/>
              </a:ext>
            </a:extLst>
          </p:cNvPr>
          <p:cNvSpPr>
            <a:spLocks noGrp="1"/>
          </p:cNvSpPr>
          <p:nvPr>
            <p:ph type="dt" sz="half" idx="10"/>
          </p:nvPr>
        </p:nvSpPr>
        <p:spPr/>
        <p:txBody>
          <a:bodyPr/>
          <a:lstStyle/>
          <a:p>
            <a:fld id="{A0A9922D-BCB4-4885-9E8A-A674246EF919}" type="datetime1">
              <a:rPr lang="nb-NO" smtClean="0"/>
              <a:t>23.03.2023</a:t>
            </a:fld>
            <a:endParaRPr lang="nb-NO" dirty="0"/>
          </a:p>
        </p:txBody>
      </p:sp>
      <p:sp>
        <p:nvSpPr>
          <p:cNvPr id="5" name="Plassholder for bunntekst 4">
            <a:extLst>
              <a:ext uri="{FF2B5EF4-FFF2-40B4-BE49-F238E27FC236}">
                <a16:creationId xmlns:a16="http://schemas.microsoft.com/office/drawing/2014/main" id="{78760900-55B2-608F-DB46-89AFC82AEF79}"/>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DE4A09D2-5332-615C-0399-3CEDD2F89E98}"/>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2443174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1663D73-D7EC-C054-20B4-B3305F93F6F1}"/>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F47A9C9C-98D8-80C7-7DE7-B0F2D9DE475D}"/>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521C675-9F9C-C953-5DAE-D90B774728CC}"/>
              </a:ext>
            </a:extLst>
          </p:cNvPr>
          <p:cNvSpPr>
            <a:spLocks noGrp="1"/>
          </p:cNvSpPr>
          <p:nvPr>
            <p:ph type="dt" sz="half" idx="10"/>
          </p:nvPr>
        </p:nvSpPr>
        <p:spPr/>
        <p:txBody>
          <a:bodyPr/>
          <a:lstStyle/>
          <a:p>
            <a:fld id="{0FCB8361-73EC-4F82-85B7-1BD24E3A4200}" type="datetime1">
              <a:rPr lang="nb-NO" smtClean="0"/>
              <a:t>23.03.2023</a:t>
            </a:fld>
            <a:endParaRPr lang="nb-NO" dirty="0"/>
          </a:p>
        </p:txBody>
      </p:sp>
      <p:sp>
        <p:nvSpPr>
          <p:cNvPr id="5" name="Plassholder for bunntekst 4">
            <a:extLst>
              <a:ext uri="{FF2B5EF4-FFF2-40B4-BE49-F238E27FC236}">
                <a16:creationId xmlns:a16="http://schemas.microsoft.com/office/drawing/2014/main" id="{51DEBF85-BD9B-94AE-8309-34C2B8206E3B}"/>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65B8D9AA-7228-C1ED-D5BC-BFE892102CF7}"/>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217887915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C013F087-5C2D-38AC-EDFE-231EB33EF961}"/>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FE72D506-D1EE-2F1C-A964-C3D22D0BC9B9}"/>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116650D-9F99-9F78-F6E6-4FDA952546FC}"/>
              </a:ext>
            </a:extLst>
          </p:cNvPr>
          <p:cNvSpPr>
            <a:spLocks noGrp="1"/>
          </p:cNvSpPr>
          <p:nvPr>
            <p:ph type="dt" sz="half" idx="10"/>
          </p:nvPr>
        </p:nvSpPr>
        <p:spPr/>
        <p:txBody>
          <a:bodyPr/>
          <a:lstStyle/>
          <a:p>
            <a:fld id="{0FCB8361-73EC-4F82-85B7-1BD24E3A4200}" type="datetime1">
              <a:rPr lang="nb-NO" smtClean="0"/>
              <a:t>23.03.2023</a:t>
            </a:fld>
            <a:endParaRPr lang="nb-NO" dirty="0"/>
          </a:p>
        </p:txBody>
      </p:sp>
      <p:sp>
        <p:nvSpPr>
          <p:cNvPr id="5" name="Plassholder for bunntekst 4">
            <a:extLst>
              <a:ext uri="{FF2B5EF4-FFF2-40B4-BE49-F238E27FC236}">
                <a16:creationId xmlns:a16="http://schemas.microsoft.com/office/drawing/2014/main" id="{98B643D8-5409-7711-3108-2F84A9350C7A}"/>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3228BD96-C93E-876B-637A-39FFB29355F0}"/>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379372020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68346BA-F4A9-3DBA-C0F1-DA7CA291BC12}"/>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96C1E671-4FAD-F6D9-D100-DC45122E36B3}"/>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DA84DEA-7121-0246-7804-E86CEE044BF7}"/>
              </a:ext>
            </a:extLst>
          </p:cNvPr>
          <p:cNvSpPr>
            <a:spLocks noGrp="1"/>
          </p:cNvSpPr>
          <p:nvPr>
            <p:ph type="dt" sz="half" idx="10"/>
          </p:nvPr>
        </p:nvSpPr>
        <p:spPr/>
        <p:txBody>
          <a:bodyPr/>
          <a:lstStyle/>
          <a:p>
            <a:fld id="{CBD0A182-D1A8-4685-91FD-9E40B989494E}" type="datetime1">
              <a:rPr lang="nb-NO" smtClean="0"/>
              <a:t>23.03.2023</a:t>
            </a:fld>
            <a:endParaRPr lang="nb-NO" dirty="0"/>
          </a:p>
        </p:txBody>
      </p:sp>
      <p:sp>
        <p:nvSpPr>
          <p:cNvPr id="5" name="Plassholder for bunntekst 4">
            <a:extLst>
              <a:ext uri="{FF2B5EF4-FFF2-40B4-BE49-F238E27FC236}">
                <a16:creationId xmlns:a16="http://schemas.microsoft.com/office/drawing/2014/main" id="{C2C73DA5-2125-7234-36B1-BD9667CE5C22}"/>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2A5DB7CC-02C7-62EE-7BE3-2EBC768F8FAA}"/>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130708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0826D0-0676-C0E5-C2F2-7CE7C7408267}"/>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3D0AA86A-FCBF-CFA0-DAE9-745A32D5B2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03ED5BF9-06FD-B617-0577-76826F04F526}"/>
              </a:ext>
            </a:extLst>
          </p:cNvPr>
          <p:cNvSpPr>
            <a:spLocks noGrp="1"/>
          </p:cNvSpPr>
          <p:nvPr>
            <p:ph type="dt" sz="half" idx="10"/>
          </p:nvPr>
        </p:nvSpPr>
        <p:spPr/>
        <p:txBody>
          <a:bodyPr/>
          <a:lstStyle/>
          <a:p>
            <a:fld id="{0FCB8361-73EC-4F82-85B7-1BD24E3A4200}" type="datetime1">
              <a:rPr lang="nb-NO" smtClean="0"/>
              <a:t>23.03.2023</a:t>
            </a:fld>
            <a:endParaRPr lang="nb-NO" dirty="0"/>
          </a:p>
        </p:txBody>
      </p:sp>
      <p:sp>
        <p:nvSpPr>
          <p:cNvPr id="5" name="Plassholder for bunntekst 4">
            <a:extLst>
              <a:ext uri="{FF2B5EF4-FFF2-40B4-BE49-F238E27FC236}">
                <a16:creationId xmlns:a16="http://schemas.microsoft.com/office/drawing/2014/main" id="{188C97D3-D346-B143-BCC9-102D7FAAC9C2}"/>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7839FFC3-93DD-5268-6F0E-E4FBABFDCDEB}"/>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151516132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D64709D-62CB-CD31-D05F-155CAFF79CF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D3960B39-56D7-BB93-E383-055D0FE1C9F6}"/>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415D94FF-B553-1899-5390-D76F5762F905}"/>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7CA6B496-854C-1641-0D58-E881366E4173}"/>
              </a:ext>
            </a:extLst>
          </p:cNvPr>
          <p:cNvSpPr>
            <a:spLocks noGrp="1"/>
          </p:cNvSpPr>
          <p:nvPr>
            <p:ph type="dt" sz="half" idx="10"/>
          </p:nvPr>
        </p:nvSpPr>
        <p:spPr/>
        <p:txBody>
          <a:bodyPr/>
          <a:lstStyle/>
          <a:p>
            <a:fld id="{0FCB8361-73EC-4F82-85B7-1BD24E3A4200}" type="datetime1">
              <a:rPr lang="nb-NO" smtClean="0"/>
              <a:t>23.03.2023</a:t>
            </a:fld>
            <a:endParaRPr lang="nb-NO" dirty="0"/>
          </a:p>
        </p:txBody>
      </p:sp>
      <p:sp>
        <p:nvSpPr>
          <p:cNvPr id="6" name="Plassholder for bunntekst 5">
            <a:extLst>
              <a:ext uri="{FF2B5EF4-FFF2-40B4-BE49-F238E27FC236}">
                <a16:creationId xmlns:a16="http://schemas.microsoft.com/office/drawing/2014/main" id="{38CABDA1-5FC5-D641-3FB5-A06F60CB399D}"/>
              </a:ext>
            </a:extLst>
          </p:cNvPr>
          <p:cNvSpPr>
            <a:spLocks noGrp="1"/>
          </p:cNvSpPr>
          <p:nvPr>
            <p:ph type="ftr" sz="quarter" idx="11"/>
          </p:nvPr>
        </p:nvSpPr>
        <p:spPr/>
        <p:txBody>
          <a:bodyPr/>
          <a:lstStyle/>
          <a:p>
            <a:endParaRPr lang="nb-NO" dirty="0"/>
          </a:p>
        </p:txBody>
      </p:sp>
      <p:sp>
        <p:nvSpPr>
          <p:cNvPr id="7" name="Plassholder for lysbildenummer 6">
            <a:extLst>
              <a:ext uri="{FF2B5EF4-FFF2-40B4-BE49-F238E27FC236}">
                <a16:creationId xmlns:a16="http://schemas.microsoft.com/office/drawing/2014/main" id="{074AD472-6BD5-0103-57D7-3A4E737CA990}"/>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74143408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3F82CA6-5F11-7CEF-37EA-5177BAB64390}"/>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1C0C55FB-5D5C-EA66-668F-0AC4112701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41C91D5F-522E-F2BA-1F79-65546C6F0B3A}"/>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E56976AF-DA18-E7E0-E248-5CF22A9DBE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13B32660-F92E-0084-70BD-A5AF4482E552}"/>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CA0873B3-B384-F28D-74C5-59BF49D60A35}"/>
              </a:ext>
            </a:extLst>
          </p:cNvPr>
          <p:cNvSpPr>
            <a:spLocks noGrp="1"/>
          </p:cNvSpPr>
          <p:nvPr>
            <p:ph type="dt" sz="half" idx="10"/>
          </p:nvPr>
        </p:nvSpPr>
        <p:spPr/>
        <p:txBody>
          <a:bodyPr/>
          <a:lstStyle/>
          <a:p>
            <a:fld id="{0FCB8361-73EC-4F82-85B7-1BD24E3A4200}" type="datetime1">
              <a:rPr lang="nb-NO" smtClean="0"/>
              <a:t>23.03.2023</a:t>
            </a:fld>
            <a:endParaRPr lang="nb-NO" dirty="0"/>
          </a:p>
        </p:txBody>
      </p:sp>
      <p:sp>
        <p:nvSpPr>
          <p:cNvPr id="8" name="Plassholder for bunntekst 7">
            <a:extLst>
              <a:ext uri="{FF2B5EF4-FFF2-40B4-BE49-F238E27FC236}">
                <a16:creationId xmlns:a16="http://schemas.microsoft.com/office/drawing/2014/main" id="{53DACF0D-B0C9-2EAE-BB75-874A5B89484A}"/>
              </a:ext>
            </a:extLst>
          </p:cNvPr>
          <p:cNvSpPr>
            <a:spLocks noGrp="1"/>
          </p:cNvSpPr>
          <p:nvPr>
            <p:ph type="ftr" sz="quarter" idx="11"/>
          </p:nvPr>
        </p:nvSpPr>
        <p:spPr/>
        <p:txBody>
          <a:bodyPr/>
          <a:lstStyle/>
          <a:p>
            <a:endParaRPr lang="nb-NO" dirty="0"/>
          </a:p>
        </p:txBody>
      </p:sp>
      <p:sp>
        <p:nvSpPr>
          <p:cNvPr id="9" name="Plassholder for lysbildenummer 8">
            <a:extLst>
              <a:ext uri="{FF2B5EF4-FFF2-40B4-BE49-F238E27FC236}">
                <a16:creationId xmlns:a16="http://schemas.microsoft.com/office/drawing/2014/main" id="{1CE88B20-E522-B3ED-8B76-4A20B3F1718D}"/>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256640688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3E0D4AA-87F3-AAE6-D9E1-1286424CF60E}"/>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77490612-1F17-C001-BC2F-9C3C799AC9F0}"/>
              </a:ext>
            </a:extLst>
          </p:cNvPr>
          <p:cNvSpPr>
            <a:spLocks noGrp="1"/>
          </p:cNvSpPr>
          <p:nvPr>
            <p:ph type="dt" sz="half" idx="10"/>
          </p:nvPr>
        </p:nvSpPr>
        <p:spPr/>
        <p:txBody>
          <a:bodyPr/>
          <a:lstStyle/>
          <a:p>
            <a:fld id="{E31CFEE4-A3BD-419C-AD2E-6AA9DAC426B2}" type="datetime1">
              <a:rPr lang="nb-NO" smtClean="0"/>
              <a:t>23.03.2023</a:t>
            </a:fld>
            <a:endParaRPr lang="nb-NO" dirty="0"/>
          </a:p>
        </p:txBody>
      </p:sp>
      <p:sp>
        <p:nvSpPr>
          <p:cNvPr id="4" name="Plassholder for bunntekst 3">
            <a:extLst>
              <a:ext uri="{FF2B5EF4-FFF2-40B4-BE49-F238E27FC236}">
                <a16:creationId xmlns:a16="http://schemas.microsoft.com/office/drawing/2014/main" id="{0A61C5E0-7AA6-C62D-53A8-EBB8CD1FD50F}"/>
              </a:ext>
            </a:extLst>
          </p:cNvPr>
          <p:cNvSpPr>
            <a:spLocks noGrp="1"/>
          </p:cNvSpPr>
          <p:nvPr>
            <p:ph type="ftr" sz="quarter" idx="11"/>
          </p:nvPr>
        </p:nvSpPr>
        <p:spPr/>
        <p:txBody>
          <a:bodyPr/>
          <a:lstStyle/>
          <a:p>
            <a:endParaRPr lang="nb-NO" dirty="0"/>
          </a:p>
        </p:txBody>
      </p:sp>
      <p:sp>
        <p:nvSpPr>
          <p:cNvPr id="5" name="Plassholder for lysbildenummer 4">
            <a:extLst>
              <a:ext uri="{FF2B5EF4-FFF2-40B4-BE49-F238E27FC236}">
                <a16:creationId xmlns:a16="http://schemas.microsoft.com/office/drawing/2014/main" id="{C02F2906-29AF-CFC0-6AC4-D4F96B47FD73}"/>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1204565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FEA3C18A-6883-70AD-E5F7-B6DF096823B0}"/>
              </a:ext>
            </a:extLst>
          </p:cNvPr>
          <p:cNvSpPr>
            <a:spLocks noGrp="1"/>
          </p:cNvSpPr>
          <p:nvPr>
            <p:ph type="dt" sz="half" idx="10"/>
          </p:nvPr>
        </p:nvSpPr>
        <p:spPr/>
        <p:txBody>
          <a:bodyPr/>
          <a:lstStyle/>
          <a:p>
            <a:fld id="{63EF9C5C-0980-4424-843D-A2771CB9FD70}" type="datetime1">
              <a:rPr lang="nb-NO" smtClean="0"/>
              <a:t>23.03.2023</a:t>
            </a:fld>
            <a:endParaRPr lang="nb-NO" dirty="0"/>
          </a:p>
        </p:txBody>
      </p:sp>
      <p:sp>
        <p:nvSpPr>
          <p:cNvPr id="3" name="Plassholder for bunntekst 2">
            <a:extLst>
              <a:ext uri="{FF2B5EF4-FFF2-40B4-BE49-F238E27FC236}">
                <a16:creationId xmlns:a16="http://schemas.microsoft.com/office/drawing/2014/main" id="{92A32704-E819-22F8-5719-F317EFCE8C92}"/>
              </a:ext>
            </a:extLst>
          </p:cNvPr>
          <p:cNvSpPr>
            <a:spLocks noGrp="1"/>
          </p:cNvSpPr>
          <p:nvPr>
            <p:ph type="ftr" sz="quarter" idx="11"/>
          </p:nvPr>
        </p:nvSpPr>
        <p:spPr/>
        <p:txBody>
          <a:bodyPr/>
          <a:lstStyle/>
          <a:p>
            <a:endParaRPr lang="nb-NO" dirty="0"/>
          </a:p>
        </p:txBody>
      </p:sp>
      <p:sp>
        <p:nvSpPr>
          <p:cNvPr id="4" name="Plassholder for lysbildenummer 3">
            <a:extLst>
              <a:ext uri="{FF2B5EF4-FFF2-40B4-BE49-F238E27FC236}">
                <a16:creationId xmlns:a16="http://schemas.microsoft.com/office/drawing/2014/main" id="{2D17BEC1-5D9D-A0EA-9EFC-6B0FB71D423F}"/>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524660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69BC5B-3F99-0F91-3493-06A59F545B7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1821B863-54E6-75B9-61B1-981F5B78D2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FECC640-D14A-AFB5-7339-D691A3745C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4145FC1C-0F93-4F1F-2D58-FDE141E55244}"/>
              </a:ext>
            </a:extLst>
          </p:cNvPr>
          <p:cNvSpPr>
            <a:spLocks noGrp="1"/>
          </p:cNvSpPr>
          <p:nvPr>
            <p:ph type="dt" sz="half" idx="10"/>
          </p:nvPr>
        </p:nvSpPr>
        <p:spPr/>
        <p:txBody>
          <a:bodyPr/>
          <a:lstStyle/>
          <a:p>
            <a:fld id="{0FCB8361-73EC-4F82-85B7-1BD24E3A4200}" type="datetime1">
              <a:rPr lang="nb-NO" smtClean="0"/>
              <a:t>23.03.2023</a:t>
            </a:fld>
            <a:endParaRPr lang="nb-NO" dirty="0"/>
          </a:p>
        </p:txBody>
      </p:sp>
      <p:sp>
        <p:nvSpPr>
          <p:cNvPr id="6" name="Plassholder for bunntekst 5">
            <a:extLst>
              <a:ext uri="{FF2B5EF4-FFF2-40B4-BE49-F238E27FC236}">
                <a16:creationId xmlns:a16="http://schemas.microsoft.com/office/drawing/2014/main" id="{6051C398-3BE5-EF58-AA36-668FC321F016}"/>
              </a:ext>
            </a:extLst>
          </p:cNvPr>
          <p:cNvSpPr>
            <a:spLocks noGrp="1"/>
          </p:cNvSpPr>
          <p:nvPr>
            <p:ph type="ftr" sz="quarter" idx="11"/>
          </p:nvPr>
        </p:nvSpPr>
        <p:spPr/>
        <p:txBody>
          <a:bodyPr/>
          <a:lstStyle/>
          <a:p>
            <a:endParaRPr lang="nb-NO" dirty="0"/>
          </a:p>
        </p:txBody>
      </p:sp>
      <p:sp>
        <p:nvSpPr>
          <p:cNvPr id="7" name="Plassholder for lysbildenummer 6">
            <a:extLst>
              <a:ext uri="{FF2B5EF4-FFF2-40B4-BE49-F238E27FC236}">
                <a16:creationId xmlns:a16="http://schemas.microsoft.com/office/drawing/2014/main" id="{75D9402D-97FF-6F85-820D-DD5883492169}"/>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68314369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26DA791-9118-3DBE-8DED-7CD65B056E63}"/>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A7F0FEDB-8F0A-ECCE-B37C-2F5E2FA79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39DF844E-D5D6-CC6C-223C-844FF8E4E1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BAF303B0-D80B-8291-5FAB-4BAE679DAFC7}"/>
              </a:ext>
            </a:extLst>
          </p:cNvPr>
          <p:cNvSpPr>
            <a:spLocks noGrp="1"/>
          </p:cNvSpPr>
          <p:nvPr>
            <p:ph type="dt" sz="half" idx="10"/>
          </p:nvPr>
        </p:nvSpPr>
        <p:spPr/>
        <p:txBody>
          <a:bodyPr/>
          <a:lstStyle/>
          <a:p>
            <a:fld id="{0FCB8361-73EC-4F82-85B7-1BD24E3A4200}" type="datetime1">
              <a:rPr lang="nb-NO" smtClean="0"/>
              <a:t>23.03.2023</a:t>
            </a:fld>
            <a:endParaRPr lang="nb-NO" dirty="0"/>
          </a:p>
        </p:txBody>
      </p:sp>
      <p:sp>
        <p:nvSpPr>
          <p:cNvPr id="6" name="Plassholder for bunntekst 5">
            <a:extLst>
              <a:ext uri="{FF2B5EF4-FFF2-40B4-BE49-F238E27FC236}">
                <a16:creationId xmlns:a16="http://schemas.microsoft.com/office/drawing/2014/main" id="{4FAAE7B8-7B31-1C0F-7EC3-E05E970A37EE}"/>
              </a:ext>
            </a:extLst>
          </p:cNvPr>
          <p:cNvSpPr>
            <a:spLocks noGrp="1"/>
          </p:cNvSpPr>
          <p:nvPr>
            <p:ph type="ftr" sz="quarter" idx="11"/>
          </p:nvPr>
        </p:nvSpPr>
        <p:spPr/>
        <p:txBody>
          <a:bodyPr/>
          <a:lstStyle/>
          <a:p>
            <a:endParaRPr lang="nb-NO" dirty="0"/>
          </a:p>
        </p:txBody>
      </p:sp>
      <p:sp>
        <p:nvSpPr>
          <p:cNvPr id="7" name="Plassholder for lysbildenummer 6">
            <a:extLst>
              <a:ext uri="{FF2B5EF4-FFF2-40B4-BE49-F238E27FC236}">
                <a16:creationId xmlns:a16="http://schemas.microsoft.com/office/drawing/2014/main" id="{756A3F33-ABCC-3DEF-E4D5-551DEF789662}"/>
              </a:ext>
            </a:extLst>
          </p:cNvPr>
          <p:cNvSpPr>
            <a:spLocks noGrp="1"/>
          </p:cNvSpPr>
          <p:nvPr>
            <p:ph type="sldNum" sz="quarter" idx="12"/>
          </p:nvPr>
        </p:nvSpPr>
        <p:spPr/>
        <p:txBody>
          <a:bodyPr/>
          <a:lstStyle/>
          <a:p>
            <a:fld id="{8CB69A41-1A37-4245-9DF4-DF3C8885AF94}" type="slidenum">
              <a:rPr lang="nb-NO" smtClean="0"/>
              <a:t>‹#›</a:t>
            </a:fld>
            <a:endParaRPr lang="nb-NO" dirty="0"/>
          </a:p>
        </p:txBody>
      </p:sp>
    </p:spTree>
    <p:extLst>
      <p:ext uri="{BB962C8B-B14F-4D97-AF65-F5344CB8AC3E}">
        <p14:creationId xmlns:p14="http://schemas.microsoft.com/office/powerpoint/2010/main" val="357948279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0E53C2D-EC31-25E8-DA24-6B7F98380A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2DD76371-2602-9E9E-A4AA-6685374732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FDCC534-9083-FD68-5BF6-951A12CBCE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B8361-73EC-4F82-85B7-1BD24E3A4200}" type="datetime1">
              <a:rPr lang="nb-NO" smtClean="0"/>
              <a:t>23.03.2023</a:t>
            </a:fld>
            <a:endParaRPr lang="nb-NO" dirty="0"/>
          </a:p>
        </p:txBody>
      </p:sp>
      <p:sp>
        <p:nvSpPr>
          <p:cNvPr id="5" name="Plassholder for bunntekst 4">
            <a:extLst>
              <a:ext uri="{FF2B5EF4-FFF2-40B4-BE49-F238E27FC236}">
                <a16:creationId xmlns:a16="http://schemas.microsoft.com/office/drawing/2014/main" id="{37623819-57EA-BB63-C177-081A27334A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dirty="0"/>
          </a:p>
        </p:txBody>
      </p:sp>
      <p:sp>
        <p:nvSpPr>
          <p:cNvPr id="6" name="Plassholder for lysbildenummer 5">
            <a:extLst>
              <a:ext uri="{FF2B5EF4-FFF2-40B4-BE49-F238E27FC236}">
                <a16:creationId xmlns:a16="http://schemas.microsoft.com/office/drawing/2014/main" id="{9E3161FF-4593-D8FC-F9F7-B792B6E131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69A41-1A37-4245-9DF4-DF3C8885AF94}" type="slidenum">
              <a:rPr lang="nb-NO" smtClean="0"/>
              <a:t>‹#›</a:t>
            </a:fld>
            <a:endParaRPr lang="nb-NO" dirty="0"/>
          </a:p>
        </p:txBody>
      </p:sp>
    </p:spTree>
    <p:extLst>
      <p:ext uri="{BB962C8B-B14F-4D97-AF65-F5344CB8AC3E}">
        <p14:creationId xmlns:p14="http://schemas.microsoft.com/office/powerpoint/2010/main" val="421058320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ovdata.no/pro#reference/lov/1997-02-28-19/&#167;3-2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ovdata.no/pro#reference/avgjorelse/trr-2003-2567" TargetMode="External"/><Relationship Id="rId2" Type="http://schemas.openxmlformats.org/officeDocument/2006/relationships/hyperlink" Target="https://lovdata.no/pro#reference/avgjorelse/trr-2001-2719" TargetMode="External"/><Relationship Id="rId1" Type="http://schemas.openxmlformats.org/officeDocument/2006/relationships/slideLayout" Target="../slideLayouts/slideLayout2.xml"/><Relationship Id="rId4" Type="http://schemas.openxmlformats.org/officeDocument/2006/relationships/hyperlink" Target="https://lovdata.no/pro#reference/avgjorelse/trr-2003-599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4" descr="data:image/png;base64,iVBORw0KGgoAAAANSUhEUgAAAOEAAADhCAMAAAAJbSJIAAAAkFBMVEX/////AAD/jIz/iIj/zs7/5ub/Pj7/j4//bW3/eHj/8PD/1tb/w8P/9fX/trb/7e3/+vr/yMj/n5//3d3/vr7/ubn/FRX/sLD/Hx//MTH/qqr/aWn/cnL/TU3/Q0P/JSX/l5f/f3//V1f/YWH/pqb/4uL/Li7/UVH/ODj/Skr/XFz/EBD/fHz/mpr/oaH/X18vJaqRAAAFtElEQVR4nO2da1viMBBGKZRb5SYIyFVwEUXE/f//bpd1d9XOpElK0kx53vO5pD20aXOZSSoVAAAAAAAAAAAAAAAAAAAAAAAAAJSYZPzerIagOezV/evFb/soJJNWx6tf5zGo3gfrnje/7iK03F8eEz+CN6HFvhD7ELwNbfUND7VR0h08c+NasBvaiNB1bPgjtBDhh1vBTmgfBrdV8Tm0DsPKpWAc2obF5SejHVqGZenQ8CG0DMu9O8F+aBcF7hpv49AqCtw1wYehVRScnBk2Q6soqDozrJKyd3GKIA9yzaMh+RTVAwjCEIYwhGEBwBCGMIShf2AIQxjC0D8whCEMYegfGMIQhjD0DwxhCEMYapgcls3xzehMPK211tdleNx26umore5TzzbkQ6rhbK6OZR6dbMI+RBoea7qgwtj8Tgo0nOz6Bqerb0prOBwYnjChZyyD4ZtNgE/dJKZcluGLbZxd775chlvTB/ST5GeZDO9ynfdUGsN93mSe22M5DFf5YwhHmZVRiuGzfRX8pJ+lKMTw+bJzJzPphqtL7uCfktUtVRGGs8vjeEeyDV2kRCozriQY6rI+ukm/3090D7IqRlmAYVYQ7yDeLA4fdWz2vJyPsi5AkZMU3nCtLjJeprNtG031E51INVR2dnsv7BUvlDfyTqah6hmN1aNOb6oeMpt4Fdpwwr9ABjWl3/lHU/4S2GcktCF/rXX+Af2kzV/DVp7hC1uUQbLtmm0kJBNxhmzKjlG69AtbGZmHO6zhnsvTNUyXnnE1mEkvC2s4NLtIHrY/0hJmyH2+zecmtsyvaSJrUMNHphibBLFb5vfkLRzUkBl6slqz4MhcBvmHghoy7xm7dVGYBhH5i0IaNmghtin9zCejIciQeZMeLA2btIitIEPaq7BeOWRCmzbzkIZJ+xu0GnaqTZZN+tH7z5iUkf6XCjXMz1Jl2CKHdlODpyUxpE2Vf9AHIdVkKL0hPUnq2NIbzsmxqenv0htuyLG7KzNckGN7V2Y4I8emhtxKbxiRY1NDBDA0J5Ah7UGlWu+lN6QdlGurh3TkdHplhnSBnfcrM6QjrqlxjNIb0pmoVLBb2Q3v6bhwgX0Lh2trKvuHdMw0PXfh03DWyGRGx4N3ip+smRmXD+iQaZF9fB30JWEdzL+nD2mR4zQ6mCUNbVdApb3DypsgQ9qktB5so7dwkB7WD2rIvIqUrxQWZga50DFvLRtailVNZAbNi5230MKtvLnT/+w/XNxJoXNPerjpMfM13ZnXTMHzh3roeC7zqlDBTZAy9TisYfTEFNQ3y2qiQ1AVNvIrsCEbEZURDqsR5GaQAxvyoaVd/Vw+f91Fx9OYwFamykCXmqYI++KuIbQh+8avqOIM/7Lmqm9FEX8Z3JCLxzgz2Cp/olz7+FWkIftV+0O9yvWZZnNlODQfBBDe8JgR9TtO9e0ftrE63Ds9NSrGMHtx/2483yz2v/+HRvvUG2VGsysaQwIMHV3Du9fSz+Q3ZMIN7AmSb2HO5WNWT8qyZRhmvG3MyMhek2F4aWJQP2MXNCmGD4pmihGZTXUphtEkf10cKUdTRRnmTXTWbqwhyDDaeDmvJMPo0WRBjO/UV7pCRRkq+31KDEbmhBlG68wUwxSjjARnsYZRtDR9VEdm447yDKOobfJtvMkIsRFvGEWvui/HXPuC8WDodq+g47aj2rswGVsthuVuryDn+z1NWptOurn6dNe03cnV3X5PfrY62q+Wm+F8Op3Oh83WIc82w+727FKkUgfHvhWhRObeeRN3gkL3P+Smt/Iicw9LbooyNxL3IT24FBS5l6yLYbwvyNsP+NWtoMA9nZ3vry5tX24Pu6tf/d7qsu6ihzt4pqtdyLAgfrreV/2TO9tkXh8c8o5NmnG71C+66ZP7pacH9Cv93qlaC0H11HPYmwAAAAAAAAAAAAAAAAAAAAAAAABA8fwCro9ynCJ8E4c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dirty="0"/>
          </a:p>
        </p:txBody>
      </p:sp>
      <p:pic>
        <p:nvPicPr>
          <p:cNvPr id="9" name="Bilde 8"/>
          <p:cNvPicPr>
            <a:picLocks noChangeAspect="1"/>
          </p:cNvPicPr>
          <p:nvPr/>
        </p:nvPicPr>
        <p:blipFill>
          <a:blip r:embed="rId3"/>
          <a:stretch>
            <a:fillRect/>
          </a:stretch>
        </p:blipFill>
        <p:spPr>
          <a:xfrm>
            <a:off x="1" y="0"/>
            <a:ext cx="759854" cy="658026"/>
          </a:xfrm>
          <a:prstGeom prst="rect">
            <a:avLst/>
          </a:prstGeom>
        </p:spPr>
      </p:pic>
      <p:sp>
        <p:nvSpPr>
          <p:cNvPr id="10" name="TekstSylinder 9"/>
          <p:cNvSpPr txBox="1"/>
          <p:nvPr/>
        </p:nvSpPr>
        <p:spPr>
          <a:xfrm>
            <a:off x="1275009" y="2674589"/>
            <a:ext cx="8822028" cy="3385542"/>
          </a:xfrm>
          <a:prstGeom prst="rect">
            <a:avLst/>
          </a:prstGeom>
          <a:noFill/>
        </p:spPr>
        <p:txBody>
          <a:bodyPr wrap="square" rtlCol="0">
            <a:spAutoFit/>
          </a:bodyPr>
          <a:lstStyle/>
          <a:p>
            <a:r>
              <a:rPr lang="nb-NO" sz="4400" b="1" dirty="0">
                <a:latin typeface="+mj-lt"/>
              </a:rPr>
              <a:t>Saker som blir forlikt/trukket før avgjørelse av Trygderetten eller de alminnelige domstoler</a:t>
            </a:r>
          </a:p>
          <a:p>
            <a:endParaRPr lang="nb-NO" sz="2800" dirty="0"/>
          </a:p>
          <a:p>
            <a:r>
              <a:rPr lang="nb-NO" sz="2800" dirty="0"/>
              <a:t>v/ LO-advokat ph.d. Imran Haider </a:t>
            </a:r>
          </a:p>
          <a:p>
            <a:endParaRPr lang="nb-NO" sz="2600" dirty="0"/>
          </a:p>
        </p:txBody>
      </p:sp>
      <p:sp>
        <p:nvSpPr>
          <p:cNvPr id="14" name="TekstSylinder 13"/>
          <p:cNvSpPr txBox="1"/>
          <p:nvPr/>
        </p:nvSpPr>
        <p:spPr>
          <a:xfrm>
            <a:off x="1119499" y="1210614"/>
            <a:ext cx="6376005" cy="1403797"/>
          </a:xfrm>
          <a:prstGeom prst="rect">
            <a:avLst/>
          </a:prstGeom>
          <a:noFill/>
        </p:spPr>
        <p:txBody>
          <a:bodyPr wrap="square" rtlCol="0">
            <a:spAutoFit/>
          </a:bodyPr>
          <a:lstStyle/>
          <a:p>
            <a:endParaRPr lang="nb-NO" dirty="0"/>
          </a:p>
        </p:txBody>
      </p:sp>
    </p:spTree>
    <p:extLst>
      <p:ext uri="{BB962C8B-B14F-4D97-AF65-F5344CB8AC3E}">
        <p14:creationId xmlns:p14="http://schemas.microsoft.com/office/powerpoint/2010/main" val="570978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9BE1DCA-2173-E9B9-94ED-3C4B1452736E}"/>
              </a:ext>
            </a:extLst>
          </p:cNvPr>
          <p:cNvSpPr>
            <a:spLocks noGrp="1"/>
          </p:cNvSpPr>
          <p:nvPr>
            <p:ph type="title"/>
          </p:nvPr>
        </p:nvSpPr>
        <p:spPr/>
        <p:txBody>
          <a:bodyPr/>
          <a:lstStyle/>
          <a:p>
            <a:r>
              <a:rPr lang="nb-NO" b="1" dirty="0"/>
              <a:t>Hvordan bør man håndtere forlikstilfellene?</a:t>
            </a:r>
          </a:p>
        </p:txBody>
      </p:sp>
      <p:sp>
        <p:nvSpPr>
          <p:cNvPr id="3" name="Plassholder for innhold 2">
            <a:extLst>
              <a:ext uri="{FF2B5EF4-FFF2-40B4-BE49-F238E27FC236}">
                <a16:creationId xmlns:a16="http://schemas.microsoft.com/office/drawing/2014/main" id="{748C095D-9A4A-7D77-B055-0F05B5D1FF13}"/>
              </a:ext>
            </a:extLst>
          </p:cNvPr>
          <p:cNvSpPr>
            <a:spLocks noGrp="1"/>
          </p:cNvSpPr>
          <p:nvPr>
            <p:ph idx="1"/>
          </p:nvPr>
        </p:nvSpPr>
        <p:spPr/>
        <p:txBody>
          <a:bodyPr>
            <a:normAutofit/>
          </a:bodyPr>
          <a:lstStyle/>
          <a:p>
            <a:pPr indent="0">
              <a:spcBef>
                <a:spcPts val="600"/>
              </a:spcBef>
              <a:buNone/>
            </a:pPr>
            <a:r>
              <a:rPr lang="nb-NO" sz="2000" b="1" kern="1600" dirty="0">
                <a:solidFill>
                  <a:srgbClr val="000000"/>
                </a:solidFill>
                <a:effectLst/>
              </a:rPr>
              <a:t>Artikkel «Statens forlikspraksis i trygdesaker»,</a:t>
            </a:r>
            <a:r>
              <a:rPr lang="nb-NO" sz="2000" b="1" kern="1600" dirty="0">
                <a:solidFill>
                  <a:srgbClr val="000000"/>
                </a:solidFill>
              </a:rPr>
              <a:t> 2013</a:t>
            </a:r>
          </a:p>
          <a:p>
            <a:pPr indent="0">
              <a:spcBef>
                <a:spcPts val="600"/>
              </a:spcBef>
              <a:buNone/>
            </a:pPr>
            <a:endParaRPr lang="nb-NO" sz="2000" i="1" dirty="0">
              <a:latin typeface="Times New Roman" panose="02020603050405020304" pitchFamily="18" charset="0"/>
              <a:ea typeface="Times New Roman" panose="02020603050405020304" pitchFamily="18" charset="0"/>
            </a:endParaRPr>
          </a:p>
          <a:p>
            <a:pPr indent="0">
              <a:spcBef>
                <a:spcPts val="600"/>
              </a:spcBef>
              <a:buNone/>
            </a:pPr>
            <a:r>
              <a:rPr lang="nb-NO" sz="2000" i="1" dirty="0">
                <a:effectLst/>
                <a:latin typeface="Times New Roman" panose="02020603050405020304" pitchFamily="18" charset="0"/>
                <a:ea typeface="Times New Roman" panose="02020603050405020304" pitchFamily="18" charset="0"/>
              </a:rPr>
              <a:t>«For at Trygderetten og de alminnelige domstoler skal kunne korrigere feil fra forvaltningen, er det en forutsetning at endringen av forvaltningspraksis etter forlik er </a:t>
            </a:r>
            <a:r>
              <a:rPr lang="nb-NO" sz="2000" b="1" i="1" dirty="0">
                <a:effectLst/>
                <a:latin typeface="Times New Roman" panose="02020603050405020304" pitchFamily="18" charset="0"/>
                <a:ea typeface="Times New Roman" panose="02020603050405020304" pitchFamily="18" charset="0"/>
              </a:rPr>
              <a:t>gjort kjent for </a:t>
            </a:r>
            <a:r>
              <a:rPr lang="nb-NO" sz="2000" i="1" dirty="0">
                <a:effectLst/>
                <a:latin typeface="Times New Roman" panose="02020603050405020304" pitchFamily="18" charset="0"/>
                <a:ea typeface="Times New Roman" panose="02020603050405020304" pitchFamily="18" charset="0"/>
              </a:rPr>
              <a:t>disse instansene. </a:t>
            </a:r>
            <a:r>
              <a:rPr lang="nb-NO" sz="2000" b="1" i="1" dirty="0" err="1">
                <a:effectLst/>
                <a:latin typeface="Times New Roman" panose="02020603050405020304" pitchFamily="18" charset="0"/>
                <a:ea typeface="Times New Roman" panose="02020603050405020304" pitchFamily="18" charset="0"/>
              </a:rPr>
              <a:t>NAVs</a:t>
            </a:r>
            <a:r>
              <a:rPr lang="nb-NO" sz="2000" b="1" i="1" dirty="0">
                <a:effectLst/>
                <a:latin typeface="Times New Roman" panose="02020603050405020304" pitchFamily="18" charset="0"/>
                <a:ea typeface="Times New Roman" panose="02020603050405020304" pitchFamily="18" charset="0"/>
              </a:rPr>
              <a:t> rundskriv </a:t>
            </a:r>
            <a:r>
              <a:rPr lang="nb-NO" sz="2000" i="1" dirty="0">
                <a:effectLst/>
                <a:latin typeface="Times New Roman" panose="02020603050405020304" pitchFamily="18" charset="0"/>
                <a:ea typeface="Times New Roman" panose="02020603050405020304" pitchFamily="18" charset="0"/>
              </a:rPr>
              <a:t>inneholder ikke opplysninger om endringer av forvaltningspraksis har bakgrunn i forlik.</a:t>
            </a:r>
            <a:r>
              <a:rPr lang="nb-NO" sz="2000" i="1" baseline="30000" dirty="0">
                <a:effectLst/>
                <a:latin typeface="Times New Roman" panose="02020603050405020304" pitchFamily="18" charset="0"/>
                <a:ea typeface="Times New Roman" panose="02020603050405020304" pitchFamily="18" charset="0"/>
              </a:rPr>
              <a:t>36</a:t>
            </a:r>
            <a:r>
              <a:rPr lang="nb-NO" sz="2000" i="1" dirty="0">
                <a:effectLst/>
                <a:latin typeface="Times New Roman" panose="02020603050405020304" pitchFamily="18" charset="0"/>
                <a:ea typeface="Times New Roman" panose="02020603050405020304" pitchFamily="18" charset="0"/>
              </a:rPr>
              <a:t> </a:t>
            </a:r>
            <a:r>
              <a:rPr lang="nb-NO" sz="2000" b="1" i="1" dirty="0">
                <a:effectLst/>
                <a:latin typeface="Times New Roman" panose="02020603050405020304" pitchFamily="18" charset="0"/>
                <a:ea typeface="Times New Roman" panose="02020603050405020304" pitchFamily="18" charset="0"/>
              </a:rPr>
              <a:t>Trygderetten</a:t>
            </a:r>
            <a:r>
              <a:rPr lang="nb-NO" sz="2000" i="1" dirty="0">
                <a:effectLst/>
                <a:latin typeface="Times New Roman" panose="02020603050405020304" pitchFamily="18" charset="0"/>
                <a:ea typeface="Times New Roman" panose="02020603050405020304" pitchFamily="18" charset="0"/>
              </a:rPr>
              <a:t> blir heller ikke systematisk orientert om slike endringene på andre måter, så som formelle møter.</a:t>
            </a:r>
            <a:r>
              <a:rPr lang="nb-NO" sz="2000" i="1" baseline="30000" dirty="0">
                <a:effectLst/>
                <a:latin typeface="Times New Roman" panose="02020603050405020304" pitchFamily="18" charset="0"/>
                <a:ea typeface="Times New Roman" panose="02020603050405020304" pitchFamily="18" charset="0"/>
              </a:rPr>
              <a:t>37</a:t>
            </a:r>
            <a:endParaRPr lang="nb-NO" sz="2000" i="1" dirty="0">
              <a:effectLst/>
              <a:latin typeface="Times New Roman" panose="02020603050405020304" pitchFamily="18" charset="0"/>
              <a:ea typeface="Times New Roman" panose="02020603050405020304" pitchFamily="18" charset="0"/>
            </a:endParaRPr>
          </a:p>
          <a:p>
            <a:pPr indent="0">
              <a:spcBef>
                <a:spcPts val="600"/>
              </a:spcBef>
              <a:buNone/>
            </a:pPr>
            <a:r>
              <a:rPr lang="nb-NO" sz="2000" i="1" dirty="0">
                <a:effectLst/>
                <a:latin typeface="Times New Roman" panose="02020603050405020304" pitchFamily="18" charset="0"/>
                <a:ea typeface="Times New Roman" panose="02020603050405020304" pitchFamily="18" charset="0"/>
              </a:rPr>
              <a:t>Så lenge Trygderetten ikke gjøres kjent med eventuelle endringer av forvaltningspraksis som følge av forlik, vil denne trolig falle tilbake på forvaltningspraksisen den tidligere har gitt aksept til. På denne måten vil den nye og </a:t>
            </a:r>
            <a:r>
              <a:rPr lang="nb-NO" sz="2000" b="1" i="1" dirty="0">
                <a:effectLst/>
                <a:latin typeface="Times New Roman" panose="02020603050405020304" pitchFamily="18" charset="0"/>
                <a:ea typeface="Times New Roman" panose="02020603050405020304" pitchFamily="18" charset="0"/>
              </a:rPr>
              <a:t>mer gunstige praksisen </a:t>
            </a:r>
            <a:r>
              <a:rPr lang="nb-NO" sz="2000" i="1" dirty="0">
                <a:effectLst/>
                <a:latin typeface="Times New Roman" panose="02020603050405020304" pitchFamily="18" charset="0"/>
                <a:ea typeface="Times New Roman" panose="02020603050405020304" pitchFamily="18" charset="0"/>
              </a:rPr>
              <a:t>ikke bli lagt til grunn overfor andre personer i tilsvarende situasjon. En endring av forvaltningspraksis på grunnlag av forlik i en slik «lukket» prosess kan således ha </a:t>
            </a:r>
            <a:r>
              <a:rPr lang="nb-NO" sz="2000" b="1" i="1" dirty="0">
                <a:effectLst/>
                <a:latin typeface="Times New Roman" panose="02020603050405020304" pitchFamily="18" charset="0"/>
                <a:ea typeface="Times New Roman" panose="02020603050405020304" pitchFamily="18" charset="0"/>
              </a:rPr>
              <a:t>betydelige rettssikkerhetsmessige problemer </a:t>
            </a:r>
            <a:r>
              <a:rPr lang="nb-NO" sz="2000" i="1" dirty="0">
                <a:effectLst/>
                <a:latin typeface="Times New Roman" panose="02020603050405020304" pitchFamily="18" charset="0"/>
                <a:ea typeface="Times New Roman" panose="02020603050405020304" pitchFamily="18" charset="0"/>
              </a:rPr>
              <a:t>knyttet til seg.</a:t>
            </a:r>
            <a:r>
              <a:rPr lang="nb-NO" sz="2000" i="1" baseline="30000" dirty="0">
                <a:effectLst/>
                <a:latin typeface="Times New Roman" panose="02020603050405020304" pitchFamily="18" charset="0"/>
                <a:ea typeface="Times New Roman" panose="02020603050405020304" pitchFamily="18" charset="0"/>
              </a:rPr>
              <a:t>38</a:t>
            </a:r>
            <a:endParaRPr lang="nb-NO" sz="2000" i="1" dirty="0">
              <a:effectLst/>
              <a:latin typeface="Times New Roman" panose="02020603050405020304" pitchFamily="18" charset="0"/>
              <a:ea typeface="Times New Roman" panose="02020603050405020304" pitchFamily="18" charset="0"/>
            </a:endParaRPr>
          </a:p>
          <a:p>
            <a:pPr indent="0">
              <a:spcBef>
                <a:spcPts val="600"/>
              </a:spcBef>
              <a:buNone/>
            </a:pPr>
            <a:r>
              <a:rPr lang="nb-NO" sz="2000" i="1" dirty="0">
                <a:effectLst/>
                <a:latin typeface="Times New Roman" panose="02020603050405020304" pitchFamily="18" charset="0"/>
                <a:ea typeface="Times New Roman" panose="02020603050405020304" pitchFamily="18" charset="0"/>
              </a:rPr>
              <a:t>Forlik med ukjent bakgrunn gir også rom for </a:t>
            </a:r>
            <a:r>
              <a:rPr lang="nb-NO" sz="2000" b="1" i="1" dirty="0">
                <a:effectLst/>
                <a:latin typeface="Times New Roman" panose="02020603050405020304" pitchFamily="18" charset="0"/>
                <a:ea typeface="Times New Roman" panose="02020603050405020304" pitchFamily="18" charset="0"/>
              </a:rPr>
              <a:t>spekulasjoner</a:t>
            </a:r>
            <a:r>
              <a:rPr lang="nb-NO" sz="2000" i="1" dirty="0">
                <a:effectLst/>
                <a:latin typeface="Times New Roman" panose="02020603050405020304" pitchFamily="18" charset="0"/>
                <a:ea typeface="Times New Roman" panose="02020603050405020304" pitchFamily="18" charset="0"/>
              </a:rPr>
              <a:t>.»</a:t>
            </a:r>
            <a:endParaRPr lang="nb-NO" sz="2000" i="1" dirty="0"/>
          </a:p>
        </p:txBody>
      </p:sp>
      <p:sp>
        <p:nvSpPr>
          <p:cNvPr id="4" name="Plassholder for lysbildenummer 3">
            <a:extLst>
              <a:ext uri="{FF2B5EF4-FFF2-40B4-BE49-F238E27FC236}">
                <a16:creationId xmlns:a16="http://schemas.microsoft.com/office/drawing/2014/main" id="{014283D9-CD4E-DE2E-9389-095B49F90955}"/>
              </a:ext>
            </a:extLst>
          </p:cNvPr>
          <p:cNvSpPr>
            <a:spLocks noGrp="1"/>
          </p:cNvSpPr>
          <p:nvPr>
            <p:ph type="sldNum" sz="quarter" idx="12"/>
          </p:nvPr>
        </p:nvSpPr>
        <p:spPr/>
        <p:txBody>
          <a:bodyPr/>
          <a:lstStyle/>
          <a:p>
            <a:fld id="{8CB69A41-1A37-4245-9DF4-DF3C8885AF94}" type="slidenum">
              <a:rPr lang="nb-NO" smtClean="0"/>
              <a:t>10</a:t>
            </a:fld>
            <a:endParaRPr lang="nb-NO" dirty="0"/>
          </a:p>
        </p:txBody>
      </p:sp>
    </p:spTree>
    <p:extLst>
      <p:ext uri="{BB962C8B-B14F-4D97-AF65-F5344CB8AC3E}">
        <p14:creationId xmlns:p14="http://schemas.microsoft.com/office/powerpoint/2010/main" val="527299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dirty="0"/>
          </a:p>
        </p:txBody>
      </p:sp>
      <p:sp>
        <p:nvSpPr>
          <p:cNvPr id="3" name="Plassholder for innhold 2"/>
          <p:cNvSpPr>
            <a:spLocks noGrp="1"/>
          </p:cNvSpPr>
          <p:nvPr>
            <p:ph idx="1"/>
          </p:nvPr>
        </p:nvSpPr>
        <p:spPr>
          <a:xfrm>
            <a:off x="838200" y="1817079"/>
            <a:ext cx="10515600" cy="4351338"/>
          </a:xfrm>
        </p:spPr>
        <p:txBody>
          <a:bodyPr>
            <a:normAutofit lnSpcReduction="10000"/>
          </a:bodyPr>
          <a:lstStyle/>
          <a:p>
            <a:pPr marL="457200" lvl="1" indent="0">
              <a:lnSpc>
                <a:spcPct val="115000"/>
              </a:lnSpc>
              <a:spcBef>
                <a:spcPts val="1800"/>
              </a:spcBef>
              <a:spcAft>
                <a:spcPts val="400"/>
              </a:spcAft>
              <a:buNone/>
            </a:pPr>
            <a:r>
              <a:rPr lang="nb-NO" sz="2800" dirty="0"/>
              <a:t>NOU 2020: 9 Blindsonen, pkt. 16.5 Likebehandling, særlig når staten inngår forlik</a:t>
            </a:r>
          </a:p>
          <a:p>
            <a:pPr marL="0" indent="0">
              <a:spcAft>
                <a:spcPts val="600"/>
              </a:spcAft>
              <a:buNone/>
            </a:pPr>
            <a:r>
              <a:rPr lang="nb-NO" sz="1800" i="1" dirty="0">
                <a:effectLst/>
                <a:ea typeface="Batang" panose="02030600000101010101" pitchFamily="18" charset="-127"/>
                <a:cs typeface="Times New Roman" panose="02020603050405020304" pitchFamily="18" charset="0"/>
              </a:rPr>
              <a:t>«Det skal ikke være avgjørende for utfallet av en søknad om søker får tildelt den ene eller den andre saksbehandleren, eller om en </a:t>
            </a:r>
            <a:r>
              <a:rPr lang="nb-NO" sz="1800" b="1" i="1" dirty="0">
                <a:effectLst/>
                <a:ea typeface="Batang" panose="02030600000101010101" pitchFamily="18" charset="-127"/>
                <a:cs typeface="Times New Roman" panose="02020603050405020304" pitchFamily="18" charset="0"/>
              </a:rPr>
              <a:t>søker er kranglevoren </a:t>
            </a:r>
            <a:r>
              <a:rPr lang="nb-NO" sz="1800" i="1" dirty="0">
                <a:effectLst/>
                <a:ea typeface="Batang" panose="02030600000101010101" pitchFamily="18" charset="-127"/>
                <a:cs typeface="Times New Roman" panose="02020603050405020304" pitchFamily="18" charset="0"/>
              </a:rPr>
              <a:t>eller slår seg til ro med forvaltningens behandling i førsteinstans; befolkningen skal kunne ha tillit til at søknader vurderes etter de samme kriterier. Dette innebærer at Nav må legge til grunn lik lovforståelse i like saker. Der vedtak bygger på gal anvendelse av rettighetsbestemmelser i trygdemottakers disfavør, må andre vedtak som lider av samme feil vurderes omgjort. Der feilen består i EØS-strid, kan det etter omstendighetene til og med foreligge </a:t>
            </a:r>
            <a:r>
              <a:rPr lang="nb-NO" sz="1800" b="1" i="1" dirty="0">
                <a:effectLst/>
                <a:ea typeface="Batang" panose="02030600000101010101" pitchFamily="18" charset="-127"/>
                <a:cs typeface="Times New Roman" panose="02020603050405020304" pitchFamily="18" charset="0"/>
              </a:rPr>
              <a:t>plikt til omgjøring</a:t>
            </a:r>
            <a:r>
              <a:rPr lang="nb-NO" sz="1800" i="1" dirty="0">
                <a:effectLst/>
                <a:ea typeface="Batang" panose="02030600000101010101" pitchFamily="18" charset="-127"/>
                <a:cs typeface="Times New Roman" panose="02020603050405020304" pitchFamily="18" charset="0"/>
              </a:rPr>
              <a:t>. I tillegg synes det temmelig selvsagt at </a:t>
            </a:r>
            <a:r>
              <a:rPr lang="nb-NO" sz="1800" b="1" i="1" dirty="0">
                <a:effectLst/>
                <a:ea typeface="Batang" panose="02030600000101010101" pitchFamily="18" charset="-127"/>
                <a:cs typeface="Times New Roman" panose="02020603050405020304" pitchFamily="18" charset="0"/>
              </a:rPr>
              <a:t>fremtidig praksis bør justeres</a:t>
            </a:r>
            <a:r>
              <a:rPr lang="nb-NO" sz="1800" i="1" dirty="0">
                <a:effectLst/>
                <a:ea typeface="Batang" panose="02030600000101010101" pitchFamily="18" charset="-127"/>
                <a:cs typeface="Times New Roman" panose="02020603050405020304" pitchFamily="18" charset="0"/>
              </a:rPr>
              <a:t>.</a:t>
            </a:r>
          </a:p>
          <a:p>
            <a:pPr marL="0" indent="0">
              <a:spcAft>
                <a:spcPts val="600"/>
              </a:spcAft>
              <a:buNone/>
            </a:pPr>
            <a:r>
              <a:rPr lang="nb-NO" sz="1800" i="1" dirty="0">
                <a:effectLst/>
                <a:ea typeface="Batang" panose="02030600000101010101" pitchFamily="18" charset="-127"/>
                <a:cs typeface="Times New Roman" panose="02020603050405020304" pitchFamily="18" charset="0"/>
              </a:rPr>
              <a:t>Når den regelforståelsen omgjøringer og forlik bygger på ikke kommer til uttrykk i rundskrivene til den aktuelle ytelsen, og dermed heller ikke i etterfølgende praktisering av regelverket, </a:t>
            </a:r>
            <a:r>
              <a:rPr lang="nb-NO" sz="1800" b="1" i="1" dirty="0">
                <a:effectLst/>
                <a:ea typeface="Batang" panose="02030600000101010101" pitchFamily="18" charset="-127"/>
                <a:cs typeface="Times New Roman" panose="02020603050405020304" pitchFamily="18" charset="0"/>
              </a:rPr>
              <a:t>utfordrer dette det grunnleggende prinsippet om at like saker skal behandles likt.</a:t>
            </a:r>
          </a:p>
          <a:p>
            <a:pPr marL="0" indent="0">
              <a:spcAft>
                <a:spcPts val="600"/>
              </a:spcAft>
              <a:buNone/>
            </a:pPr>
            <a:r>
              <a:rPr lang="nb-NO" sz="1800" i="1" dirty="0">
                <a:effectLst/>
                <a:ea typeface="Batang" panose="02030600000101010101" pitchFamily="18" charset="-127"/>
                <a:cs typeface="Times New Roman" panose="02020603050405020304" pitchFamily="18" charset="0"/>
              </a:rPr>
              <a:t>Det er derfor særlig viktig at Nav har tilstrekkelig faglig kompetanse og gode nok rutiner til å sikre at endringer av lovforståelsen i enkeltsaker </a:t>
            </a:r>
            <a:r>
              <a:rPr lang="nb-NO" sz="1800" b="1" i="1" dirty="0">
                <a:effectLst/>
                <a:ea typeface="Batang" panose="02030600000101010101" pitchFamily="18" charset="-127"/>
                <a:cs typeface="Times New Roman" panose="02020603050405020304" pitchFamily="18" charset="0"/>
              </a:rPr>
              <a:t>kommuniseres videre.»</a:t>
            </a:r>
          </a:p>
          <a:p>
            <a:pPr marL="0" indent="0">
              <a:spcAft>
                <a:spcPts val="600"/>
              </a:spcAft>
              <a:buNone/>
            </a:pPr>
            <a:endParaRPr lang="nb-NO" sz="1700" dirty="0">
              <a:effectLst/>
              <a:ea typeface="Batang" panose="02030600000101010101" pitchFamily="18" charset="-127"/>
              <a:cs typeface="Times New Roman" panose="02020603050405020304" pitchFamily="18" charset="0"/>
            </a:endParaRPr>
          </a:p>
        </p:txBody>
      </p:sp>
      <p:sp>
        <p:nvSpPr>
          <p:cNvPr id="4" name="Plassholder for lysbildenummer 3"/>
          <p:cNvSpPr>
            <a:spLocks noGrp="1"/>
          </p:cNvSpPr>
          <p:nvPr>
            <p:ph type="sldNum" sz="quarter" idx="12"/>
          </p:nvPr>
        </p:nvSpPr>
        <p:spPr/>
        <p:txBody>
          <a:bodyPr/>
          <a:lstStyle/>
          <a:p>
            <a:fld id="{8CB69A41-1A37-4245-9DF4-DF3C8885AF94}" type="slidenum">
              <a:rPr lang="nb-NO" smtClean="0"/>
              <a:pPr/>
              <a:t>11</a:t>
            </a:fld>
            <a:endParaRPr lang="nb-NO" dirty="0"/>
          </a:p>
        </p:txBody>
      </p:sp>
    </p:spTree>
    <p:extLst>
      <p:ext uri="{BB962C8B-B14F-4D97-AF65-F5344CB8AC3E}">
        <p14:creationId xmlns:p14="http://schemas.microsoft.com/office/powerpoint/2010/main" val="105060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5D93EF-501F-7395-C878-B312296A5D77}"/>
              </a:ext>
            </a:extLst>
          </p:cNvPr>
          <p:cNvSpPr>
            <a:spLocks noGrp="1"/>
          </p:cNvSpPr>
          <p:nvPr>
            <p:ph type="title"/>
          </p:nvPr>
        </p:nvSpPr>
        <p:spPr/>
        <p:txBody>
          <a:bodyPr/>
          <a:lstStyle/>
          <a:p>
            <a:endParaRPr lang="nb-NO" b="1" dirty="0"/>
          </a:p>
        </p:txBody>
      </p:sp>
      <p:sp>
        <p:nvSpPr>
          <p:cNvPr id="3" name="Plassholder for innhold 2">
            <a:extLst>
              <a:ext uri="{FF2B5EF4-FFF2-40B4-BE49-F238E27FC236}">
                <a16:creationId xmlns:a16="http://schemas.microsoft.com/office/drawing/2014/main" id="{A52FA901-B7F1-FA67-5F51-C3FB44CD7249}"/>
              </a:ext>
            </a:extLst>
          </p:cNvPr>
          <p:cNvSpPr>
            <a:spLocks noGrp="1"/>
          </p:cNvSpPr>
          <p:nvPr>
            <p:ph idx="1"/>
          </p:nvPr>
        </p:nvSpPr>
        <p:spPr/>
        <p:txBody>
          <a:bodyPr/>
          <a:lstStyle/>
          <a:p>
            <a:r>
              <a:rPr lang="nb-NO" dirty="0"/>
              <a:t>Har det skjedd endringer siden 2013 og 2019?</a:t>
            </a:r>
          </a:p>
          <a:p>
            <a:r>
              <a:rPr lang="nb-NO" dirty="0"/>
              <a:t>NAV har en mulighet til å opprettholde en omstridt forståelse uten åpenheten</a:t>
            </a:r>
          </a:p>
          <a:p>
            <a:r>
              <a:rPr lang="nb-NO" dirty="0"/>
              <a:t>NAV har anledning til å bringe til uenighet for de alminnelige domstolene og EFTA</a:t>
            </a:r>
          </a:p>
          <a:p>
            <a:r>
              <a:rPr lang="nb-NO" dirty="0"/>
              <a:t>Kan eventuelt arbeide for å skaffe hjemler fra lovgiver på områder det trengs </a:t>
            </a:r>
          </a:p>
          <a:p>
            <a:r>
              <a:rPr lang="nb-NO" dirty="0"/>
              <a:t>Viktig for tillitten til NAV at NAV er transparente</a:t>
            </a:r>
          </a:p>
        </p:txBody>
      </p:sp>
      <p:sp>
        <p:nvSpPr>
          <p:cNvPr id="4" name="Plassholder for lysbildenummer 3">
            <a:extLst>
              <a:ext uri="{FF2B5EF4-FFF2-40B4-BE49-F238E27FC236}">
                <a16:creationId xmlns:a16="http://schemas.microsoft.com/office/drawing/2014/main" id="{54B18F13-2FDF-43C2-70EC-A822CE4D43AB}"/>
              </a:ext>
            </a:extLst>
          </p:cNvPr>
          <p:cNvSpPr>
            <a:spLocks noGrp="1"/>
          </p:cNvSpPr>
          <p:nvPr>
            <p:ph type="sldNum" sz="quarter" idx="12"/>
          </p:nvPr>
        </p:nvSpPr>
        <p:spPr/>
        <p:txBody>
          <a:bodyPr/>
          <a:lstStyle/>
          <a:p>
            <a:fld id="{8CB69A41-1A37-4245-9DF4-DF3C8885AF94}" type="slidenum">
              <a:rPr lang="nb-NO" smtClean="0"/>
              <a:t>12</a:t>
            </a:fld>
            <a:endParaRPr lang="nb-NO" dirty="0"/>
          </a:p>
        </p:txBody>
      </p:sp>
    </p:spTree>
    <p:extLst>
      <p:ext uri="{BB962C8B-B14F-4D97-AF65-F5344CB8AC3E}">
        <p14:creationId xmlns:p14="http://schemas.microsoft.com/office/powerpoint/2010/main" val="4175820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t>1. Eksempler fra advokathverdagen</a:t>
            </a:r>
          </a:p>
        </p:txBody>
      </p:sp>
      <p:sp>
        <p:nvSpPr>
          <p:cNvPr id="3" name="Plassholder for innhold 2"/>
          <p:cNvSpPr>
            <a:spLocks noGrp="1"/>
          </p:cNvSpPr>
          <p:nvPr>
            <p:ph idx="1"/>
          </p:nvPr>
        </p:nvSpPr>
        <p:spPr/>
        <p:txBody>
          <a:bodyPr>
            <a:normAutofit fontScale="25000" lnSpcReduction="20000"/>
          </a:bodyPr>
          <a:lstStyle/>
          <a:p>
            <a:pPr marL="0" indent="0">
              <a:buNone/>
            </a:pPr>
            <a:endParaRPr lang="nb-NO" sz="7200" dirty="0"/>
          </a:p>
          <a:p>
            <a:r>
              <a:rPr lang="nb-NO" sz="9600" dirty="0"/>
              <a:t>Forlik etter at saken bringes inn for lagmannsretten</a:t>
            </a:r>
          </a:p>
          <a:p>
            <a:pPr lvl="1"/>
            <a:r>
              <a:rPr lang="nb-NO" sz="9600" dirty="0"/>
              <a:t>Enighet om at Trygderettens kjennelse er ugyldig </a:t>
            </a:r>
          </a:p>
          <a:p>
            <a:pPr lvl="2"/>
            <a:r>
              <a:rPr lang="nb-NO" sz="9600" dirty="0"/>
              <a:t>Allerede i tilsvaret </a:t>
            </a:r>
          </a:p>
          <a:p>
            <a:pPr lvl="2"/>
            <a:r>
              <a:rPr lang="nb-NO" sz="9600" dirty="0"/>
              <a:t>Skjer, men mer sjeldent</a:t>
            </a:r>
          </a:p>
          <a:p>
            <a:pPr lvl="2"/>
            <a:endParaRPr lang="nb-NO" sz="9600" dirty="0"/>
          </a:p>
          <a:p>
            <a:pPr lvl="1"/>
            <a:r>
              <a:rPr lang="nb-NO" sz="9600" dirty="0"/>
              <a:t>Forlik inn mot hovedforhandlingen</a:t>
            </a:r>
          </a:p>
          <a:p>
            <a:pPr lvl="2"/>
            <a:r>
              <a:rPr lang="nb-NO" sz="9600" dirty="0"/>
              <a:t>Vitne- og dokumentbevis</a:t>
            </a:r>
          </a:p>
          <a:p>
            <a:pPr lvl="2"/>
            <a:r>
              <a:rPr lang="nb-NO" sz="9600" dirty="0"/>
              <a:t>Anført lovforståelse aksepteres</a:t>
            </a:r>
          </a:p>
          <a:p>
            <a:pPr lvl="2"/>
            <a:r>
              <a:rPr lang="nb-NO" sz="9600" dirty="0"/>
              <a:t>Gjerne et vedtak i tilknytning til forliksinngåelsen</a:t>
            </a:r>
          </a:p>
          <a:p>
            <a:pPr lvl="1"/>
            <a:endParaRPr lang="nb-NO" sz="9600" dirty="0"/>
          </a:p>
          <a:p>
            <a:pPr lvl="1"/>
            <a:r>
              <a:rPr lang="nb-NO" sz="9600" dirty="0"/>
              <a:t>Har kontroll på hva som skjer i mine egne saker, men ikke hva som skjer i andre saker med samme spørsmål</a:t>
            </a:r>
          </a:p>
          <a:p>
            <a:endParaRPr lang="nb-NO" sz="7200" dirty="0"/>
          </a:p>
          <a:p>
            <a:endParaRPr lang="nb-NO" sz="7200" dirty="0"/>
          </a:p>
          <a:p>
            <a:pPr lvl="1"/>
            <a:endParaRPr lang="nb-NO" dirty="0"/>
          </a:p>
          <a:p>
            <a:pPr lvl="1"/>
            <a:endParaRPr lang="nb-NO" dirty="0"/>
          </a:p>
          <a:p>
            <a:endParaRPr lang="nb-NO" dirty="0"/>
          </a:p>
          <a:p>
            <a:pPr marL="457200" lvl="1" indent="0">
              <a:buNone/>
            </a:pPr>
            <a:r>
              <a:rPr lang="nb-NO" dirty="0"/>
              <a:t> </a:t>
            </a:r>
          </a:p>
          <a:p>
            <a:endParaRPr lang="nb-NO" dirty="0"/>
          </a:p>
        </p:txBody>
      </p:sp>
      <p:sp>
        <p:nvSpPr>
          <p:cNvPr id="4" name="Plassholder for lysbildenummer 3"/>
          <p:cNvSpPr>
            <a:spLocks noGrp="1"/>
          </p:cNvSpPr>
          <p:nvPr>
            <p:ph type="sldNum" sz="quarter" idx="12"/>
          </p:nvPr>
        </p:nvSpPr>
        <p:spPr/>
        <p:txBody>
          <a:bodyPr/>
          <a:lstStyle/>
          <a:p>
            <a:fld id="{8CB69A41-1A37-4245-9DF4-DF3C8885AF94}" type="slidenum">
              <a:rPr lang="nb-NO" smtClean="0"/>
              <a:t>2</a:t>
            </a:fld>
            <a:endParaRPr lang="nb-NO" dirty="0"/>
          </a:p>
        </p:txBody>
      </p:sp>
    </p:spTree>
    <p:extLst>
      <p:ext uri="{BB962C8B-B14F-4D97-AF65-F5344CB8AC3E}">
        <p14:creationId xmlns:p14="http://schemas.microsoft.com/office/powerpoint/2010/main" val="2745477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765D4F-985A-0ED7-1CC3-16C8F364CA47}"/>
              </a:ext>
            </a:extLst>
          </p:cNvPr>
          <p:cNvSpPr>
            <a:spLocks noGrp="1"/>
          </p:cNvSpPr>
          <p:nvPr>
            <p:ph type="title"/>
          </p:nvPr>
        </p:nvSpPr>
        <p:spPr/>
        <p:txBody>
          <a:bodyPr/>
          <a:lstStyle/>
          <a:p>
            <a:r>
              <a:rPr lang="nb-NO" sz="4400" b="1" dirty="0">
                <a:effectLst/>
              </a:rPr>
              <a:t>Likhetsprinsippet i forvaltningsretten</a:t>
            </a:r>
            <a:endParaRPr lang="nb-NO" b="1" dirty="0"/>
          </a:p>
        </p:txBody>
      </p:sp>
      <p:sp>
        <p:nvSpPr>
          <p:cNvPr id="3" name="Plassholder for innhold 2">
            <a:extLst>
              <a:ext uri="{FF2B5EF4-FFF2-40B4-BE49-F238E27FC236}">
                <a16:creationId xmlns:a16="http://schemas.microsoft.com/office/drawing/2014/main" id="{0008596A-B137-B6C8-2FBF-9C4052518948}"/>
              </a:ext>
            </a:extLst>
          </p:cNvPr>
          <p:cNvSpPr>
            <a:spLocks noGrp="1"/>
          </p:cNvSpPr>
          <p:nvPr>
            <p:ph idx="1"/>
          </p:nvPr>
        </p:nvSpPr>
        <p:spPr/>
        <p:txBody>
          <a:bodyPr>
            <a:normAutofit lnSpcReduction="10000"/>
          </a:bodyPr>
          <a:lstStyle/>
          <a:p>
            <a:pPr>
              <a:spcBef>
                <a:spcPts val="1200"/>
              </a:spcBef>
              <a:spcAft>
                <a:spcPts val="300"/>
              </a:spcAft>
            </a:pPr>
            <a:r>
              <a:rPr lang="nb-NO" sz="2400" b="1" kern="1600" dirty="0">
                <a:solidFill>
                  <a:srgbClr val="000000"/>
                </a:solidFill>
                <a:effectLst/>
              </a:rPr>
              <a:t>Artikkel «Statens forlikspraksis i trygdesaker»,</a:t>
            </a:r>
            <a:r>
              <a:rPr lang="nb-NO" sz="2400" b="1" kern="1600" dirty="0">
                <a:solidFill>
                  <a:srgbClr val="000000"/>
                </a:solidFill>
              </a:rPr>
              <a:t> 2013</a:t>
            </a:r>
          </a:p>
          <a:p>
            <a:pPr>
              <a:spcBef>
                <a:spcPts val="1200"/>
              </a:spcBef>
              <a:spcAft>
                <a:spcPts val="300"/>
              </a:spcAft>
            </a:pPr>
            <a:r>
              <a:rPr lang="nb-NO" sz="2400" i="1" dirty="0">
                <a:effectLst/>
                <a:ea typeface="Times New Roman" panose="02020603050405020304" pitchFamily="18" charset="0"/>
              </a:rPr>
              <a:t>«En annen begrensning i forliksadgangen for staten følger av likhetsprinsippet i forvaltningsretten. Selv om saker sjelden er like, tilsier prinsippet likevel at like tilfeller skal behandles likt. Ifølge </a:t>
            </a:r>
            <a:r>
              <a:rPr lang="nb-NO" sz="2400" b="1" i="1" dirty="0">
                <a:effectLst/>
                <a:ea typeface="Times New Roman" panose="02020603050405020304" pitchFamily="18" charset="0"/>
              </a:rPr>
              <a:t>Graver</a:t>
            </a:r>
            <a:r>
              <a:rPr lang="nb-NO" sz="2400" i="1" dirty="0">
                <a:effectLst/>
                <a:ea typeface="Times New Roman" panose="02020603050405020304" pitchFamily="18" charset="0"/>
              </a:rPr>
              <a:t> tilsier hensynet til likhetsgrunnsetningen «en kontroll med at det ikke oppstår forskjeller som er tilfeldig umotiverte».</a:t>
            </a:r>
            <a:r>
              <a:rPr lang="nb-NO" sz="2400" i="1" baseline="30000" dirty="0">
                <a:effectLst/>
                <a:ea typeface="Times New Roman" panose="02020603050405020304" pitchFamily="18" charset="0"/>
              </a:rPr>
              <a:t>29</a:t>
            </a:r>
            <a:r>
              <a:rPr lang="nb-NO" sz="2400" i="1" dirty="0">
                <a:effectLst/>
                <a:ea typeface="Times New Roman" panose="02020603050405020304" pitchFamily="18" charset="0"/>
              </a:rPr>
              <a:t> Som pekt på av </a:t>
            </a:r>
            <a:r>
              <a:rPr lang="nb-NO" sz="2400" b="1" i="1" dirty="0">
                <a:effectLst/>
                <a:ea typeface="Times New Roman" panose="02020603050405020304" pitchFamily="18" charset="0"/>
              </a:rPr>
              <a:t>Frihagen</a:t>
            </a:r>
            <a:r>
              <a:rPr lang="nb-NO" sz="2400" i="1" dirty="0">
                <a:effectLst/>
                <a:ea typeface="Times New Roman" panose="02020603050405020304" pitchFamily="18" charset="0"/>
              </a:rPr>
              <a:t> står likhet «ikke bare... som et mål og en norm, men som et direkte rettslig prinsipp som legger rettslige bånd på forvaltningens skjønnsutøvelse. Det må legges til grunn at dette er et prinsipielt utgangspunkt med stor rettslig vekt».</a:t>
            </a:r>
            <a:r>
              <a:rPr lang="nb-NO" sz="2400" i="1" baseline="30000" dirty="0">
                <a:effectLst/>
                <a:ea typeface="Times New Roman" panose="02020603050405020304" pitchFamily="18" charset="0"/>
              </a:rPr>
              <a:t>30</a:t>
            </a:r>
          </a:p>
          <a:p>
            <a:pPr>
              <a:spcBef>
                <a:spcPts val="1200"/>
              </a:spcBef>
              <a:spcAft>
                <a:spcPts val="300"/>
              </a:spcAft>
            </a:pPr>
            <a:r>
              <a:rPr lang="nb-NO" sz="2400" i="1" dirty="0">
                <a:effectLst/>
                <a:ea typeface="Times New Roman" panose="02020603050405020304" pitchFamily="18" charset="0"/>
              </a:rPr>
              <a:t>Spørsmålet vil ofte være om «hvorvidt de momentene som forvaltningen har lagt  vekt på for å skille mellom sakene er saklige slik at de kan begrunne forskjellsbehandling..,»</a:t>
            </a:r>
            <a:r>
              <a:rPr lang="nb-NO" sz="2400" i="1" baseline="30000" dirty="0">
                <a:effectLst/>
                <a:ea typeface="Times New Roman" panose="02020603050405020304" pitchFamily="18" charset="0"/>
              </a:rPr>
              <a:t>31</a:t>
            </a:r>
            <a:r>
              <a:rPr lang="nb-NO" sz="2400" i="1" dirty="0">
                <a:effectLst/>
                <a:ea typeface="Times New Roman" panose="02020603050405020304" pitchFamily="18" charset="0"/>
              </a:rPr>
              <a:t> En velbegrunnet endring av forvaltningspraksis vil normalt være innenfor rammene av regelverket.»</a:t>
            </a:r>
          </a:p>
          <a:p>
            <a:endParaRPr lang="nb-NO" dirty="0"/>
          </a:p>
        </p:txBody>
      </p:sp>
      <p:sp>
        <p:nvSpPr>
          <p:cNvPr id="4" name="Plassholder for lysbildenummer 3">
            <a:extLst>
              <a:ext uri="{FF2B5EF4-FFF2-40B4-BE49-F238E27FC236}">
                <a16:creationId xmlns:a16="http://schemas.microsoft.com/office/drawing/2014/main" id="{2FD686F4-9083-5609-BA7F-7D4EF172477A}"/>
              </a:ext>
            </a:extLst>
          </p:cNvPr>
          <p:cNvSpPr>
            <a:spLocks noGrp="1"/>
          </p:cNvSpPr>
          <p:nvPr>
            <p:ph type="sldNum" sz="quarter" idx="12"/>
          </p:nvPr>
        </p:nvSpPr>
        <p:spPr/>
        <p:txBody>
          <a:bodyPr/>
          <a:lstStyle/>
          <a:p>
            <a:fld id="{8CB69A41-1A37-4245-9DF4-DF3C8885AF94}" type="slidenum">
              <a:rPr lang="nb-NO" smtClean="0"/>
              <a:t>3</a:t>
            </a:fld>
            <a:endParaRPr lang="nb-NO" dirty="0"/>
          </a:p>
        </p:txBody>
      </p:sp>
    </p:spTree>
    <p:extLst>
      <p:ext uri="{BB962C8B-B14F-4D97-AF65-F5344CB8AC3E}">
        <p14:creationId xmlns:p14="http://schemas.microsoft.com/office/powerpoint/2010/main" val="3988843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21EA11-DF55-3139-4445-DAD4881FFBCE}"/>
              </a:ext>
            </a:extLst>
          </p:cNvPr>
          <p:cNvSpPr>
            <a:spLocks noGrp="1"/>
          </p:cNvSpPr>
          <p:nvPr>
            <p:ph type="title"/>
          </p:nvPr>
        </p:nvSpPr>
        <p:spPr/>
        <p:txBody>
          <a:bodyPr>
            <a:normAutofit/>
          </a:bodyPr>
          <a:lstStyle/>
          <a:p>
            <a:r>
              <a:rPr lang="nb-NO" b="1" dirty="0"/>
              <a:t>Grensen mellom rettsanvendelse og bevisbedømmelse </a:t>
            </a:r>
          </a:p>
        </p:txBody>
      </p:sp>
      <p:sp>
        <p:nvSpPr>
          <p:cNvPr id="3" name="Plassholder for innhold 2">
            <a:extLst>
              <a:ext uri="{FF2B5EF4-FFF2-40B4-BE49-F238E27FC236}">
                <a16:creationId xmlns:a16="http://schemas.microsoft.com/office/drawing/2014/main" id="{4AEAF44D-6CB0-9AAE-56FB-28FAC73B5EB4}"/>
              </a:ext>
            </a:extLst>
          </p:cNvPr>
          <p:cNvSpPr>
            <a:spLocks noGrp="1"/>
          </p:cNvSpPr>
          <p:nvPr>
            <p:ph idx="1"/>
          </p:nvPr>
        </p:nvSpPr>
        <p:spPr/>
        <p:txBody>
          <a:bodyPr>
            <a:normAutofit/>
          </a:bodyPr>
          <a:lstStyle/>
          <a:p>
            <a:r>
              <a:rPr lang="nb-NO" dirty="0"/>
              <a:t>Det sies gjerne at det er lite å utlede av forlikssakene</a:t>
            </a:r>
          </a:p>
          <a:p>
            <a:r>
              <a:rPr lang="nb-NO" dirty="0"/>
              <a:t>I jussen skilles det gjerne mellom bevisbedømmelse og hva som er rettsanvendelse</a:t>
            </a:r>
          </a:p>
          <a:p>
            <a:r>
              <a:rPr lang="nb-NO" dirty="0"/>
              <a:t>Ofte glir vurderingene over i hverandre </a:t>
            </a:r>
          </a:p>
          <a:p>
            <a:r>
              <a:rPr lang="nb-NO" dirty="0"/>
              <a:t>Typisk vil det være når loven bruker skjønnsmessige uttrykk </a:t>
            </a:r>
          </a:p>
          <a:p>
            <a:pPr lvl="1"/>
            <a:r>
              <a:rPr lang="nb-NO" dirty="0"/>
              <a:t>«uaktsomt», «vesentlig», «alvorlig og varig sykdom», «arbeidsevne nedsatt med minst halvparten», «gjennomgått hensiktsmessig behandling» mm</a:t>
            </a:r>
          </a:p>
        </p:txBody>
      </p:sp>
      <p:sp>
        <p:nvSpPr>
          <p:cNvPr id="4" name="Plassholder for lysbildenummer 3">
            <a:extLst>
              <a:ext uri="{FF2B5EF4-FFF2-40B4-BE49-F238E27FC236}">
                <a16:creationId xmlns:a16="http://schemas.microsoft.com/office/drawing/2014/main" id="{2E42401F-D2CB-B354-21B2-A6AA3D4462BB}"/>
              </a:ext>
            </a:extLst>
          </p:cNvPr>
          <p:cNvSpPr>
            <a:spLocks noGrp="1"/>
          </p:cNvSpPr>
          <p:nvPr>
            <p:ph type="sldNum" sz="quarter" idx="12"/>
          </p:nvPr>
        </p:nvSpPr>
        <p:spPr/>
        <p:txBody>
          <a:bodyPr/>
          <a:lstStyle/>
          <a:p>
            <a:fld id="{8CB69A41-1A37-4245-9DF4-DF3C8885AF94}" type="slidenum">
              <a:rPr lang="nb-NO" smtClean="0"/>
              <a:t>4</a:t>
            </a:fld>
            <a:endParaRPr lang="nb-NO" dirty="0"/>
          </a:p>
        </p:txBody>
      </p:sp>
    </p:spTree>
    <p:extLst>
      <p:ext uri="{BB962C8B-B14F-4D97-AF65-F5344CB8AC3E}">
        <p14:creationId xmlns:p14="http://schemas.microsoft.com/office/powerpoint/2010/main" val="227551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4333183-C11C-AC60-50A4-FBA90B3E31A2}"/>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F2C72C60-6CC0-4A1E-6358-4B33961B8019}"/>
              </a:ext>
            </a:extLst>
          </p:cNvPr>
          <p:cNvSpPr>
            <a:spLocks noGrp="1"/>
          </p:cNvSpPr>
          <p:nvPr>
            <p:ph idx="1"/>
          </p:nvPr>
        </p:nvSpPr>
        <p:spPr/>
        <p:txBody>
          <a:bodyPr>
            <a:normAutofit lnSpcReduction="10000"/>
          </a:bodyPr>
          <a:lstStyle/>
          <a:p>
            <a:r>
              <a:rPr lang="nb-NO" dirty="0"/>
              <a:t>Eksempel: </a:t>
            </a:r>
          </a:p>
          <a:p>
            <a:pPr lvl="1"/>
            <a:r>
              <a:rPr lang="nb-NO" dirty="0"/>
              <a:t>Beskrivelse av hva en person klarer å gjøre og ikke klarer med sykdomsplagene. Er arbeidsevnen nedsatt med minst 50 %?</a:t>
            </a:r>
          </a:p>
          <a:p>
            <a:pPr lvl="1"/>
            <a:r>
              <a:rPr lang="nb-NO" dirty="0"/>
              <a:t>NAV, TRR sier at kravet ikke oppfylt kravet, og det tas ut stevning </a:t>
            </a:r>
          </a:p>
          <a:p>
            <a:pPr lvl="1"/>
            <a:r>
              <a:rPr lang="nb-NO" dirty="0"/>
              <a:t>Helsetilstanden er den samme, men innhenter erklæringer eller påberoper leger som vitner </a:t>
            </a:r>
          </a:p>
          <a:p>
            <a:r>
              <a:rPr lang="nb-NO" dirty="0"/>
              <a:t>Kan hevdes at nye bevis har ledet til beslutning om å inngå forlik  </a:t>
            </a:r>
          </a:p>
          <a:p>
            <a:r>
              <a:rPr lang="nb-NO" dirty="0"/>
              <a:t>Men man kan også utlede noe rettsanvendelsen</a:t>
            </a:r>
          </a:p>
          <a:p>
            <a:pPr lvl="1"/>
            <a:r>
              <a:rPr lang="nb-NO" dirty="0"/>
              <a:t>Høyere terskel for å anse noe for bevist</a:t>
            </a:r>
          </a:p>
          <a:p>
            <a:pPr lvl="1"/>
            <a:r>
              <a:rPr lang="nb-NO" dirty="0"/>
              <a:t>Strengere krav til kravet om at arbeidsevnen er nedsatt med minst 50 %</a:t>
            </a:r>
          </a:p>
          <a:p>
            <a:r>
              <a:rPr lang="nb-NO" dirty="0"/>
              <a:t>Her bør NAV ha systemer som fanger opp lignende tendenser</a:t>
            </a:r>
          </a:p>
        </p:txBody>
      </p:sp>
      <p:sp>
        <p:nvSpPr>
          <p:cNvPr id="4" name="Plassholder for lysbildenummer 3">
            <a:extLst>
              <a:ext uri="{FF2B5EF4-FFF2-40B4-BE49-F238E27FC236}">
                <a16:creationId xmlns:a16="http://schemas.microsoft.com/office/drawing/2014/main" id="{48D77396-AB59-87E7-FBD0-F5FE1599E6AA}"/>
              </a:ext>
            </a:extLst>
          </p:cNvPr>
          <p:cNvSpPr>
            <a:spLocks noGrp="1"/>
          </p:cNvSpPr>
          <p:nvPr>
            <p:ph type="sldNum" sz="quarter" idx="12"/>
          </p:nvPr>
        </p:nvSpPr>
        <p:spPr/>
        <p:txBody>
          <a:bodyPr/>
          <a:lstStyle/>
          <a:p>
            <a:fld id="{8CB69A41-1A37-4245-9DF4-DF3C8885AF94}" type="slidenum">
              <a:rPr lang="nb-NO" smtClean="0"/>
              <a:t>5</a:t>
            </a:fld>
            <a:endParaRPr lang="nb-NO" dirty="0"/>
          </a:p>
        </p:txBody>
      </p:sp>
    </p:spTree>
    <p:extLst>
      <p:ext uri="{BB962C8B-B14F-4D97-AF65-F5344CB8AC3E}">
        <p14:creationId xmlns:p14="http://schemas.microsoft.com/office/powerpoint/2010/main" val="3926214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86FC4B2-CFB1-A590-D7E6-4689A084C871}"/>
              </a:ext>
            </a:extLst>
          </p:cNvPr>
          <p:cNvSpPr>
            <a:spLocks noGrp="1"/>
          </p:cNvSpPr>
          <p:nvPr>
            <p:ph type="title"/>
          </p:nvPr>
        </p:nvSpPr>
        <p:spPr>
          <a:xfrm>
            <a:off x="838200" y="1"/>
            <a:ext cx="10515600" cy="1690688"/>
          </a:xfrm>
        </p:spPr>
        <p:txBody>
          <a:bodyPr>
            <a:normAutofit/>
          </a:bodyPr>
          <a:lstStyle/>
          <a:p>
            <a:r>
              <a:rPr lang="nb-NO" b="1" dirty="0"/>
              <a:t>Diffuse lidelser som utmattelsessyndrom/ME</a:t>
            </a:r>
          </a:p>
        </p:txBody>
      </p:sp>
      <p:sp>
        <p:nvSpPr>
          <p:cNvPr id="3" name="Plassholder for innhold 2">
            <a:extLst>
              <a:ext uri="{FF2B5EF4-FFF2-40B4-BE49-F238E27FC236}">
                <a16:creationId xmlns:a16="http://schemas.microsoft.com/office/drawing/2014/main" id="{3FD36A80-7123-B9B3-9191-8BA62D4DEC07}"/>
              </a:ext>
            </a:extLst>
          </p:cNvPr>
          <p:cNvSpPr>
            <a:spLocks noGrp="1"/>
          </p:cNvSpPr>
          <p:nvPr>
            <p:ph idx="1"/>
          </p:nvPr>
        </p:nvSpPr>
        <p:spPr>
          <a:xfrm>
            <a:off x="828040" y="1825625"/>
            <a:ext cx="10515600" cy="4351338"/>
          </a:xfrm>
        </p:spPr>
        <p:txBody>
          <a:bodyPr>
            <a:noAutofit/>
          </a:bodyPr>
          <a:lstStyle/>
          <a:p>
            <a:pPr indent="0">
              <a:spcBef>
                <a:spcPts val="600"/>
              </a:spcBef>
              <a:buNone/>
            </a:pPr>
            <a:r>
              <a:rPr lang="nb-NO" sz="2000" b="1" kern="1600" dirty="0">
                <a:solidFill>
                  <a:srgbClr val="000000"/>
                </a:solidFill>
                <a:effectLst/>
              </a:rPr>
              <a:t>Artikkel «Statens forlikspraksis i trygdesaker»,</a:t>
            </a:r>
            <a:r>
              <a:rPr lang="nb-NO" sz="2000" b="1" kern="1600" dirty="0">
                <a:solidFill>
                  <a:srgbClr val="000000"/>
                </a:solidFill>
              </a:rPr>
              <a:t> 2013</a:t>
            </a:r>
          </a:p>
          <a:p>
            <a:pPr indent="0">
              <a:spcBef>
                <a:spcPts val="600"/>
              </a:spcBef>
              <a:buNone/>
            </a:pPr>
            <a:endParaRPr lang="nb-NO" sz="2000" dirty="0">
              <a:effectLst/>
              <a:ea typeface="Times New Roman" panose="02020603050405020304" pitchFamily="18" charset="0"/>
            </a:endParaRPr>
          </a:p>
          <a:p>
            <a:pPr indent="0">
              <a:spcBef>
                <a:spcPts val="600"/>
              </a:spcBef>
              <a:buNone/>
            </a:pPr>
            <a:r>
              <a:rPr lang="nb-NO" sz="2000" i="1" dirty="0">
                <a:effectLst/>
                <a:ea typeface="Times New Roman" panose="02020603050405020304" pitchFamily="18" charset="0"/>
              </a:rPr>
              <a:t>«</a:t>
            </a:r>
            <a:r>
              <a:rPr lang="nb-NO" sz="2000" i="1" dirty="0">
                <a:ea typeface="Times New Roman" panose="02020603050405020304" pitchFamily="18" charset="0"/>
              </a:rPr>
              <a:t>TRR-2005-3059 illustrerer et forlik mellom partene som bygger på en endret forståelse av rettsreglene fra statens side. Saken gjaldt spørsmålet om tilleggspensjon til unge uføre. Etter folketrygdloven § 3-21 kan en person som blir </a:t>
            </a:r>
            <a:r>
              <a:rPr lang="nb-NO" sz="2000" b="1" i="1" dirty="0">
                <a:ea typeface="Times New Roman" panose="02020603050405020304" pitchFamily="18" charset="0"/>
              </a:rPr>
              <a:t>ufør før fylte 26 år </a:t>
            </a:r>
            <a:r>
              <a:rPr lang="nb-NO" sz="2000" i="1" dirty="0">
                <a:ea typeface="Times New Roman" panose="02020603050405020304" pitchFamily="18" charset="0"/>
              </a:rPr>
              <a:t>få medregnet </a:t>
            </a:r>
            <a:r>
              <a:rPr lang="nb-NO" sz="2000" b="1" i="1" dirty="0">
                <a:ea typeface="Times New Roman" panose="02020603050405020304" pitchFamily="18" charset="0"/>
              </a:rPr>
              <a:t>framtidige pensjonspoeng </a:t>
            </a:r>
            <a:r>
              <a:rPr lang="nb-NO" sz="2000" i="1" dirty="0">
                <a:ea typeface="Times New Roman" panose="02020603050405020304" pitchFamily="18" charset="0"/>
              </a:rPr>
              <a:t>med minst 3,50 for hvert år. Vilkåret er at det må gjelde en </a:t>
            </a:r>
            <a:r>
              <a:rPr lang="nb-NO" sz="2000" b="1" i="1" dirty="0">
                <a:ea typeface="Times New Roman" panose="02020603050405020304" pitchFamily="18" charset="0"/>
              </a:rPr>
              <a:t>«alvorlig og varig sykdom, skade eller lyte som er klart dokumentert». </a:t>
            </a:r>
            <a:r>
              <a:rPr lang="nb-NO" sz="2000" i="1" dirty="0">
                <a:ea typeface="Times New Roman" panose="02020603050405020304" pitchFamily="18" charset="0"/>
              </a:rPr>
              <a:t>Bestemmelsen innebærer fordeler for unge uføre ved beregningen av størrelsen på uførepensjon og alderspensjon.</a:t>
            </a:r>
          </a:p>
          <a:p>
            <a:pPr indent="0">
              <a:spcBef>
                <a:spcPts val="600"/>
              </a:spcBef>
              <a:buNone/>
            </a:pPr>
            <a:r>
              <a:rPr lang="nb-NO" sz="2000" i="1" dirty="0">
                <a:effectLst/>
                <a:ea typeface="Times New Roman" panose="02020603050405020304" pitchFamily="18" charset="0"/>
              </a:rPr>
              <a:t>Problemstillingen i kjennelsen var bestemmelsens rekkevidde ved diffuse lidelser som </a:t>
            </a:r>
            <a:r>
              <a:rPr lang="nb-NO" sz="2000" b="1" i="1" dirty="0">
                <a:effectLst/>
                <a:ea typeface="Times New Roman" panose="02020603050405020304" pitchFamily="18" charset="0"/>
              </a:rPr>
              <a:t>utmattelsessyndrom/ME</a:t>
            </a:r>
            <a:r>
              <a:rPr lang="nb-NO" sz="2000" i="1" dirty="0">
                <a:effectLst/>
                <a:ea typeface="Times New Roman" panose="02020603050405020304" pitchFamily="18" charset="0"/>
              </a:rPr>
              <a:t>. Kan diffuse lidelser i det hele tatt anses </a:t>
            </a:r>
            <a:r>
              <a:rPr lang="nb-NO" sz="2000" b="1" i="1" dirty="0">
                <a:effectLst/>
                <a:ea typeface="Times New Roman" panose="02020603050405020304" pitchFamily="18" charset="0"/>
              </a:rPr>
              <a:t>«klart dokumentert»? </a:t>
            </a:r>
            <a:r>
              <a:rPr lang="nb-NO" sz="2000" i="1" dirty="0">
                <a:effectLst/>
                <a:ea typeface="Times New Roman" panose="02020603050405020304" pitchFamily="18" charset="0"/>
              </a:rPr>
              <a:t>Trygderetten omgjorde avslaget og innvilget framtidige pensjonspoeng etter </a:t>
            </a:r>
            <a:r>
              <a:rPr lang="nb-NO" sz="2000" i="1" u="none" strike="noStrike" dirty="0">
                <a:solidFill>
                  <a:srgbClr val="0000FF"/>
                </a:solidFill>
                <a:effectLst/>
                <a:ea typeface="Times New Roman" panose="02020603050405020304" pitchFamily="18" charset="0"/>
                <a:hlinkClick r:id="rId2"/>
              </a:rPr>
              <a:t>folketrygdloven § 3-21</a:t>
            </a:r>
            <a:r>
              <a:rPr lang="nb-NO" sz="2000" i="1" dirty="0">
                <a:effectLst/>
                <a:ea typeface="Times New Roman" panose="02020603050405020304" pitchFamily="18" charset="0"/>
              </a:rPr>
              <a:t>. Det ble vist til at det var inngått forlik av staten i tilsvarende saker.</a:t>
            </a:r>
            <a:r>
              <a:rPr lang="nb-NO" sz="2000" i="1" dirty="0">
                <a:ea typeface="Times New Roman" panose="02020603050405020304" pitchFamily="18" charset="0"/>
              </a:rPr>
              <a:t> </a:t>
            </a:r>
          </a:p>
          <a:p>
            <a:pPr indent="0">
              <a:spcBef>
                <a:spcPts val="600"/>
              </a:spcBef>
              <a:buNone/>
            </a:pPr>
            <a:r>
              <a:rPr lang="nb-NO" sz="2000" i="1" dirty="0">
                <a:effectLst/>
                <a:ea typeface="Times New Roman" panose="02020603050405020304" pitchFamily="18" charset="0"/>
              </a:rPr>
              <a:t>…</a:t>
            </a:r>
          </a:p>
        </p:txBody>
      </p:sp>
      <p:sp>
        <p:nvSpPr>
          <p:cNvPr id="4" name="Plassholder for lysbildenummer 3">
            <a:extLst>
              <a:ext uri="{FF2B5EF4-FFF2-40B4-BE49-F238E27FC236}">
                <a16:creationId xmlns:a16="http://schemas.microsoft.com/office/drawing/2014/main" id="{C230B5A2-DCA5-8884-CC67-E9F527085599}"/>
              </a:ext>
            </a:extLst>
          </p:cNvPr>
          <p:cNvSpPr>
            <a:spLocks noGrp="1"/>
          </p:cNvSpPr>
          <p:nvPr>
            <p:ph type="sldNum" sz="quarter" idx="12"/>
          </p:nvPr>
        </p:nvSpPr>
        <p:spPr/>
        <p:txBody>
          <a:bodyPr/>
          <a:lstStyle/>
          <a:p>
            <a:fld id="{8CB69A41-1A37-4245-9DF4-DF3C8885AF94}" type="slidenum">
              <a:rPr lang="nb-NO" smtClean="0"/>
              <a:t>6</a:t>
            </a:fld>
            <a:endParaRPr lang="nb-NO" dirty="0"/>
          </a:p>
        </p:txBody>
      </p:sp>
    </p:spTree>
    <p:extLst>
      <p:ext uri="{BB962C8B-B14F-4D97-AF65-F5344CB8AC3E}">
        <p14:creationId xmlns:p14="http://schemas.microsoft.com/office/powerpoint/2010/main" val="592083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86FC4B2-CFB1-A590-D7E6-4689A084C871}"/>
              </a:ext>
            </a:extLst>
          </p:cNvPr>
          <p:cNvSpPr>
            <a:spLocks noGrp="1"/>
          </p:cNvSpPr>
          <p:nvPr>
            <p:ph type="title"/>
          </p:nvPr>
        </p:nvSpPr>
        <p:spPr>
          <a:xfrm>
            <a:off x="838200" y="1"/>
            <a:ext cx="10515600" cy="1690688"/>
          </a:xfrm>
        </p:spPr>
        <p:txBody>
          <a:bodyPr>
            <a:normAutofit/>
          </a:bodyPr>
          <a:lstStyle/>
          <a:p>
            <a:r>
              <a:rPr lang="nb-NO" b="1" dirty="0"/>
              <a:t>Diffuse lidelser som utmattelsessyndrom/ME</a:t>
            </a:r>
          </a:p>
        </p:txBody>
      </p:sp>
      <p:sp>
        <p:nvSpPr>
          <p:cNvPr id="3" name="Plassholder for innhold 2">
            <a:extLst>
              <a:ext uri="{FF2B5EF4-FFF2-40B4-BE49-F238E27FC236}">
                <a16:creationId xmlns:a16="http://schemas.microsoft.com/office/drawing/2014/main" id="{3FD36A80-7123-B9B3-9191-8BA62D4DEC07}"/>
              </a:ext>
            </a:extLst>
          </p:cNvPr>
          <p:cNvSpPr>
            <a:spLocks noGrp="1"/>
          </p:cNvSpPr>
          <p:nvPr>
            <p:ph idx="1"/>
          </p:nvPr>
        </p:nvSpPr>
        <p:spPr>
          <a:xfrm>
            <a:off x="828040" y="1825625"/>
            <a:ext cx="10515600" cy="4351338"/>
          </a:xfrm>
        </p:spPr>
        <p:txBody>
          <a:bodyPr>
            <a:noAutofit/>
          </a:bodyPr>
          <a:lstStyle/>
          <a:p>
            <a:pPr indent="0">
              <a:spcBef>
                <a:spcPts val="600"/>
              </a:spcBef>
              <a:buNone/>
            </a:pPr>
            <a:r>
              <a:rPr lang="nb-NO" sz="2000" dirty="0">
                <a:effectLst/>
                <a:ea typeface="Times New Roman" panose="02020603050405020304" pitchFamily="18" charset="0"/>
              </a:rPr>
              <a:t>…</a:t>
            </a:r>
            <a:endParaRPr lang="nb-NO" sz="2000" i="1" dirty="0">
              <a:effectLst/>
              <a:ea typeface="Times New Roman" panose="02020603050405020304" pitchFamily="18" charset="0"/>
            </a:endParaRPr>
          </a:p>
          <a:p>
            <a:pPr indent="0">
              <a:spcBef>
                <a:spcPts val="200"/>
              </a:spcBef>
              <a:spcAft>
                <a:spcPts val="0"/>
              </a:spcAft>
              <a:buNone/>
            </a:pPr>
            <a:r>
              <a:rPr lang="nb-NO" sz="2000" i="1" dirty="0">
                <a:ea typeface="Times New Roman" panose="02020603050405020304" pitchFamily="18" charset="0"/>
              </a:rPr>
              <a:t>	</a:t>
            </a:r>
            <a:r>
              <a:rPr lang="nb-NO" sz="2000" i="1" dirty="0">
                <a:effectLst/>
                <a:ea typeface="Times New Roman" panose="02020603050405020304" pitchFamily="18" charset="0"/>
              </a:rPr>
              <a:t>«Denne rett legger til grunn at det på bakgrunn av de nevnte forlikene i ankesakene 		01/02719 [</a:t>
            </a:r>
            <a:r>
              <a:rPr lang="nb-NO" sz="2000" i="1" u="none" strike="noStrike" dirty="0">
                <a:solidFill>
                  <a:srgbClr val="0000FF"/>
                </a:solidFill>
                <a:effectLst/>
                <a:ea typeface="Times New Roman" panose="02020603050405020304" pitchFamily="18" charset="0"/>
                <a:hlinkClick r:id="rId2"/>
              </a:rPr>
              <a:t>TRR-2001-2719</a:t>
            </a:r>
            <a:r>
              <a:rPr lang="nb-NO" sz="2000" i="1" dirty="0">
                <a:effectLst/>
                <a:ea typeface="Times New Roman" panose="02020603050405020304" pitchFamily="18" charset="0"/>
              </a:rPr>
              <a:t>] og 03/02567 [</a:t>
            </a:r>
            <a:r>
              <a:rPr lang="nb-NO" sz="2000" i="1" u="none" strike="noStrike" dirty="0">
                <a:solidFill>
                  <a:srgbClr val="0000FF"/>
                </a:solidFill>
                <a:effectLst/>
                <a:ea typeface="Times New Roman" panose="02020603050405020304" pitchFamily="18" charset="0"/>
                <a:hlinkClick r:id="rId3"/>
              </a:rPr>
              <a:t>TRR-2003-2567</a:t>
            </a:r>
            <a:r>
              <a:rPr lang="nb-NO" sz="2000" i="1" dirty="0">
                <a:effectLst/>
                <a:ea typeface="Times New Roman" panose="02020603050405020304" pitchFamily="18" charset="0"/>
              </a:rPr>
              <a:t>] og 03/05991 [</a:t>
            </a:r>
            <a:r>
              <a:rPr lang="nb-NO" sz="2000" i="1" u="none" strike="noStrike" dirty="0">
                <a:solidFill>
                  <a:srgbClr val="0000FF"/>
                </a:solidFill>
                <a:effectLst/>
                <a:ea typeface="Times New Roman" panose="02020603050405020304" pitchFamily="18" charset="0"/>
                <a:hlinkClick r:id="rId4"/>
              </a:rPr>
              <a:t>TRR-2003-	5991</a:t>
            </a:r>
            <a:r>
              <a:rPr lang="nb-NO" sz="2000" i="1" dirty="0">
                <a:effectLst/>
                <a:ea typeface="Times New Roman" panose="02020603050405020304" pitchFamily="18" charset="0"/>
              </a:rPr>
              <a:t>], endringene av retningslinjene og det forhold at retten ikke finner det riktig å 	praktisere en strengere lovforståelse enn trygdemyndighetene, er åpnet for å tilkjenne ung 	uførfordel i uføresaker til personer med ikke dokumenterbare lidelser etter en konkret 	vurdering.»</a:t>
            </a:r>
          </a:p>
          <a:p>
            <a:pPr indent="0">
              <a:spcBef>
                <a:spcPts val="200"/>
              </a:spcBef>
              <a:spcAft>
                <a:spcPts val="0"/>
              </a:spcAft>
              <a:buNone/>
            </a:pPr>
            <a:endParaRPr lang="nb-NO" sz="2000" i="1" dirty="0">
              <a:ea typeface="Times New Roman" panose="02020603050405020304" pitchFamily="18" charset="0"/>
            </a:endParaRPr>
          </a:p>
          <a:p>
            <a:pPr indent="0">
              <a:spcBef>
                <a:spcPts val="200"/>
              </a:spcBef>
              <a:spcAft>
                <a:spcPts val="0"/>
              </a:spcAft>
              <a:buNone/>
            </a:pPr>
            <a:r>
              <a:rPr lang="nb-NO" sz="2000" dirty="0">
                <a:ea typeface="Times New Roman" panose="02020603050405020304" pitchFamily="18" charset="0"/>
              </a:rPr>
              <a:t>Før denne kjennelsen ble Trygderetten orientert om sakens videre skjebne, men det er sagt at denne saken bidro til endre på dette</a:t>
            </a:r>
          </a:p>
        </p:txBody>
      </p:sp>
      <p:sp>
        <p:nvSpPr>
          <p:cNvPr id="4" name="Plassholder for lysbildenummer 3">
            <a:extLst>
              <a:ext uri="{FF2B5EF4-FFF2-40B4-BE49-F238E27FC236}">
                <a16:creationId xmlns:a16="http://schemas.microsoft.com/office/drawing/2014/main" id="{C230B5A2-DCA5-8884-CC67-E9F527085599}"/>
              </a:ext>
            </a:extLst>
          </p:cNvPr>
          <p:cNvSpPr>
            <a:spLocks noGrp="1"/>
          </p:cNvSpPr>
          <p:nvPr>
            <p:ph type="sldNum" sz="quarter" idx="12"/>
          </p:nvPr>
        </p:nvSpPr>
        <p:spPr/>
        <p:txBody>
          <a:bodyPr/>
          <a:lstStyle/>
          <a:p>
            <a:fld id="{8CB69A41-1A37-4245-9DF4-DF3C8885AF94}" type="slidenum">
              <a:rPr lang="nb-NO" smtClean="0"/>
              <a:t>7</a:t>
            </a:fld>
            <a:endParaRPr lang="nb-NO" dirty="0"/>
          </a:p>
        </p:txBody>
      </p:sp>
    </p:spTree>
    <p:extLst>
      <p:ext uri="{BB962C8B-B14F-4D97-AF65-F5344CB8AC3E}">
        <p14:creationId xmlns:p14="http://schemas.microsoft.com/office/powerpoint/2010/main" val="3743974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4400" b="1" dirty="0">
                <a:effectLst/>
              </a:rPr>
              <a:t>Dagpenger til EØS-borgere</a:t>
            </a:r>
            <a:endParaRPr lang="nb-NO" b="1" dirty="0"/>
          </a:p>
        </p:txBody>
      </p:sp>
      <p:sp>
        <p:nvSpPr>
          <p:cNvPr id="3" name="Plassholder for innhold 2"/>
          <p:cNvSpPr>
            <a:spLocks noGrp="1"/>
          </p:cNvSpPr>
          <p:nvPr>
            <p:ph idx="1"/>
          </p:nvPr>
        </p:nvSpPr>
        <p:spPr>
          <a:xfrm>
            <a:off x="838200" y="1845654"/>
            <a:ext cx="10515600" cy="4351338"/>
          </a:xfrm>
        </p:spPr>
        <p:txBody>
          <a:bodyPr>
            <a:normAutofit fontScale="92500" lnSpcReduction="10000"/>
          </a:bodyPr>
          <a:lstStyle/>
          <a:p>
            <a:pPr lvl="1"/>
            <a:r>
              <a:rPr lang="nb-NO" dirty="0"/>
              <a:t>Bodd i Norge i arbeidsperiodene og reist til hjemlandet i friperioder </a:t>
            </a:r>
          </a:p>
          <a:p>
            <a:pPr lvl="2"/>
            <a:r>
              <a:rPr lang="nb-NO" dirty="0"/>
              <a:t>Nordsjøen  </a:t>
            </a:r>
          </a:p>
          <a:p>
            <a:pPr marL="914400" lvl="2" indent="0">
              <a:buNone/>
            </a:pPr>
            <a:endParaRPr lang="nb-NO" dirty="0"/>
          </a:p>
          <a:p>
            <a:pPr lvl="1"/>
            <a:r>
              <a:rPr lang="nb-NO" dirty="0"/>
              <a:t>Om «vendt tilbake» til hjemlandet etter å ha blitt arbeidsledig – betydning for om rett til dagpenger fra Norge</a:t>
            </a:r>
          </a:p>
          <a:p>
            <a:pPr lvl="1"/>
            <a:endParaRPr lang="nb-NO" dirty="0">
              <a:effectLst/>
            </a:endParaRPr>
          </a:p>
          <a:p>
            <a:pPr lvl="1"/>
            <a:r>
              <a:rPr lang="nb-NO" dirty="0">
                <a:effectLst/>
              </a:rPr>
              <a:t>Aksept for at man kan reise hjem på besøk en langhelg </a:t>
            </a:r>
          </a:p>
          <a:p>
            <a:pPr lvl="2"/>
            <a:endParaRPr lang="nb-NO" sz="2400" dirty="0">
              <a:effectLst/>
            </a:endParaRPr>
          </a:p>
          <a:p>
            <a:pPr lvl="1"/>
            <a:r>
              <a:rPr lang="nb-NO" dirty="0">
                <a:effectLst/>
              </a:rPr>
              <a:t>Min sak: En som hadde blitt arbeidsledig en stund før jul, </a:t>
            </a:r>
            <a:r>
              <a:rPr lang="nb-NO" dirty="0"/>
              <a:t>han </a:t>
            </a:r>
            <a:r>
              <a:rPr lang="nb-NO" dirty="0">
                <a:effectLst/>
              </a:rPr>
              <a:t>reiste hjem, kom tilbake litt ut i januar og meldte seg til arbeidsformidlingen  </a:t>
            </a:r>
          </a:p>
          <a:p>
            <a:pPr lvl="1"/>
            <a:endParaRPr lang="nb-NO" dirty="0"/>
          </a:p>
          <a:p>
            <a:pPr lvl="1"/>
            <a:r>
              <a:rPr lang="nb-NO" dirty="0"/>
              <a:t>Det var enighet om foreleggelse for EFTA, men staten aksepterte så at personen var omfattet av norske dagpengeregler</a:t>
            </a:r>
          </a:p>
          <a:p>
            <a:pPr lvl="1"/>
            <a:endParaRPr lang="nb-NO" sz="1500" dirty="0">
              <a:effectLst/>
            </a:endParaRPr>
          </a:p>
        </p:txBody>
      </p:sp>
      <p:sp>
        <p:nvSpPr>
          <p:cNvPr id="4" name="Plassholder for lysbildenummer 3"/>
          <p:cNvSpPr>
            <a:spLocks noGrp="1"/>
          </p:cNvSpPr>
          <p:nvPr>
            <p:ph type="sldNum" sz="quarter" idx="12"/>
          </p:nvPr>
        </p:nvSpPr>
        <p:spPr/>
        <p:txBody>
          <a:bodyPr/>
          <a:lstStyle/>
          <a:p>
            <a:fld id="{8CB69A41-1A37-4245-9DF4-DF3C8885AF94}" type="slidenum">
              <a:rPr lang="nb-NO" smtClean="0"/>
              <a:pPr/>
              <a:t>8</a:t>
            </a:fld>
            <a:endParaRPr lang="nb-NO" dirty="0"/>
          </a:p>
        </p:txBody>
      </p:sp>
    </p:spTree>
    <p:extLst>
      <p:ext uri="{BB962C8B-B14F-4D97-AF65-F5344CB8AC3E}">
        <p14:creationId xmlns:p14="http://schemas.microsoft.com/office/powerpoint/2010/main" val="372971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4400" b="1" dirty="0">
                <a:effectLst/>
              </a:rPr>
              <a:t>Dagpenger til EØS-borgere</a:t>
            </a:r>
            <a:endParaRPr lang="nb-NO" b="1" dirty="0"/>
          </a:p>
        </p:txBody>
      </p:sp>
      <p:sp>
        <p:nvSpPr>
          <p:cNvPr id="3" name="Plassholder for innhold 2"/>
          <p:cNvSpPr>
            <a:spLocks noGrp="1"/>
          </p:cNvSpPr>
          <p:nvPr>
            <p:ph idx="1"/>
          </p:nvPr>
        </p:nvSpPr>
        <p:spPr>
          <a:xfrm>
            <a:off x="838200" y="1845654"/>
            <a:ext cx="10515600" cy="4351338"/>
          </a:xfrm>
        </p:spPr>
        <p:txBody>
          <a:bodyPr>
            <a:normAutofit/>
          </a:bodyPr>
          <a:lstStyle/>
          <a:p>
            <a:pPr lvl="1"/>
            <a:endParaRPr lang="nb-NO" sz="1500" dirty="0"/>
          </a:p>
          <a:p>
            <a:pPr marL="457200" lvl="1" indent="0">
              <a:buNone/>
            </a:pPr>
            <a:r>
              <a:rPr lang="nb-NO" sz="2000" dirty="0"/>
              <a:t>Rundskriv tar litt høyde for dette nå, jf. </a:t>
            </a:r>
            <a:r>
              <a:rPr lang="nb-NO" sz="2000" dirty="0" err="1"/>
              <a:t>NAVs</a:t>
            </a:r>
            <a:r>
              <a:rPr lang="nb-NO" sz="2000" dirty="0"/>
              <a:t> rundskriv til EØS-avtalens bestemmelser om trygd, pkt. 4.3.4:</a:t>
            </a:r>
            <a:endParaRPr lang="nb-NO" sz="2000" dirty="0">
              <a:effectLst/>
            </a:endParaRPr>
          </a:p>
          <a:p>
            <a:pPr marL="457200" lvl="1" indent="0">
              <a:buNone/>
            </a:pPr>
            <a:endParaRPr lang="nb-NO" sz="2000" i="1" dirty="0">
              <a:effectLst/>
            </a:endParaRPr>
          </a:p>
          <a:p>
            <a:pPr marL="457200" lvl="1" indent="0">
              <a:buNone/>
            </a:pPr>
            <a:r>
              <a:rPr lang="nb-NO" sz="2000" i="1" dirty="0">
                <a:effectLst/>
              </a:rPr>
              <a:t>«Trygderetten har uttalt at kravet om opphold i Norge ikke kan praktiseres så strengt at det forhindrer den arbeidsløse ikke-grensearbeideren å reise tilbake til bosettingslandet på besøk, jf. TRR-2017-222.</a:t>
            </a:r>
          </a:p>
          <a:p>
            <a:pPr marL="457200" lvl="1" indent="0">
              <a:buNone/>
            </a:pPr>
            <a:r>
              <a:rPr lang="nb-NO" sz="2000" b="1" i="1" dirty="0">
                <a:effectLst/>
              </a:rPr>
              <a:t>Ved kortere reiser tilbake til bosettingslandet der arbeidssøkeren ikke har stilt seg til rådighet for arbeidsformidling der, men kun oppholder seg der i en tidsbegrenset periode av f.eks. familiære, rekreative eller andre praktiske årsaker, anses arbeidssøkeren ikke å ha vendt tilbake til bosettingslandet etter ordlyden i artikkel 65 nr. 2.</a:t>
            </a:r>
          </a:p>
          <a:p>
            <a:pPr marL="457200" lvl="1" indent="0">
              <a:buNone/>
            </a:pPr>
            <a:r>
              <a:rPr lang="nb-NO" sz="2000" i="1" dirty="0">
                <a:effectLst/>
              </a:rPr>
              <a:t>NAV må i slike tilfeller avdekke hva som var bakgrunnen for oppholdet i dialog med bruker.» </a:t>
            </a:r>
          </a:p>
        </p:txBody>
      </p:sp>
      <p:sp>
        <p:nvSpPr>
          <p:cNvPr id="4" name="Plassholder for lysbildenummer 3"/>
          <p:cNvSpPr>
            <a:spLocks noGrp="1"/>
          </p:cNvSpPr>
          <p:nvPr>
            <p:ph type="sldNum" sz="quarter" idx="12"/>
          </p:nvPr>
        </p:nvSpPr>
        <p:spPr/>
        <p:txBody>
          <a:bodyPr/>
          <a:lstStyle/>
          <a:p>
            <a:fld id="{8CB69A41-1A37-4245-9DF4-DF3C8885AF94}" type="slidenum">
              <a:rPr lang="nb-NO" smtClean="0"/>
              <a:pPr/>
              <a:t>9</a:t>
            </a:fld>
            <a:endParaRPr lang="nb-NO" dirty="0"/>
          </a:p>
        </p:txBody>
      </p:sp>
    </p:spTree>
    <p:extLst>
      <p:ext uri="{BB962C8B-B14F-4D97-AF65-F5344CB8AC3E}">
        <p14:creationId xmlns:p14="http://schemas.microsoft.com/office/powerpoint/2010/main" val="293584540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Theme1_OpenSans</Template>
  <TotalTime>5350</TotalTime>
  <Words>1350</Words>
  <Application>Microsoft Office PowerPoint</Application>
  <PresentationFormat>Widescreen</PresentationFormat>
  <Paragraphs>97</Paragraphs>
  <Slides>12</Slides>
  <Notes>1</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12</vt:i4>
      </vt:variant>
    </vt:vector>
  </HeadingPairs>
  <TitlesOfParts>
    <vt:vector size="17" baseType="lpstr">
      <vt:lpstr>Arial</vt:lpstr>
      <vt:lpstr>Calibri</vt:lpstr>
      <vt:lpstr>Calibri Light</vt:lpstr>
      <vt:lpstr>Times New Roman</vt:lpstr>
      <vt:lpstr>Office-tema</vt:lpstr>
      <vt:lpstr>PowerPoint-presentasjon</vt:lpstr>
      <vt:lpstr>1. Eksempler fra advokathverdagen</vt:lpstr>
      <vt:lpstr>Likhetsprinsippet i forvaltningsretten</vt:lpstr>
      <vt:lpstr>Grensen mellom rettsanvendelse og bevisbedømmelse </vt:lpstr>
      <vt:lpstr>PowerPoint-presentasjon</vt:lpstr>
      <vt:lpstr>Diffuse lidelser som utmattelsessyndrom/ME</vt:lpstr>
      <vt:lpstr>Diffuse lidelser som utmattelsessyndrom/ME</vt:lpstr>
      <vt:lpstr>Dagpenger til EØS-borgere</vt:lpstr>
      <vt:lpstr>Dagpenger til EØS-borgere</vt:lpstr>
      <vt:lpstr>Hvordan bør man håndtere forlikstilfellene?</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Morten Kjelland</dc:creator>
  <cp:lastModifiedBy>Imran Haider</cp:lastModifiedBy>
  <cp:revision>260</cp:revision>
  <dcterms:created xsi:type="dcterms:W3CDTF">2020-12-22T13:18:08Z</dcterms:created>
  <dcterms:modified xsi:type="dcterms:W3CDTF">2023-03-23T06:49:12Z</dcterms:modified>
</cp:coreProperties>
</file>