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1" r:id="rId12"/>
    <p:sldId id="260" r:id="rId13"/>
    <p:sldId id="268" r:id="rId14"/>
    <p:sldId id="269" r:id="rId1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8486" autoAdjust="0"/>
  </p:normalViewPr>
  <p:slideViewPr>
    <p:cSldViewPr snapToGrid="0">
      <p:cViewPr varScale="1">
        <p:scale>
          <a:sx n="117" d="100"/>
          <a:sy n="117" d="100"/>
        </p:scale>
        <p:origin x="-102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2D13-2FDD-4132-B905-164C9ABAEA2D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4FB-AA53-4061-B234-9B2950EB26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715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2D13-2FDD-4132-B905-164C9ABAEA2D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4FB-AA53-4061-B234-9B2950EB26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0945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2D13-2FDD-4132-B905-164C9ABAEA2D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4FB-AA53-4061-B234-9B2950EB26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511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2D13-2FDD-4132-B905-164C9ABAEA2D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4FB-AA53-4061-B234-9B2950EB26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7298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2D13-2FDD-4132-B905-164C9ABAEA2D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4FB-AA53-4061-B234-9B2950EB26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864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2D13-2FDD-4132-B905-164C9ABAEA2D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4FB-AA53-4061-B234-9B2950EB26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512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2D13-2FDD-4132-B905-164C9ABAEA2D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4FB-AA53-4061-B234-9B2950EB26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995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2D13-2FDD-4132-B905-164C9ABAEA2D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4FB-AA53-4061-B234-9B2950EB26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4342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2D13-2FDD-4132-B905-164C9ABAEA2D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4FB-AA53-4061-B234-9B2950EB26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390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2D13-2FDD-4132-B905-164C9ABAEA2D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4FB-AA53-4061-B234-9B2950EB26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941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2D13-2FDD-4132-B905-164C9ABAEA2D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4FB-AA53-4061-B234-9B2950EB26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3548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52D13-2FDD-4132-B905-164C9ABAEA2D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224FB-AA53-4061-B234-9B2950EB26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042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deterdinpensjon.no/2015/03/30/okning-av-pensjonister-bosatt-i-utlande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 err="1" smtClean="0"/>
              <a:t>Grenseoverskridande</a:t>
            </a:r>
            <a:r>
              <a:rPr lang="nb-NO" dirty="0" smtClean="0"/>
              <a:t> alderdom – fri flyt av </a:t>
            </a:r>
            <a:r>
              <a:rPr lang="nb-NO" dirty="0" err="1" smtClean="0"/>
              <a:t>pensjonar</a:t>
            </a:r>
            <a:r>
              <a:rPr lang="nb-NO" dirty="0" smtClean="0"/>
              <a:t>?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Torjus Lundevall, Trygderetten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26510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Barnepensjon og </a:t>
            </a:r>
            <a:r>
              <a:rPr lang="nb-NO" dirty="0" err="1" smtClean="0"/>
              <a:t>gjenlevandepensjon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Avleia, varige </a:t>
            </a:r>
            <a:r>
              <a:rPr lang="nb-NO" dirty="0" err="1" smtClean="0"/>
              <a:t>pensjonsytingar</a:t>
            </a:r>
            <a:r>
              <a:rPr lang="nb-NO" dirty="0" smtClean="0"/>
              <a:t> som vert </a:t>
            </a:r>
            <a:r>
              <a:rPr lang="nb-NO" dirty="0" err="1" smtClean="0"/>
              <a:t>rekna</a:t>
            </a:r>
            <a:r>
              <a:rPr lang="nb-NO" dirty="0" smtClean="0"/>
              <a:t> ut for avdøde etter systemet for </a:t>
            </a:r>
            <a:r>
              <a:rPr lang="nb-NO" dirty="0" err="1" smtClean="0"/>
              <a:t>gamal</a:t>
            </a:r>
            <a:r>
              <a:rPr lang="nb-NO" dirty="0" smtClean="0"/>
              <a:t> pensjonsordning (</a:t>
            </a:r>
            <a:r>
              <a:rPr lang="nb-NO" dirty="0" err="1" smtClean="0"/>
              <a:t>ftrl</a:t>
            </a:r>
            <a:r>
              <a:rPr lang="nb-NO" dirty="0" smtClean="0"/>
              <a:t>. </a:t>
            </a:r>
            <a:r>
              <a:rPr lang="nb-NO" dirty="0" err="1" smtClean="0"/>
              <a:t>kapitlar</a:t>
            </a:r>
            <a:r>
              <a:rPr lang="nb-NO" dirty="0" smtClean="0"/>
              <a:t> 3 og 19)</a:t>
            </a:r>
          </a:p>
          <a:p>
            <a:endParaRPr lang="nb-NO" dirty="0" smtClean="0"/>
          </a:p>
          <a:p>
            <a:r>
              <a:rPr lang="nb-NO" dirty="0" smtClean="0"/>
              <a:t>Pro-</a:t>
            </a:r>
            <a:r>
              <a:rPr lang="nb-NO" dirty="0" err="1" smtClean="0"/>
              <a:t>ratiserast</a:t>
            </a:r>
            <a:r>
              <a:rPr lang="nb-NO" dirty="0" smtClean="0"/>
              <a:t> og </a:t>
            </a:r>
            <a:r>
              <a:rPr lang="nb-NO" dirty="0" err="1" smtClean="0"/>
              <a:t>eksporterast</a:t>
            </a:r>
            <a:r>
              <a:rPr lang="nb-NO" dirty="0" smtClean="0"/>
              <a:t> for </a:t>
            </a:r>
            <a:r>
              <a:rPr lang="nb-NO" dirty="0" err="1" smtClean="0"/>
              <a:t>etterletne</a:t>
            </a:r>
            <a:r>
              <a:rPr lang="nb-NO" dirty="0" smtClean="0"/>
              <a:t> på same vis som alderspensjon etter </a:t>
            </a:r>
            <a:r>
              <a:rPr lang="nb-NO" dirty="0" err="1" smtClean="0"/>
              <a:t>gamal</a:t>
            </a:r>
            <a:r>
              <a:rPr lang="nb-NO" dirty="0" smtClean="0"/>
              <a:t> ordning</a:t>
            </a:r>
          </a:p>
          <a:p>
            <a:endParaRPr lang="nb-NO" dirty="0" smtClean="0"/>
          </a:p>
          <a:p>
            <a:r>
              <a:rPr lang="nb-NO" dirty="0" smtClean="0"/>
              <a:t>Vilkåret om fortsatt medlemskap for den </a:t>
            </a:r>
            <a:r>
              <a:rPr lang="nb-NO" dirty="0" err="1" smtClean="0"/>
              <a:t>etterletne</a:t>
            </a:r>
            <a:r>
              <a:rPr lang="nb-NO" dirty="0" smtClean="0"/>
              <a:t> vert sett bort </a:t>
            </a:r>
            <a:r>
              <a:rPr lang="nb-NO" dirty="0" err="1" smtClean="0"/>
              <a:t>frå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76472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Uføretrygd (kort)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Nytt regelverk </a:t>
            </a:r>
            <a:r>
              <a:rPr lang="nb-NO" dirty="0" err="1" smtClean="0"/>
              <a:t>frå</a:t>
            </a:r>
            <a:r>
              <a:rPr lang="nb-NO" dirty="0" smtClean="0"/>
              <a:t> 1. januar 2015 </a:t>
            </a:r>
          </a:p>
          <a:p>
            <a:pPr lvl="1"/>
            <a:r>
              <a:rPr lang="nb-NO" dirty="0" err="1"/>
              <a:t>V</a:t>
            </a:r>
            <a:r>
              <a:rPr lang="nb-NO" dirty="0" err="1" smtClean="0"/>
              <a:t>esensnye</a:t>
            </a:r>
            <a:r>
              <a:rPr lang="nb-NO" dirty="0" smtClean="0"/>
              <a:t> </a:t>
            </a:r>
            <a:r>
              <a:rPr lang="nb-NO" dirty="0" err="1" smtClean="0"/>
              <a:t>grunnlagsreglar</a:t>
            </a:r>
            <a:r>
              <a:rPr lang="nb-NO" dirty="0" smtClean="0"/>
              <a:t>: Beste 3 av siste 5 inntektsår før uføretidspunktet</a:t>
            </a:r>
            <a:endParaRPr lang="nb-NO" dirty="0"/>
          </a:p>
          <a:p>
            <a:r>
              <a:rPr lang="nb-NO" dirty="0" smtClean="0"/>
              <a:t>Forskrift av 12. februar 2015 nr. 130 om beregning av uføretrygd etter EØS-avtalen</a:t>
            </a:r>
          </a:p>
          <a:p>
            <a:pPr lvl="1"/>
            <a:r>
              <a:rPr lang="nb-NO" dirty="0"/>
              <a:t>K</a:t>
            </a:r>
            <a:r>
              <a:rPr lang="nb-NO" dirty="0" smtClean="0"/>
              <a:t>lart definerte </a:t>
            </a:r>
            <a:r>
              <a:rPr lang="nb-NO" dirty="0" err="1" smtClean="0"/>
              <a:t>grunnlagsreglar</a:t>
            </a:r>
            <a:r>
              <a:rPr lang="nb-NO" dirty="0" smtClean="0"/>
              <a:t> knytta til EØS-</a:t>
            </a:r>
            <a:r>
              <a:rPr lang="nb-NO" i="1" dirty="0" smtClean="0"/>
              <a:t>typetilfelle</a:t>
            </a:r>
          </a:p>
          <a:p>
            <a:pPr lvl="2"/>
            <a:r>
              <a:rPr lang="nb-NO" dirty="0" smtClean="0"/>
              <a:t>Døme: «personer som ikke har pensjonsgivende inntekt i Norge i noen av de fem siste kalenderårene før uføretidspunktet […] men som har arbeidsinntekt i annet EØS-land i disse fem årene»</a:t>
            </a:r>
          </a:p>
          <a:p>
            <a:pPr lvl="1"/>
            <a:r>
              <a:rPr lang="nb-NO" dirty="0" smtClean="0"/>
              <a:t>Det skal aldri </a:t>
            </a:r>
            <a:r>
              <a:rPr lang="nb-NO" dirty="0" err="1" smtClean="0"/>
              <a:t>takast</a:t>
            </a:r>
            <a:r>
              <a:rPr lang="nb-NO" dirty="0" smtClean="0"/>
              <a:t> omsyn til inntekt </a:t>
            </a:r>
            <a:r>
              <a:rPr lang="nb-NO" dirty="0" err="1" smtClean="0"/>
              <a:t>frå</a:t>
            </a:r>
            <a:r>
              <a:rPr lang="nb-NO" dirty="0" smtClean="0"/>
              <a:t> anna EØS-land ved </a:t>
            </a:r>
            <a:r>
              <a:rPr lang="nb-NO" dirty="0" err="1" smtClean="0"/>
              <a:t>fastsetjing</a:t>
            </a:r>
            <a:r>
              <a:rPr lang="nb-NO" dirty="0" smtClean="0"/>
              <a:t> av den norske uføreytinga – "uføretidspunktet vert flytta bakover"</a:t>
            </a:r>
          </a:p>
          <a:p>
            <a:pPr lvl="1"/>
            <a:r>
              <a:rPr lang="nb-NO" dirty="0" smtClean="0"/>
              <a:t>Teoretisk beløp og faktisk beløp vert fastsatt etter §§ 3 og 4</a:t>
            </a:r>
            <a:endParaRPr lang="nb-NO" dirty="0"/>
          </a:p>
          <a:p>
            <a:pPr marL="914400" lvl="2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27021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Eksport av </a:t>
            </a:r>
            <a:r>
              <a:rPr lang="nb-NO" dirty="0" err="1" smtClean="0"/>
              <a:t>pensjonsytingar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Generell rett til eksport innad i EØS etter EØS-avtalens </a:t>
            </a:r>
            <a:r>
              <a:rPr lang="nb-NO" dirty="0" err="1" smtClean="0"/>
              <a:t>artiklar</a:t>
            </a:r>
            <a:r>
              <a:rPr lang="nb-NO" dirty="0" smtClean="0"/>
              <a:t> 28 og 29, samt </a:t>
            </a:r>
            <a:r>
              <a:rPr lang="nb-NO" dirty="0" err="1" smtClean="0"/>
              <a:t>Rfo</a:t>
            </a:r>
            <a:r>
              <a:rPr lang="nb-NO" dirty="0" smtClean="0"/>
              <a:t> 883 artikkel 7 – </a:t>
            </a:r>
            <a:r>
              <a:rPr lang="nb-NO" dirty="0" err="1" smtClean="0"/>
              <a:t>bustadsreglar</a:t>
            </a:r>
            <a:r>
              <a:rPr lang="nb-NO" dirty="0" smtClean="0"/>
              <a:t> vert sett bort </a:t>
            </a:r>
            <a:r>
              <a:rPr lang="nb-NO" dirty="0" err="1" smtClean="0"/>
              <a:t>frå</a:t>
            </a:r>
            <a:endParaRPr lang="nb-NO" dirty="0" smtClean="0"/>
          </a:p>
          <a:p>
            <a:pPr lvl="1"/>
            <a:r>
              <a:rPr lang="nb-NO" dirty="0" smtClean="0"/>
              <a:t>Unntak:  «Særlige, ikke-</a:t>
            </a:r>
            <a:r>
              <a:rPr lang="nb-NO" dirty="0" err="1" smtClean="0"/>
              <a:t>bidragspligtige</a:t>
            </a:r>
            <a:r>
              <a:rPr lang="nb-NO" dirty="0" smtClean="0"/>
              <a:t> </a:t>
            </a:r>
            <a:r>
              <a:rPr lang="nb-NO" dirty="0" err="1" smtClean="0"/>
              <a:t>kontantydelser</a:t>
            </a:r>
            <a:r>
              <a:rPr lang="nb-NO" dirty="0" smtClean="0"/>
              <a:t>» etter artikkel 70</a:t>
            </a:r>
          </a:p>
          <a:p>
            <a:pPr lvl="1"/>
            <a:r>
              <a:rPr lang="nb-NO" dirty="0" err="1" smtClean="0"/>
              <a:t>Viktigast</a:t>
            </a:r>
            <a:r>
              <a:rPr lang="nb-NO" dirty="0" smtClean="0"/>
              <a:t> for </a:t>
            </a:r>
            <a:r>
              <a:rPr lang="nb-NO" dirty="0" err="1" smtClean="0"/>
              <a:t>Noregs</a:t>
            </a:r>
            <a:r>
              <a:rPr lang="nb-NO" dirty="0" smtClean="0"/>
              <a:t> del: Unge-uføre-</a:t>
            </a:r>
            <a:r>
              <a:rPr lang="nb-NO" dirty="0" err="1" smtClean="0"/>
              <a:t>ytingar</a:t>
            </a:r>
            <a:endParaRPr lang="nb-NO" dirty="0" smtClean="0"/>
          </a:p>
          <a:p>
            <a:pPr lvl="1"/>
            <a:endParaRPr lang="nb-NO" dirty="0" smtClean="0"/>
          </a:p>
          <a:p>
            <a:r>
              <a:rPr lang="nb-NO" dirty="0" err="1" smtClean="0"/>
              <a:t>Tilgrensande</a:t>
            </a:r>
            <a:r>
              <a:rPr lang="nb-NO" dirty="0" smtClean="0"/>
              <a:t> eksportvern for andre </a:t>
            </a:r>
            <a:r>
              <a:rPr lang="nb-NO" dirty="0" err="1" smtClean="0"/>
              <a:t>pensjonsytingar</a:t>
            </a:r>
            <a:r>
              <a:rPr lang="nb-NO" dirty="0" smtClean="0"/>
              <a:t> (</a:t>
            </a:r>
            <a:r>
              <a:rPr lang="nb-NO" dirty="0" err="1" smtClean="0"/>
              <a:t>ikkje</a:t>
            </a:r>
            <a:r>
              <a:rPr lang="nb-NO" dirty="0" smtClean="0"/>
              <a:t> lovbestemte) som </a:t>
            </a:r>
            <a:r>
              <a:rPr lang="nb-NO" dirty="0" err="1" smtClean="0"/>
              <a:t>ikkje</a:t>
            </a:r>
            <a:r>
              <a:rPr lang="nb-NO" dirty="0" smtClean="0"/>
              <a:t> er omfatta av </a:t>
            </a:r>
            <a:r>
              <a:rPr lang="nb-NO" dirty="0" err="1" smtClean="0"/>
              <a:t>Rfo</a:t>
            </a:r>
            <a:r>
              <a:rPr lang="nb-NO" dirty="0" smtClean="0"/>
              <a:t> 883: </a:t>
            </a:r>
          </a:p>
          <a:p>
            <a:pPr lvl="1"/>
            <a:r>
              <a:rPr lang="nb-NO" dirty="0" smtClean="0"/>
              <a:t>Direktiv 98/49/EF om trygging av </a:t>
            </a:r>
            <a:r>
              <a:rPr lang="nb-NO" dirty="0" err="1" smtClean="0"/>
              <a:t>rettane</a:t>
            </a:r>
            <a:r>
              <a:rPr lang="nb-NO" dirty="0" smtClean="0"/>
              <a:t> til </a:t>
            </a:r>
            <a:r>
              <a:rPr lang="nb-NO" dirty="0" err="1" smtClean="0"/>
              <a:t>supplerande</a:t>
            </a:r>
            <a:r>
              <a:rPr lang="nb-NO" dirty="0" smtClean="0"/>
              <a:t> pensjon for </a:t>
            </a:r>
            <a:r>
              <a:rPr lang="nb-NO" dirty="0" err="1" smtClean="0"/>
              <a:t>arbeidstakarar</a:t>
            </a:r>
            <a:r>
              <a:rPr lang="nb-NO" dirty="0" smtClean="0"/>
              <a:t> og sjølvstendig </a:t>
            </a:r>
            <a:r>
              <a:rPr lang="nb-NO" dirty="0" err="1" smtClean="0"/>
              <a:t>næringsdrivande</a:t>
            </a:r>
            <a:r>
              <a:rPr lang="nb-NO" dirty="0" smtClean="0"/>
              <a:t> som </a:t>
            </a:r>
            <a:r>
              <a:rPr lang="nb-NO" dirty="0" err="1" smtClean="0"/>
              <a:t>flyttar</a:t>
            </a:r>
            <a:r>
              <a:rPr lang="nb-NO" dirty="0" smtClean="0"/>
              <a:t> </a:t>
            </a:r>
            <a:r>
              <a:rPr lang="nb-NO" dirty="0" err="1" smtClean="0"/>
              <a:t>innaføre</a:t>
            </a:r>
            <a:r>
              <a:rPr lang="nb-NO" dirty="0" smtClean="0"/>
              <a:t> </a:t>
            </a:r>
            <a:r>
              <a:rPr lang="nb-NO" dirty="0" err="1" smtClean="0"/>
              <a:t>Fellesskapen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28718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Korte, </a:t>
            </a:r>
            <a:r>
              <a:rPr lang="nb-NO" dirty="0" err="1" smtClean="0"/>
              <a:t>oppsummerande</a:t>
            </a:r>
            <a:r>
              <a:rPr lang="nb-NO" dirty="0" smtClean="0"/>
              <a:t> </a:t>
            </a:r>
            <a:r>
              <a:rPr lang="nb-NO" dirty="0" err="1" smtClean="0"/>
              <a:t>vurderingar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Eit</a:t>
            </a:r>
            <a:r>
              <a:rPr lang="nb-NO" dirty="0" smtClean="0"/>
              <a:t> lite </a:t>
            </a:r>
            <a:r>
              <a:rPr lang="nb-NO" dirty="0" err="1" smtClean="0"/>
              <a:t>tilgjengeleg</a:t>
            </a:r>
            <a:r>
              <a:rPr lang="nb-NO" dirty="0" smtClean="0"/>
              <a:t> regelverk</a:t>
            </a:r>
          </a:p>
          <a:p>
            <a:r>
              <a:rPr lang="nb-NO" dirty="0" smtClean="0"/>
              <a:t>Medfører kompliserte </a:t>
            </a:r>
            <a:r>
              <a:rPr lang="nb-NO" dirty="0" err="1" smtClean="0"/>
              <a:t>utrekningar</a:t>
            </a:r>
            <a:r>
              <a:rPr lang="nb-NO" dirty="0" smtClean="0"/>
              <a:t>, både etter norsk regelverk og EØS-retten, som kan </a:t>
            </a:r>
            <a:r>
              <a:rPr lang="nb-NO" dirty="0" err="1" smtClean="0"/>
              <a:t>vere</a:t>
            </a:r>
            <a:r>
              <a:rPr lang="nb-NO" dirty="0" smtClean="0"/>
              <a:t> </a:t>
            </a:r>
            <a:r>
              <a:rPr lang="nb-NO" dirty="0" err="1" smtClean="0"/>
              <a:t>vanskelege</a:t>
            </a:r>
            <a:r>
              <a:rPr lang="nb-NO" dirty="0" smtClean="0"/>
              <a:t> å forstå og kontrollere</a:t>
            </a:r>
          </a:p>
          <a:p>
            <a:r>
              <a:rPr lang="nb-NO" dirty="0" smtClean="0"/>
              <a:t>Men: Gjev godt rettsvern for opptente </a:t>
            </a:r>
            <a:r>
              <a:rPr lang="nb-NO" dirty="0" err="1" smtClean="0"/>
              <a:t>pensjonsytingar</a:t>
            </a:r>
            <a:endParaRPr lang="nb-NO" dirty="0" smtClean="0"/>
          </a:p>
          <a:p>
            <a:r>
              <a:rPr lang="nb-NO" dirty="0" smtClean="0"/>
              <a:t>Ingen "forenkling" i sikte – ingen sjanse for eller ønske om harmonisering av </a:t>
            </a:r>
            <a:r>
              <a:rPr lang="nb-NO" dirty="0" err="1" smtClean="0"/>
              <a:t>pensjonsytingar</a:t>
            </a:r>
            <a:r>
              <a:rPr lang="nb-NO" dirty="0" smtClean="0"/>
              <a:t> i heile EØS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63684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Takk for </a:t>
            </a:r>
            <a:r>
              <a:rPr lang="nb-NO" dirty="0" err="1" smtClean="0"/>
              <a:t>merksemda</a:t>
            </a:r>
            <a:r>
              <a:rPr lang="nb-NO" dirty="0" smtClean="0"/>
              <a:t>! 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927" y="1825625"/>
            <a:ext cx="6516146" cy="4351338"/>
          </a:xfrm>
        </p:spPr>
      </p:pic>
    </p:spTree>
    <p:extLst>
      <p:ext uri="{BB962C8B-B14F-4D97-AF65-F5344CB8AC3E}">
        <p14:creationId xmlns:p14="http://schemas.microsoft.com/office/powerpoint/2010/main" val="1008722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Antall "norske" </a:t>
            </a:r>
            <a:r>
              <a:rPr lang="nb-NO" dirty="0" err="1" smtClean="0"/>
              <a:t>pensjonistar</a:t>
            </a:r>
            <a:r>
              <a:rPr lang="nb-NO" dirty="0" smtClean="0"/>
              <a:t> i utlandet</a:t>
            </a:r>
            <a:br>
              <a:rPr lang="nb-NO" dirty="0" smtClean="0"/>
            </a:br>
            <a:r>
              <a:rPr lang="nb-NO" sz="1400" dirty="0" smtClean="0"/>
              <a:t/>
            </a:r>
            <a:br>
              <a:rPr lang="nb-NO" sz="1400" dirty="0" smtClean="0"/>
            </a:br>
            <a:r>
              <a:rPr lang="nb-NO" sz="1400" dirty="0"/>
              <a:t>K</a:t>
            </a:r>
            <a:r>
              <a:rPr lang="nb-NO" sz="1400" dirty="0" smtClean="0"/>
              <a:t>ilde: NAV Pensjon, </a:t>
            </a:r>
            <a:r>
              <a:rPr lang="nb-NO" sz="1400" dirty="0" smtClean="0">
                <a:hlinkClick r:id="rId2"/>
              </a:rPr>
              <a:t>http://www.deterdinpensjon.no/2015/03/30/okning-av-pensjonister-bosatt-i-utlandet/</a:t>
            </a:r>
            <a:r>
              <a:rPr lang="nb-NO" sz="1400" dirty="0" smtClean="0"/>
              <a:t> 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8563433" cy="4948990"/>
          </a:xfrm>
        </p:spPr>
      </p:pic>
    </p:spTree>
    <p:extLst>
      <p:ext uri="{BB962C8B-B14F-4D97-AF65-F5344CB8AC3E}">
        <p14:creationId xmlns:p14="http://schemas.microsoft.com/office/powerpoint/2010/main" val="1393086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Grunnleggjande</a:t>
            </a:r>
            <a:r>
              <a:rPr lang="nb-NO" dirty="0" smtClean="0"/>
              <a:t> prinsipp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Sentralt overordna </a:t>
            </a:r>
            <a:r>
              <a:rPr lang="nb-NO" dirty="0" err="1" smtClean="0"/>
              <a:t>føremål</a:t>
            </a:r>
            <a:r>
              <a:rPr lang="nb-NO" dirty="0" smtClean="0"/>
              <a:t>: </a:t>
            </a:r>
            <a:r>
              <a:rPr lang="nb-NO" i="1" dirty="0" smtClean="0"/>
              <a:t>Koordinering</a:t>
            </a:r>
            <a:r>
              <a:rPr lang="nb-NO" dirty="0" smtClean="0"/>
              <a:t>, </a:t>
            </a:r>
            <a:r>
              <a:rPr lang="nb-NO" dirty="0" err="1" smtClean="0"/>
              <a:t>ikkje</a:t>
            </a:r>
            <a:r>
              <a:rPr lang="nb-NO" dirty="0" smtClean="0"/>
              <a:t> harmonisering</a:t>
            </a:r>
          </a:p>
          <a:p>
            <a:pPr lvl="1"/>
            <a:r>
              <a:rPr lang="nb-NO" dirty="0" err="1" smtClean="0"/>
              <a:t>Særleg</a:t>
            </a:r>
            <a:r>
              <a:rPr lang="nb-NO" dirty="0" smtClean="0"/>
              <a:t> viktig med omsyn til </a:t>
            </a:r>
            <a:r>
              <a:rPr lang="nb-NO" dirty="0" err="1" smtClean="0"/>
              <a:t>pensjonsytingar</a:t>
            </a:r>
            <a:endParaRPr lang="nb-NO" dirty="0" smtClean="0"/>
          </a:p>
          <a:p>
            <a:pPr lvl="2"/>
            <a:r>
              <a:rPr lang="nb-NO" sz="2200" dirty="0"/>
              <a:t>S</a:t>
            </a:r>
            <a:r>
              <a:rPr lang="nb-NO" sz="2200" dirty="0" smtClean="0"/>
              <a:t>tore utgifter over lang tid for det </a:t>
            </a:r>
            <a:r>
              <a:rPr lang="nb-NO" sz="2200" dirty="0" err="1" smtClean="0"/>
              <a:t>einskilde</a:t>
            </a:r>
            <a:r>
              <a:rPr lang="nb-NO" sz="2200" dirty="0" smtClean="0"/>
              <a:t> medlemsland</a:t>
            </a:r>
          </a:p>
          <a:p>
            <a:pPr lvl="2"/>
            <a:r>
              <a:rPr lang="nb-NO" sz="2200" dirty="0" smtClean="0"/>
              <a:t>Har også store </a:t>
            </a:r>
            <a:r>
              <a:rPr lang="nb-NO" sz="2200" dirty="0" err="1" smtClean="0"/>
              <a:t>konsekvensar</a:t>
            </a:r>
            <a:r>
              <a:rPr lang="nb-NO" sz="2200" dirty="0" smtClean="0"/>
              <a:t> for arbeidstilhøva i medlemslanda </a:t>
            </a:r>
          </a:p>
          <a:p>
            <a:pPr marL="914400" lvl="2" indent="0">
              <a:buNone/>
            </a:pPr>
            <a:endParaRPr lang="nb-NO" dirty="0" smtClean="0"/>
          </a:p>
          <a:p>
            <a:r>
              <a:rPr lang="nb-NO" dirty="0" smtClean="0"/>
              <a:t>Alle medlemsland skal stå fritt til å utforme sine eigne pensjonssystem – både med omsyn til vilkåra for </a:t>
            </a:r>
            <a:r>
              <a:rPr lang="nb-NO" dirty="0" err="1" smtClean="0"/>
              <a:t>pensjonsytingane</a:t>
            </a:r>
            <a:r>
              <a:rPr lang="nb-NO" dirty="0" smtClean="0"/>
              <a:t>, og storleiken på </a:t>
            </a:r>
            <a:r>
              <a:rPr lang="nb-NO" dirty="0" err="1" smtClean="0"/>
              <a:t>pensjonsytingane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79401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Grunnleggjande</a:t>
            </a:r>
            <a:r>
              <a:rPr lang="nb-NO" dirty="0" smtClean="0"/>
              <a:t> prinsipp (framhald)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Dei 4 sentrale prinsippa (</a:t>
            </a:r>
            <a:r>
              <a:rPr lang="nb-NO" dirty="0" err="1" smtClean="0"/>
              <a:t>gjennomgåande</a:t>
            </a:r>
            <a:r>
              <a:rPr lang="nb-NO" dirty="0" smtClean="0"/>
              <a:t> i </a:t>
            </a:r>
            <a:r>
              <a:rPr lang="nb-NO" dirty="0" err="1" smtClean="0"/>
              <a:t>Rfo</a:t>
            </a:r>
            <a:r>
              <a:rPr lang="nb-NO" dirty="0" smtClean="0"/>
              <a:t> 883/2004):</a:t>
            </a:r>
            <a:endParaRPr lang="nb-NO" sz="800" dirty="0" smtClean="0"/>
          </a:p>
          <a:p>
            <a:endParaRPr lang="nb-NO" sz="800" dirty="0" smtClean="0"/>
          </a:p>
          <a:p>
            <a:pPr marL="514350" indent="-514350">
              <a:buAutoNum type="arabicPeriod"/>
            </a:pPr>
            <a:r>
              <a:rPr lang="nb-NO" dirty="0" err="1" smtClean="0"/>
              <a:t>Likebehandlingprinsippet</a:t>
            </a:r>
            <a:r>
              <a:rPr lang="nb-NO" dirty="0" smtClean="0"/>
              <a:t> (artikkel 4, jf. artikkel 5)</a:t>
            </a:r>
            <a:endParaRPr lang="nb-NO" sz="800" dirty="0" smtClean="0"/>
          </a:p>
          <a:p>
            <a:pPr marL="457200" lvl="1" indent="0">
              <a:buNone/>
            </a:pPr>
            <a:r>
              <a:rPr lang="nb-NO" sz="800" dirty="0" smtClean="0"/>
              <a:t>	</a:t>
            </a:r>
          </a:p>
          <a:p>
            <a:pPr marL="514350" indent="-514350">
              <a:buAutoNum type="arabicPeriod"/>
            </a:pPr>
            <a:r>
              <a:rPr lang="nb-NO" dirty="0" err="1" smtClean="0"/>
              <a:t>Eksportabilitetsprinsippet</a:t>
            </a:r>
            <a:r>
              <a:rPr lang="nb-NO" dirty="0" smtClean="0"/>
              <a:t> (artikkel 7)</a:t>
            </a:r>
            <a:endParaRPr lang="nb-NO" sz="800" dirty="0" smtClean="0"/>
          </a:p>
          <a:p>
            <a:pPr marL="514350" indent="-514350">
              <a:buAutoNum type="arabicPeriod"/>
            </a:pPr>
            <a:endParaRPr lang="nb-NO" sz="800" dirty="0" smtClean="0"/>
          </a:p>
          <a:p>
            <a:pPr marL="514350" indent="-514350">
              <a:buAutoNum type="arabicPeriod"/>
            </a:pPr>
            <a:r>
              <a:rPr lang="nb-NO" dirty="0" err="1" smtClean="0"/>
              <a:t>Samanleggingsprinsippet</a:t>
            </a:r>
            <a:r>
              <a:rPr lang="nb-NO" dirty="0" smtClean="0"/>
              <a:t> (artikkel 6)</a:t>
            </a:r>
            <a:endParaRPr lang="nb-NO" sz="800" dirty="0" smtClean="0"/>
          </a:p>
          <a:p>
            <a:pPr marL="514350" indent="-514350">
              <a:buAutoNum type="arabicPeriod"/>
            </a:pPr>
            <a:endParaRPr lang="nb-NO" sz="800" dirty="0" smtClean="0"/>
          </a:p>
          <a:p>
            <a:pPr marL="514350" indent="-514350">
              <a:buAutoNum type="arabicPeriod"/>
            </a:pPr>
            <a:r>
              <a:rPr lang="nb-NO" dirty="0" smtClean="0"/>
              <a:t>Pro rata-prinsippet </a:t>
            </a:r>
          </a:p>
          <a:p>
            <a:pPr marL="0" indent="0">
              <a:buNone/>
            </a:pPr>
            <a:r>
              <a:rPr lang="nb-NO" sz="2400" dirty="0"/>
              <a:t>	</a:t>
            </a:r>
            <a:r>
              <a:rPr lang="nb-NO" sz="2400" dirty="0" smtClean="0"/>
              <a:t>– følgjer </a:t>
            </a:r>
            <a:r>
              <a:rPr lang="nb-NO" sz="2400" dirty="0" err="1" smtClean="0"/>
              <a:t>særleg</a:t>
            </a:r>
            <a:r>
              <a:rPr lang="nb-NO" sz="2400" dirty="0" smtClean="0"/>
              <a:t> av </a:t>
            </a:r>
            <a:r>
              <a:rPr lang="nb-NO" sz="2400" dirty="0" err="1" smtClean="0"/>
              <a:t>reglane</a:t>
            </a:r>
            <a:r>
              <a:rPr lang="nb-NO" sz="2400" dirty="0" smtClean="0"/>
              <a:t> om alderspensjon i kapittel 5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272715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Kva norske </a:t>
            </a:r>
            <a:r>
              <a:rPr lang="nb-NO" dirty="0" err="1" smtClean="0"/>
              <a:t>pensjonar</a:t>
            </a:r>
            <a:r>
              <a:rPr lang="nb-NO" dirty="0" smtClean="0"/>
              <a:t> er omfatta av </a:t>
            </a:r>
            <a:r>
              <a:rPr lang="nb-NO" dirty="0" err="1" smtClean="0"/>
              <a:t>Rfo</a:t>
            </a:r>
            <a:r>
              <a:rPr lang="nb-NO" dirty="0" smtClean="0"/>
              <a:t> 883?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Alle </a:t>
            </a:r>
            <a:r>
              <a:rPr lang="nb-NO" dirty="0" err="1" smtClean="0"/>
              <a:t>pensjonsytingar</a:t>
            </a:r>
            <a:r>
              <a:rPr lang="nb-NO" dirty="0" smtClean="0"/>
              <a:t>/varige </a:t>
            </a:r>
            <a:r>
              <a:rPr lang="nb-NO" dirty="0" err="1" smtClean="0"/>
              <a:t>ytingar</a:t>
            </a:r>
            <a:r>
              <a:rPr lang="nb-NO" dirty="0" smtClean="0"/>
              <a:t> etter folketrygdlova</a:t>
            </a:r>
          </a:p>
          <a:p>
            <a:pPr lvl="1"/>
            <a:r>
              <a:rPr lang="nb-NO" dirty="0" smtClean="0"/>
              <a:t>Alderspensjon, uførepensjon/uføretrygd, </a:t>
            </a:r>
            <a:r>
              <a:rPr lang="nb-NO" dirty="0" err="1" smtClean="0"/>
              <a:t>gjenlevandepensjon</a:t>
            </a:r>
            <a:r>
              <a:rPr lang="nb-NO" dirty="0" smtClean="0"/>
              <a:t> og barnepensjon</a:t>
            </a:r>
          </a:p>
          <a:p>
            <a:endParaRPr lang="nb-NO" dirty="0" smtClean="0"/>
          </a:p>
          <a:p>
            <a:r>
              <a:rPr lang="nb-NO" dirty="0" smtClean="0"/>
              <a:t>Varige </a:t>
            </a:r>
            <a:r>
              <a:rPr lang="nb-NO" dirty="0" err="1" smtClean="0"/>
              <a:t>ytingar</a:t>
            </a:r>
            <a:r>
              <a:rPr lang="nb-NO" dirty="0" smtClean="0"/>
              <a:t> </a:t>
            </a:r>
            <a:r>
              <a:rPr lang="nb-NO" dirty="0" err="1" smtClean="0"/>
              <a:t>frå</a:t>
            </a:r>
            <a:r>
              <a:rPr lang="nb-NO" dirty="0" smtClean="0"/>
              <a:t> Statens Pensjonskasse (etter 1998)</a:t>
            </a:r>
          </a:p>
          <a:p>
            <a:endParaRPr lang="nb-NO" dirty="0" smtClean="0"/>
          </a:p>
          <a:p>
            <a:r>
              <a:rPr lang="nb-NO" dirty="0" smtClean="0"/>
              <a:t>Dei </a:t>
            </a:r>
            <a:r>
              <a:rPr lang="nb-NO" dirty="0" err="1" smtClean="0"/>
              <a:t>særleg</a:t>
            </a:r>
            <a:r>
              <a:rPr lang="nb-NO" dirty="0" smtClean="0"/>
              <a:t> lovfesta pensjonstrygdene for </a:t>
            </a:r>
            <a:r>
              <a:rPr lang="nb-NO" dirty="0" err="1" smtClean="0"/>
              <a:t>sjukepleiarar</a:t>
            </a:r>
            <a:r>
              <a:rPr lang="nb-NO" dirty="0" smtClean="0"/>
              <a:t>, samt </a:t>
            </a:r>
            <a:r>
              <a:rPr lang="nb-NO" dirty="0" err="1" smtClean="0"/>
              <a:t>fiskarar</a:t>
            </a:r>
            <a:r>
              <a:rPr lang="nb-NO" dirty="0"/>
              <a:t> </a:t>
            </a:r>
            <a:r>
              <a:rPr lang="nb-NO" dirty="0" smtClean="0"/>
              <a:t>og sjømenn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73480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Alderspensjon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b="1" dirty="0" smtClean="0"/>
              <a:t>Gammal pensjonsordning</a:t>
            </a:r>
            <a:r>
              <a:rPr lang="nb-NO" dirty="0" smtClean="0"/>
              <a:t> – folketrygdlova </a:t>
            </a:r>
            <a:r>
              <a:rPr lang="nb-NO" dirty="0" err="1" smtClean="0"/>
              <a:t>kapitlar</a:t>
            </a:r>
            <a:r>
              <a:rPr lang="nb-NO" dirty="0" smtClean="0"/>
              <a:t> 3 og 19</a:t>
            </a:r>
          </a:p>
          <a:p>
            <a:pPr lvl="1"/>
            <a:r>
              <a:rPr lang="nb-NO" dirty="0" smtClean="0"/>
              <a:t>Grunnpensjon – §  3-2 </a:t>
            </a:r>
          </a:p>
          <a:p>
            <a:pPr lvl="1"/>
            <a:r>
              <a:rPr lang="nb-NO" dirty="0" smtClean="0"/>
              <a:t>Pluss tilleggspensjon – § 3-8 flg.</a:t>
            </a:r>
          </a:p>
          <a:p>
            <a:pPr lvl="1"/>
            <a:r>
              <a:rPr lang="nb-NO" dirty="0" smtClean="0"/>
              <a:t>Eventuelt minste pensjonsnivå – "minstepensjon" – § 19-8   </a:t>
            </a:r>
          </a:p>
          <a:p>
            <a:pPr lvl="2"/>
            <a:r>
              <a:rPr lang="nb-NO" dirty="0" smtClean="0"/>
              <a:t>Låg, ordinær og høg sats</a:t>
            </a:r>
          </a:p>
          <a:p>
            <a:pPr lvl="2"/>
            <a:r>
              <a:rPr lang="nb-NO" dirty="0" err="1" smtClean="0"/>
              <a:t>Tidlegare</a:t>
            </a:r>
            <a:r>
              <a:rPr lang="nb-NO" dirty="0" smtClean="0"/>
              <a:t>: særtillegg – § 3-3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27828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Alderspensjon (framhald)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1743"/>
          </a:xfrm>
        </p:spPr>
        <p:txBody>
          <a:bodyPr>
            <a:normAutofit/>
          </a:bodyPr>
          <a:lstStyle/>
          <a:p>
            <a:r>
              <a:rPr lang="nb-NO" dirty="0" err="1" smtClean="0"/>
              <a:t>Fastsetjing</a:t>
            </a:r>
            <a:r>
              <a:rPr lang="nb-NO" dirty="0" smtClean="0"/>
              <a:t> av storleiken på norsk EØS-delpensjon – pro rata </a:t>
            </a:r>
            <a:r>
              <a:rPr lang="nb-NO" sz="2200" dirty="0" smtClean="0"/>
              <a:t>(artikkel 52)</a:t>
            </a:r>
            <a:endParaRPr lang="nb-NO" sz="800" dirty="0" smtClean="0"/>
          </a:p>
          <a:p>
            <a:endParaRPr lang="nb-NO" sz="2200" dirty="0" smtClean="0"/>
          </a:p>
          <a:p>
            <a:pPr lvl="1"/>
            <a:r>
              <a:rPr lang="nb-NO" b="1" dirty="0" smtClean="0"/>
              <a:t>Det teoretiske beløpet</a:t>
            </a:r>
            <a:r>
              <a:rPr lang="nb-NO" dirty="0" smtClean="0"/>
              <a:t>: Alle relevante </a:t>
            </a:r>
            <a:r>
              <a:rPr lang="nb-NO" dirty="0" err="1" smtClean="0"/>
              <a:t>periodar</a:t>
            </a:r>
            <a:r>
              <a:rPr lang="nb-NO" dirty="0" smtClean="0"/>
              <a:t> </a:t>
            </a:r>
            <a:r>
              <a:rPr lang="nb-NO" dirty="0" err="1" smtClean="0"/>
              <a:t>frå</a:t>
            </a:r>
            <a:r>
              <a:rPr lang="nb-NO" dirty="0" smtClean="0"/>
              <a:t> heile EØS vert </a:t>
            </a:r>
            <a:r>
              <a:rPr lang="nb-NO" dirty="0" err="1" smtClean="0"/>
              <a:t>rekna</a:t>
            </a:r>
            <a:r>
              <a:rPr lang="nb-NO" dirty="0" smtClean="0"/>
              <a:t> med som om </a:t>
            </a:r>
            <a:r>
              <a:rPr lang="nb-NO" dirty="0" err="1" smtClean="0"/>
              <a:t>dei</a:t>
            </a:r>
            <a:r>
              <a:rPr lang="nb-NO" dirty="0" smtClean="0"/>
              <a:t> var tilbrakt etter norsk </a:t>
            </a:r>
            <a:r>
              <a:rPr lang="nb-NO" dirty="0" err="1" smtClean="0"/>
              <a:t>trygdelovgjevnad</a:t>
            </a:r>
            <a:r>
              <a:rPr lang="nb-NO" dirty="0" smtClean="0"/>
              <a:t>: </a:t>
            </a:r>
          </a:p>
          <a:p>
            <a:pPr lvl="2"/>
            <a:r>
              <a:rPr lang="nb-NO" dirty="0" smtClean="0"/>
              <a:t>40 år i EØS = full norsk opptjening, 20 år i EØS = ½ norsk </a:t>
            </a:r>
            <a:r>
              <a:rPr lang="nb-NO" dirty="0" err="1" smtClean="0"/>
              <a:t>opptening</a:t>
            </a:r>
            <a:endParaRPr lang="nb-NO" dirty="0" smtClean="0"/>
          </a:p>
          <a:p>
            <a:pPr lvl="1"/>
            <a:r>
              <a:rPr lang="nb-NO" b="1" dirty="0" smtClean="0"/>
              <a:t>Det faktiske beløpet</a:t>
            </a:r>
            <a:r>
              <a:rPr lang="nb-NO" dirty="0" smtClean="0"/>
              <a:t>: </a:t>
            </a:r>
          </a:p>
          <a:p>
            <a:pPr marL="914400" lvl="2" indent="0">
              <a:buNone/>
            </a:pPr>
            <a:r>
              <a:rPr lang="nb-NO" dirty="0" smtClean="0"/>
              <a:t>Det teoretiske beløpet  </a:t>
            </a:r>
            <a:r>
              <a:rPr lang="nb-NO" dirty="0" err="1" smtClean="0"/>
              <a:t>X</a:t>
            </a:r>
            <a:r>
              <a:rPr lang="nb-NO" dirty="0" smtClean="0"/>
              <a:t>    </a:t>
            </a:r>
            <a:r>
              <a:rPr lang="nb-NO" u="sng" dirty="0" smtClean="0"/>
              <a:t>_              Trygdetid i </a:t>
            </a:r>
            <a:r>
              <a:rPr lang="nb-NO" u="sng" dirty="0" err="1" smtClean="0"/>
              <a:t>Noreg</a:t>
            </a:r>
            <a:r>
              <a:rPr lang="nb-NO" u="sng" dirty="0" smtClean="0"/>
              <a:t>_         ____</a:t>
            </a:r>
          </a:p>
          <a:p>
            <a:pPr marL="914400" lvl="2" indent="0">
              <a:buNone/>
            </a:pPr>
            <a:r>
              <a:rPr lang="nb-NO" dirty="0" smtClean="0"/>
              <a:t>                                                 Trygdetid i heile EØS, inkludert </a:t>
            </a:r>
            <a:r>
              <a:rPr lang="nb-NO" dirty="0" err="1" smtClean="0"/>
              <a:t>Noreg</a:t>
            </a:r>
            <a:r>
              <a:rPr lang="nb-NO" u="sng" dirty="0" smtClean="0"/>
              <a:t>  </a:t>
            </a:r>
          </a:p>
          <a:p>
            <a:r>
              <a:rPr lang="nb-NO" dirty="0" smtClean="0"/>
              <a:t>Det norske alderspensjonssystemet er pro-</a:t>
            </a:r>
            <a:r>
              <a:rPr lang="nb-NO" dirty="0" err="1" smtClean="0"/>
              <a:t>ratisk</a:t>
            </a:r>
            <a:r>
              <a:rPr lang="nb-NO" dirty="0" smtClean="0"/>
              <a:t> – </a:t>
            </a:r>
            <a:r>
              <a:rPr lang="nb-NO" dirty="0" err="1" smtClean="0"/>
              <a:t>ein</a:t>
            </a:r>
            <a:r>
              <a:rPr lang="nb-NO" dirty="0" smtClean="0"/>
              <a:t> treng </a:t>
            </a:r>
            <a:r>
              <a:rPr lang="nb-NO" dirty="0" err="1" smtClean="0"/>
              <a:t>ikkje</a:t>
            </a:r>
            <a:r>
              <a:rPr lang="nb-NO" dirty="0" smtClean="0"/>
              <a:t> å faktisk </a:t>
            </a:r>
            <a:r>
              <a:rPr lang="nb-NO" dirty="0" err="1" smtClean="0"/>
              <a:t>føreta</a:t>
            </a:r>
            <a:r>
              <a:rPr lang="nb-NO" dirty="0" smtClean="0"/>
              <a:t> </a:t>
            </a:r>
            <a:r>
              <a:rPr lang="nb-NO" dirty="0" err="1" smtClean="0"/>
              <a:t>fastsetjinga</a:t>
            </a:r>
            <a:r>
              <a:rPr lang="nb-NO" dirty="0" smtClean="0"/>
              <a:t> over, så lenge heile EØS-</a:t>
            </a:r>
            <a:r>
              <a:rPr lang="nb-NO" dirty="0" err="1" smtClean="0"/>
              <a:t>peroden</a:t>
            </a:r>
            <a:r>
              <a:rPr lang="nb-NO" dirty="0" smtClean="0"/>
              <a:t> er </a:t>
            </a:r>
            <a:r>
              <a:rPr lang="nb-NO" dirty="0" err="1" smtClean="0"/>
              <a:t>tilstrekkeleg</a:t>
            </a:r>
            <a:r>
              <a:rPr lang="nb-NO" dirty="0" smtClean="0"/>
              <a:t> </a:t>
            </a:r>
            <a:r>
              <a:rPr lang="nb-NO" dirty="0" err="1" smtClean="0"/>
              <a:t>teke</a:t>
            </a:r>
            <a:r>
              <a:rPr lang="nb-NO" dirty="0" smtClean="0"/>
              <a:t> hensyn til </a:t>
            </a:r>
          </a:p>
          <a:p>
            <a:pPr lvl="1"/>
            <a:r>
              <a:rPr lang="nb-NO" dirty="0" smtClean="0"/>
              <a:t>Unntak: Overgang </a:t>
            </a:r>
            <a:r>
              <a:rPr lang="nb-NO" dirty="0" err="1" smtClean="0"/>
              <a:t>frå</a:t>
            </a:r>
            <a:r>
              <a:rPr lang="nb-NO" dirty="0" smtClean="0"/>
              <a:t> uføretrygd/</a:t>
            </a:r>
            <a:r>
              <a:rPr lang="nb-NO" dirty="0" err="1" smtClean="0"/>
              <a:t>gjenlevandepensjon</a:t>
            </a:r>
            <a:r>
              <a:rPr lang="nb-NO" dirty="0" smtClean="0"/>
              <a:t> til alderspensjon</a:t>
            </a:r>
          </a:p>
          <a:p>
            <a:pPr marL="914400" lvl="2" indent="0">
              <a:buNone/>
            </a:pPr>
            <a:endParaRPr lang="nb-NO" u="sng" dirty="0" smtClean="0"/>
          </a:p>
          <a:p>
            <a:pPr marL="914400" lvl="2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00166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Alderspensjon (framhald)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 smtClean="0"/>
              <a:t>Ny pensjonsordning </a:t>
            </a:r>
            <a:r>
              <a:rPr lang="nb-NO" dirty="0" smtClean="0"/>
              <a:t>– folketrygdlova kapittel 20</a:t>
            </a:r>
          </a:p>
          <a:p>
            <a:r>
              <a:rPr lang="nb-NO" dirty="0" smtClean="0"/>
              <a:t>Gjeld for </a:t>
            </a:r>
            <a:r>
              <a:rPr lang="nb-NO" dirty="0" err="1" smtClean="0"/>
              <a:t>personar</a:t>
            </a:r>
            <a:r>
              <a:rPr lang="nb-NO" dirty="0" smtClean="0"/>
              <a:t> fødde </a:t>
            </a:r>
            <a:r>
              <a:rPr lang="nb-NO" dirty="0" err="1" smtClean="0"/>
              <a:t>frå</a:t>
            </a:r>
            <a:r>
              <a:rPr lang="nb-NO" dirty="0" smtClean="0"/>
              <a:t> og med 1954 – fullt ut for </a:t>
            </a:r>
            <a:r>
              <a:rPr lang="nb-NO" dirty="0" err="1" smtClean="0"/>
              <a:t>personar</a:t>
            </a:r>
            <a:r>
              <a:rPr lang="nb-NO" dirty="0" smtClean="0"/>
              <a:t> fødde </a:t>
            </a:r>
            <a:r>
              <a:rPr lang="nb-NO" dirty="0" err="1" smtClean="0"/>
              <a:t>frå</a:t>
            </a:r>
            <a:r>
              <a:rPr lang="nb-NO" dirty="0" smtClean="0"/>
              <a:t> og med 1963</a:t>
            </a:r>
          </a:p>
          <a:p>
            <a:r>
              <a:rPr lang="nb-NO" dirty="0" err="1" smtClean="0"/>
              <a:t>Hovudregel</a:t>
            </a:r>
            <a:r>
              <a:rPr lang="nb-NO" dirty="0" smtClean="0"/>
              <a:t> – </a:t>
            </a:r>
            <a:r>
              <a:rPr lang="nb-NO" dirty="0" err="1" smtClean="0"/>
              <a:t>pensjonsopptening</a:t>
            </a:r>
            <a:r>
              <a:rPr lang="nb-NO" dirty="0" smtClean="0"/>
              <a:t> 18,1 % av </a:t>
            </a:r>
            <a:r>
              <a:rPr lang="nb-NO" dirty="0" err="1" smtClean="0"/>
              <a:t>årleg</a:t>
            </a:r>
            <a:r>
              <a:rPr lang="nb-NO" dirty="0" smtClean="0"/>
              <a:t> inntekt opp til 7,1 G </a:t>
            </a:r>
            <a:r>
              <a:rPr lang="nb-NO" sz="2200" dirty="0" smtClean="0"/>
              <a:t>(kr 639 483 etter 1. mai 2015)</a:t>
            </a:r>
          </a:p>
          <a:p>
            <a:pPr marL="685800" lvl="2">
              <a:spcBef>
                <a:spcPts val="1000"/>
              </a:spcBef>
            </a:pPr>
            <a:r>
              <a:rPr lang="nb-NO" dirty="0" smtClean="0"/>
              <a:t>Perfekt pro-</a:t>
            </a:r>
            <a:r>
              <a:rPr lang="nb-NO" dirty="0" err="1" smtClean="0"/>
              <a:t>ratisk</a:t>
            </a:r>
            <a:r>
              <a:rPr lang="nb-NO" dirty="0" smtClean="0"/>
              <a:t> og </a:t>
            </a:r>
            <a:r>
              <a:rPr lang="nb-NO" dirty="0" err="1" smtClean="0"/>
              <a:t>likebehandlande</a:t>
            </a:r>
            <a:r>
              <a:rPr lang="nb-NO" dirty="0" smtClean="0"/>
              <a:t> – klart definert </a:t>
            </a:r>
            <a:r>
              <a:rPr lang="nb-NO" dirty="0" err="1" smtClean="0"/>
              <a:t>årleg</a:t>
            </a:r>
            <a:r>
              <a:rPr lang="nb-NO" dirty="0" smtClean="0"/>
              <a:t> </a:t>
            </a:r>
            <a:r>
              <a:rPr lang="nb-NO" dirty="0" err="1" smtClean="0"/>
              <a:t>aukande</a:t>
            </a:r>
            <a:r>
              <a:rPr lang="nb-NO" dirty="0" smtClean="0"/>
              <a:t> «pott» som kan </a:t>
            </a:r>
            <a:r>
              <a:rPr lang="nb-NO" dirty="0" err="1" smtClean="0"/>
              <a:t>eksporterast</a:t>
            </a:r>
            <a:r>
              <a:rPr lang="nb-NO" dirty="0" smtClean="0"/>
              <a:t> i sin heilskap og samsvarer med </a:t>
            </a:r>
            <a:r>
              <a:rPr lang="nb-NO" dirty="0" err="1" smtClean="0"/>
              <a:t>springande</a:t>
            </a:r>
            <a:r>
              <a:rPr lang="nb-NO" dirty="0" smtClean="0"/>
              <a:t> </a:t>
            </a:r>
            <a:r>
              <a:rPr lang="nb-NO" dirty="0" err="1" smtClean="0"/>
              <a:t>opptening</a:t>
            </a:r>
            <a:r>
              <a:rPr lang="nb-NO" dirty="0" smtClean="0"/>
              <a:t> i </a:t>
            </a:r>
            <a:r>
              <a:rPr lang="nb-NO" dirty="0" err="1" smtClean="0"/>
              <a:t>Noreg</a:t>
            </a:r>
            <a:endParaRPr lang="nb-NO" sz="2200" dirty="0" smtClean="0"/>
          </a:p>
          <a:p>
            <a:r>
              <a:rPr lang="nb-NO" dirty="0" smtClean="0"/>
              <a:t>Garantipensjon – "minstepensjon" </a:t>
            </a:r>
            <a:endParaRPr lang="nb-NO" sz="2200" dirty="0" smtClean="0"/>
          </a:p>
          <a:p>
            <a:pPr lvl="1"/>
            <a:r>
              <a:rPr lang="nb-NO" sz="2000" dirty="0" err="1" smtClean="0"/>
              <a:t>Ikkje</a:t>
            </a:r>
            <a:r>
              <a:rPr lang="nb-NO" sz="2000" dirty="0" smtClean="0"/>
              <a:t> </a:t>
            </a:r>
            <a:r>
              <a:rPr lang="nb-NO" sz="2000" dirty="0" err="1" smtClean="0"/>
              <a:t>springande</a:t>
            </a:r>
            <a:r>
              <a:rPr lang="nb-NO" sz="2000" dirty="0" smtClean="0"/>
              <a:t> opptent, og må </a:t>
            </a:r>
            <a:r>
              <a:rPr lang="nb-NO" sz="2000" dirty="0" err="1" smtClean="0"/>
              <a:t>fordelast</a:t>
            </a:r>
            <a:r>
              <a:rPr lang="nb-NO" sz="2000" dirty="0" smtClean="0"/>
              <a:t> etter pro-rata-prinsipp, på same vis som </a:t>
            </a:r>
            <a:r>
              <a:rPr lang="nb-NO" sz="2000" dirty="0" err="1" smtClean="0"/>
              <a:t>gamal</a:t>
            </a:r>
            <a:r>
              <a:rPr lang="nb-NO" sz="2000" dirty="0" smtClean="0"/>
              <a:t> pensjonsordning</a:t>
            </a:r>
          </a:p>
        </p:txBody>
      </p:sp>
    </p:spTree>
    <p:extLst>
      <p:ext uri="{BB962C8B-B14F-4D97-AF65-F5344CB8AC3E}">
        <p14:creationId xmlns:p14="http://schemas.microsoft.com/office/powerpoint/2010/main" val="2719472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Nokre</a:t>
            </a:r>
            <a:r>
              <a:rPr lang="nb-NO" dirty="0" smtClean="0"/>
              <a:t> </a:t>
            </a:r>
            <a:r>
              <a:rPr lang="nb-NO" dirty="0" err="1" smtClean="0"/>
              <a:t>særlege</a:t>
            </a:r>
            <a:r>
              <a:rPr lang="nb-NO" dirty="0" smtClean="0"/>
              <a:t> vilkår for å få norsk delpensjon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Krav til </a:t>
            </a:r>
            <a:r>
              <a:rPr lang="nb-NO" dirty="0" err="1" smtClean="0"/>
              <a:t>eitt</a:t>
            </a:r>
            <a:r>
              <a:rPr lang="nb-NO" dirty="0" smtClean="0"/>
              <a:t> års (365 </a:t>
            </a:r>
            <a:r>
              <a:rPr lang="nb-NO" dirty="0" err="1" smtClean="0"/>
              <a:t>dagars</a:t>
            </a:r>
            <a:r>
              <a:rPr lang="nb-NO" dirty="0" smtClean="0"/>
              <a:t>) medlemskap i den norske folketrygda    </a:t>
            </a:r>
            <a:r>
              <a:rPr lang="nb-NO" sz="2200" dirty="0" smtClean="0"/>
              <a:t>(</a:t>
            </a:r>
            <a:r>
              <a:rPr lang="nb-NO" sz="2200" dirty="0" err="1" smtClean="0"/>
              <a:t>Rfo</a:t>
            </a:r>
            <a:r>
              <a:rPr lang="nb-NO" sz="2200" dirty="0" smtClean="0"/>
              <a:t>. </a:t>
            </a:r>
            <a:r>
              <a:rPr lang="nb-NO" sz="2200" smtClean="0"/>
              <a:t>883 </a:t>
            </a:r>
            <a:r>
              <a:rPr lang="nb-NO" sz="2200" dirty="0" smtClean="0"/>
              <a:t>artikkel 48)</a:t>
            </a:r>
          </a:p>
          <a:p>
            <a:pPr lvl="1"/>
            <a:r>
              <a:rPr lang="nb-NO" dirty="0" err="1" smtClean="0"/>
              <a:t>Tilstrekkeleg</a:t>
            </a:r>
            <a:r>
              <a:rPr lang="nb-NO" dirty="0" smtClean="0"/>
              <a:t> med inntekt på 1 x Grunnbeløpet i </a:t>
            </a:r>
            <a:r>
              <a:rPr lang="nb-NO" dirty="0" err="1" smtClean="0"/>
              <a:t>eit</a:t>
            </a:r>
            <a:r>
              <a:rPr lang="nb-NO" dirty="0" smtClean="0"/>
              <a:t> kalenderår etter </a:t>
            </a:r>
            <a:r>
              <a:rPr lang="nb-NO" dirty="0" err="1" smtClean="0"/>
              <a:t>ftrl</a:t>
            </a:r>
            <a:r>
              <a:rPr lang="nb-NO" dirty="0" smtClean="0"/>
              <a:t>. § 3-5 – skal dermed </a:t>
            </a:r>
            <a:r>
              <a:rPr lang="nb-NO" dirty="0" err="1" smtClean="0"/>
              <a:t>ikkje</a:t>
            </a:r>
            <a:r>
              <a:rPr lang="nb-NO" dirty="0" smtClean="0"/>
              <a:t> veldig </a:t>
            </a:r>
            <a:r>
              <a:rPr lang="nb-NO" dirty="0" err="1" smtClean="0"/>
              <a:t>mykje</a:t>
            </a:r>
            <a:r>
              <a:rPr lang="nb-NO" dirty="0" smtClean="0"/>
              <a:t> til</a:t>
            </a:r>
          </a:p>
          <a:p>
            <a:endParaRPr lang="nb-NO" dirty="0"/>
          </a:p>
          <a:p>
            <a:r>
              <a:rPr lang="nb-NO" dirty="0" smtClean="0"/>
              <a:t>Person som aldri har </a:t>
            </a:r>
            <a:r>
              <a:rPr lang="nb-NO" dirty="0" err="1" smtClean="0"/>
              <a:t>vore</a:t>
            </a:r>
            <a:r>
              <a:rPr lang="nb-NO" dirty="0" smtClean="0"/>
              <a:t> yrkesaktiv i </a:t>
            </a:r>
            <a:r>
              <a:rPr lang="nb-NO" dirty="0" err="1" smtClean="0"/>
              <a:t>nokon</a:t>
            </a:r>
            <a:r>
              <a:rPr lang="nb-NO" dirty="0" smtClean="0"/>
              <a:t> del av EØS-området må ha </a:t>
            </a:r>
            <a:r>
              <a:rPr lang="nb-NO" dirty="0" err="1" smtClean="0"/>
              <a:t>vore</a:t>
            </a:r>
            <a:r>
              <a:rPr lang="nb-NO" dirty="0" smtClean="0"/>
              <a:t> medlem i den norske folketrygda i minst tre år</a:t>
            </a:r>
          </a:p>
          <a:p>
            <a:pPr lvl="1"/>
            <a:r>
              <a:rPr lang="nb-NO" dirty="0" smtClean="0"/>
              <a:t>Unntak heimla i vedlegg VIII til forordninga</a:t>
            </a:r>
          </a:p>
        </p:txBody>
      </p:sp>
    </p:spTree>
    <p:extLst>
      <p:ext uri="{BB962C8B-B14F-4D97-AF65-F5344CB8AC3E}">
        <p14:creationId xmlns:p14="http://schemas.microsoft.com/office/powerpoint/2010/main" val="1316553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768</Words>
  <Application>Microsoft Office PowerPoint</Application>
  <PresentationFormat>Egendefinert</PresentationFormat>
  <Paragraphs>86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5" baseType="lpstr">
      <vt:lpstr>Office-tema</vt:lpstr>
      <vt:lpstr>Grenseoverskridande alderdom – fri flyt av pensjonar?</vt:lpstr>
      <vt:lpstr>Antall "norske" pensjonistar i utlandet  Kilde: NAV Pensjon, http://www.deterdinpensjon.no/2015/03/30/okning-av-pensjonister-bosatt-i-utlandet/ </vt:lpstr>
      <vt:lpstr>Grunnleggjande prinsipp</vt:lpstr>
      <vt:lpstr>Grunnleggjande prinsipp (framhald)</vt:lpstr>
      <vt:lpstr>Kva norske pensjonar er omfatta av Rfo 883?</vt:lpstr>
      <vt:lpstr>Alderspensjon</vt:lpstr>
      <vt:lpstr>Alderspensjon (framhald)</vt:lpstr>
      <vt:lpstr>Alderspensjon (framhald)</vt:lpstr>
      <vt:lpstr>Nokre særlege vilkår for å få norsk delpensjon</vt:lpstr>
      <vt:lpstr>Barnepensjon og gjenlevandepensjon</vt:lpstr>
      <vt:lpstr>Uføretrygd (kort)</vt:lpstr>
      <vt:lpstr>Eksport av pensjonsytingar</vt:lpstr>
      <vt:lpstr>Korte, oppsummerande vurderingar</vt:lpstr>
      <vt:lpstr>Takk for merksemda! </vt:lpstr>
    </vt:vector>
  </TitlesOfParts>
  <Company>Trygderetten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Grenseoverskridande alderdom – fri flyt av pensjonar?</dc:title>
  <dc:creator>Torjus Lundevall</dc:creator>
  <cp:lastModifiedBy>Andresen, Martin</cp:lastModifiedBy>
  <cp:revision>15</cp:revision>
  <dcterms:created xsi:type="dcterms:W3CDTF">2015-11-03T11:31:54Z</dcterms:created>
  <dcterms:modified xsi:type="dcterms:W3CDTF">2015-11-05T12:58:55Z</dcterms:modified>
</cp:coreProperties>
</file>