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5" r:id="rId5"/>
  </p:sldMasterIdLst>
  <p:notesMasterIdLst>
    <p:notesMasterId r:id="rId17"/>
  </p:notesMasterIdLst>
  <p:handoutMasterIdLst>
    <p:handoutMasterId r:id="rId18"/>
  </p:handoutMasterIdLst>
  <p:sldIdLst>
    <p:sldId id="256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735763" cy="9866313"/>
  <p:defaultTextStyle>
    <a:defPPr>
      <a:defRPr lang="nb-NO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10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10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10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10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1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11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11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11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11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5C53"/>
    <a:srgbClr val="3D92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89203" autoAdjust="0"/>
  </p:normalViewPr>
  <p:slideViewPr>
    <p:cSldViewPr snapToObjects="1">
      <p:cViewPr>
        <p:scale>
          <a:sx n="80" d="100"/>
          <a:sy n="80" d="100"/>
        </p:scale>
        <p:origin x="-2436" y="-8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110" charset="0"/>
              </a:defRPr>
            </a:lvl1pPr>
          </a:lstStyle>
          <a:p>
            <a:endParaRPr lang="nn-NO" alt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110" charset="0"/>
              </a:defRPr>
            </a:lvl1pPr>
          </a:lstStyle>
          <a:p>
            <a:fld id="{0875CF48-D4AA-4D71-9027-412A14FCDF9D}" type="datetime1">
              <a:rPr lang="nb-NO" altLang="nb-NO"/>
              <a:pPr/>
              <a:t>05.11.2015</a:t>
            </a:fld>
            <a:endParaRPr lang="nb-NO" alt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110" charset="0"/>
              </a:defRPr>
            </a:lvl1pPr>
          </a:lstStyle>
          <a:p>
            <a:endParaRPr lang="nn-NO" alt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110" charset="0"/>
              </a:defRPr>
            </a:lvl1pPr>
          </a:lstStyle>
          <a:p>
            <a:fld id="{46F689ED-29FC-4FF8-9BF2-F688557CBC89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9173848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110" charset="0"/>
              </a:defRPr>
            </a:lvl1pPr>
          </a:lstStyle>
          <a:p>
            <a:endParaRPr lang="nn-NO" alt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110" charset="0"/>
              </a:defRPr>
            </a:lvl1pPr>
          </a:lstStyle>
          <a:p>
            <a:fld id="{37C3763D-19D9-451C-BB4E-27BEDE0D40EE}" type="datetime1">
              <a:rPr lang="nb-NO" altLang="nb-NO"/>
              <a:pPr/>
              <a:t>05.11.2015</a:t>
            </a:fld>
            <a:endParaRPr lang="nb-NO" alt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nn-NO" altLang="nb-NO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b-NO" altLang="nb-NO" smtClean="0"/>
              <a:t>Click to edit Master text styles</a:t>
            </a:r>
          </a:p>
          <a:p>
            <a:pPr lvl="1"/>
            <a:r>
              <a:rPr lang="nb-NO" altLang="nb-NO" smtClean="0"/>
              <a:t>Second level</a:t>
            </a:r>
          </a:p>
          <a:p>
            <a:pPr lvl="2"/>
            <a:r>
              <a:rPr lang="nb-NO" altLang="nb-NO" smtClean="0"/>
              <a:t>Third level</a:t>
            </a:r>
          </a:p>
          <a:p>
            <a:pPr lvl="3"/>
            <a:r>
              <a:rPr lang="nb-NO" altLang="nb-NO" smtClean="0"/>
              <a:t>Fourth level</a:t>
            </a:r>
          </a:p>
          <a:p>
            <a:pPr lvl="4"/>
            <a:r>
              <a:rPr lang="nb-NO" altLang="nb-NO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110" charset="0"/>
              </a:defRPr>
            </a:lvl1pPr>
          </a:lstStyle>
          <a:p>
            <a:endParaRPr lang="nn-NO" alt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110" charset="0"/>
              </a:defRPr>
            </a:lvl1pPr>
          </a:lstStyle>
          <a:p>
            <a:fld id="{D416D107-4D03-4357-9885-259BBDB1CDF2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2096391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10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10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10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10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6D107-4D03-4357-9885-259BBDB1CDF2}" type="slidenum">
              <a:rPr lang="nb-NO" altLang="nb-NO" smtClean="0"/>
              <a:pPr/>
              <a:t>1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1158730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6D107-4D03-4357-9885-259BBDB1CDF2}" type="slidenum">
              <a:rPr lang="nb-NO" altLang="nb-NO" smtClean="0"/>
              <a:pPr/>
              <a:t>10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938490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6D107-4D03-4357-9885-259BBDB1CDF2}" type="slidenum">
              <a:rPr lang="nb-NO" altLang="nb-NO" smtClean="0"/>
              <a:pPr/>
              <a:t>11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215373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6D107-4D03-4357-9885-259BBDB1CDF2}" type="slidenum">
              <a:rPr lang="nb-NO" altLang="nb-NO" smtClean="0"/>
              <a:pPr/>
              <a:t>2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80214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6D107-4D03-4357-9885-259BBDB1CDF2}" type="slidenum">
              <a:rPr lang="nb-NO" altLang="nb-NO" smtClean="0"/>
              <a:pPr/>
              <a:t>3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752615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6D107-4D03-4357-9885-259BBDB1CDF2}" type="slidenum">
              <a:rPr lang="nb-NO" altLang="nb-NO" smtClean="0"/>
              <a:pPr/>
              <a:t>4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096214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6D107-4D03-4357-9885-259BBDB1CDF2}" type="slidenum">
              <a:rPr lang="nb-NO" altLang="nb-NO" smtClean="0"/>
              <a:pPr/>
              <a:t>5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10868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6D107-4D03-4357-9885-259BBDB1CDF2}" type="slidenum">
              <a:rPr lang="nb-NO" altLang="nb-NO" smtClean="0"/>
              <a:pPr/>
              <a:t>6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172360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6D107-4D03-4357-9885-259BBDB1CDF2}" type="slidenum">
              <a:rPr lang="nb-NO" altLang="nb-NO" smtClean="0"/>
              <a:pPr/>
              <a:t>7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544080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6D107-4D03-4357-9885-259BBDB1CDF2}" type="slidenum">
              <a:rPr lang="nb-NO" altLang="nb-NO" smtClean="0"/>
              <a:pPr/>
              <a:t>8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990955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6D107-4D03-4357-9885-259BBDB1CDF2}" type="slidenum">
              <a:rPr lang="nb-NO" altLang="nb-NO" smtClean="0"/>
              <a:pPr/>
              <a:t>9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072633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altLang="nb-NO"/>
              <a:t>HELFO </a:t>
            </a:r>
            <a:fld id="{A505FB62-7B34-41EC-B04A-66B2F505F85A}" type="datetime1">
              <a:rPr lang="nb-NO" altLang="nb-NO"/>
              <a:pPr/>
              <a:t>05.11.2015</a:t>
            </a:fld>
            <a:endParaRPr lang="nb-NO" altLang="nb-NO"/>
          </a:p>
          <a:p>
            <a:endParaRPr lang="nb-NO" alt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altLang="nb-NO"/>
              <a:t>test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4A96AE-8CA3-40A3-B052-694A6DDC0AEA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341515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altLang="nb-NO"/>
              <a:t>HELFO </a:t>
            </a:r>
            <a:fld id="{71D0BD2F-5506-422C-928E-E044BF94D2F7}" type="datetime1">
              <a:rPr lang="nb-NO" altLang="nb-NO"/>
              <a:pPr/>
              <a:t>05.11.2015</a:t>
            </a:fld>
            <a:endParaRPr lang="nb-NO" altLang="nb-NO"/>
          </a:p>
          <a:p>
            <a:endParaRPr lang="nb-NO" alt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n-NO" alt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06A743-4985-4ECF-87AA-7C671AAECC05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164539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altLang="nb-NO"/>
              <a:t>HELFO </a:t>
            </a:r>
            <a:fld id="{15EBFC2F-6029-4981-A688-37D89EF1B970}" type="datetime1">
              <a:rPr lang="nb-NO" altLang="nb-NO"/>
              <a:pPr/>
              <a:t>05.11.2015</a:t>
            </a:fld>
            <a:endParaRPr lang="nb-NO" altLang="nb-NO"/>
          </a:p>
          <a:p>
            <a:endParaRPr lang="nb-NO" alt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n-NO" alt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BE78B8-1098-4FA1-8670-C1501565A043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616294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altLang="nb-NO"/>
              <a:t>HELFO </a:t>
            </a:r>
            <a:fld id="{AEAF41C2-CB00-40EC-8E6A-26579F677802}" type="datetime1">
              <a:rPr lang="nb-NO" altLang="nb-NO"/>
              <a:pPr/>
              <a:t>05.11.2015</a:t>
            </a:fld>
            <a:endParaRPr lang="nb-NO" altLang="nb-NO"/>
          </a:p>
          <a:p>
            <a:endParaRPr lang="nb-NO" alt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n-NO" alt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C32E53-8FBD-42E7-90FB-4315D4998172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731351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3D92A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3D92A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altLang="nb-NO"/>
              <a:t>HELFO </a:t>
            </a:r>
            <a:fld id="{AD29290D-25C9-4FCC-B98D-9CBA31C58BF9}" type="datetime1">
              <a:rPr lang="nb-NO" altLang="nb-NO"/>
              <a:pPr/>
              <a:t>05.11.2015</a:t>
            </a:fld>
            <a:endParaRPr lang="nb-NO" altLang="nb-NO"/>
          </a:p>
          <a:p>
            <a:endParaRPr lang="nn-NO" alt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n-NO" alt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41196-7331-4087-AA6C-E0E639ABA8A0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709238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altLang="nb-NO"/>
              <a:t>HELFO </a:t>
            </a:r>
            <a:fld id="{BA8237C8-99B8-498C-B397-4109AAB8A195}" type="datetime1">
              <a:rPr lang="nb-NO" altLang="nb-NO"/>
              <a:pPr/>
              <a:t>05.11.2015</a:t>
            </a:fld>
            <a:endParaRPr lang="nb-NO" altLang="nb-NO"/>
          </a:p>
          <a:p>
            <a:endParaRPr lang="nn-NO" alt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n-NO" alt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6546B6-1C36-4CEA-A6B2-1BE7CF911C1C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672466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altLang="nb-NO"/>
              <a:t>HELFO </a:t>
            </a:r>
            <a:fld id="{2D1A8BF0-427D-4C3D-81E0-C663009280AB}" type="datetime1">
              <a:rPr lang="nb-NO" altLang="nb-NO"/>
              <a:pPr/>
              <a:t>05.11.2015</a:t>
            </a:fld>
            <a:endParaRPr lang="nb-NO" altLang="nb-NO"/>
          </a:p>
          <a:p>
            <a:endParaRPr lang="nn-NO" alt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n-NO" alt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A509A7-D5E7-4AD3-BF07-EFE91453784A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793812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altLang="nb-NO"/>
              <a:t>HELFO </a:t>
            </a:r>
            <a:fld id="{C896D658-914A-4BA4-88C9-BD2AF57EFD21}" type="datetime1">
              <a:rPr lang="nb-NO" altLang="nb-NO"/>
              <a:pPr/>
              <a:t>05.11.2015</a:t>
            </a:fld>
            <a:endParaRPr lang="nb-NO" altLang="nb-NO"/>
          </a:p>
          <a:p>
            <a:endParaRPr lang="nn-NO" alt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n-NO" alt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8307C-1216-4A6A-9C1E-D9E0A13229E9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047871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3810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810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altLang="nb-NO"/>
              <a:t>HELFO </a:t>
            </a:r>
            <a:fld id="{A997F90C-7BAD-48E0-BDF8-63BD6868D49F}" type="datetime1">
              <a:rPr lang="nb-NO" altLang="nb-NO"/>
              <a:pPr/>
              <a:t>05.11.2015</a:t>
            </a:fld>
            <a:endParaRPr lang="nb-NO" altLang="nb-NO"/>
          </a:p>
          <a:p>
            <a:endParaRPr lang="nn-NO" alt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n-NO" alt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802A88-6CB5-498D-8F4D-47C92C4230A5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0921661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38400"/>
            <a:ext cx="4040188" cy="541060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135312"/>
            <a:ext cx="4040188" cy="33416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438400"/>
            <a:ext cx="4041775" cy="541060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135312"/>
            <a:ext cx="4041775" cy="33416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altLang="nb-NO"/>
              <a:t>HELFO </a:t>
            </a:r>
            <a:fld id="{107A4CF3-75DA-474D-878E-D2CC39CA8169}" type="datetime1">
              <a:rPr lang="nb-NO" altLang="nb-NO"/>
              <a:pPr/>
              <a:t>05.11.2015</a:t>
            </a:fld>
            <a:endParaRPr lang="nb-NO" altLang="nb-NO"/>
          </a:p>
          <a:p>
            <a:endParaRPr lang="nn-NO" altLang="nb-NO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n-NO" altLang="nb-NO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07322-D1F7-407C-BE0E-9D80764A4F0A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8596069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altLang="nb-NO"/>
              <a:t>HELFO </a:t>
            </a:r>
            <a:fld id="{AF2D32AD-A605-40C9-9DAC-454974236040}" type="datetime1">
              <a:rPr lang="nb-NO" altLang="nb-NO"/>
              <a:pPr/>
              <a:t>05.11.2015</a:t>
            </a:fld>
            <a:endParaRPr lang="nb-NO" altLang="nb-NO"/>
          </a:p>
          <a:p>
            <a:endParaRPr lang="nn-NO" altLang="nb-N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n-NO" altLang="nb-NO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BB047-7F08-4947-8149-9C5ACB3A6157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922323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altLang="nb-NO"/>
              <a:t>HELFO </a:t>
            </a:r>
            <a:fld id="{62BBEA35-B68A-43A6-81F1-E2AF00A24426}" type="datetime1">
              <a:rPr lang="nb-NO" altLang="nb-NO"/>
              <a:pPr/>
              <a:t>05.11.2015</a:t>
            </a:fld>
            <a:endParaRPr lang="nb-NO" altLang="nb-NO"/>
          </a:p>
          <a:p>
            <a:endParaRPr lang="nb-NO" alt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n-NO" alt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C169B-361A-46B7-883D-20F0B258B6F6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937921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altLang="nb-NO"/>
              <a:t>HELFO </a:t>
            </a:r>
            <a:fld id="{CE897704-941E-4F6C-B35A-48793191E1E7}" type="datetime1">
              <a:rPr lang="nb-NO" altLang="nb-NO"/>
              <a:pPr/>
              <a:t>05.11.2015</a:t>
            </a:fld>
            <a:endParaRPr lang="nb-NO" altLang="nb-NO"/>
          </a:p>
          <a:p>
            <a:endParaRPr lang="nn-NO" altLang="nb-NO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n-NO" altLang="nb-NO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B7A7C-6E60-423D-9120-AF481BF5AD5E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7859137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altLang="nb-NO"/>
              <a:t>HELFO </a:t>
            </a:r>
            <a:fld id="{49C346E1-D5E5-470E-A12E-B787F1741A1B}" type="datetime1">
              <a:rPr lang="nb-NO" altLang="nb-NO"/>
              <a:pPr/>
              <a:t>05.11.2015</a:t>
            </a:fld>
            <a:endParaRPr lang="nb-NO" altLang="nb-NO"/>
          </a:p>
          <a:p>
            <a:endParaRPr lang="nn-NO" alt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n-NO" alt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D614A-0848-4F9D-97CF-E6CC80F1906D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595936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altLang="nb-NO"/>
              <a:t>HELFO </a:t>
            </a:r>
            <a:fld id="{36CB65BD-9616-4EDF-A969-0A419F1389AB}" type="datetime1">
              <a:rPr lang="nb-NO" altLang="nb-NO"/>
              <a:pPr/>
              <a:t>05.11.2015</a:t>
            </a:fld>
            <a:endParaRPr lang="nb-NO" altLang="nb-NO"/>
          </a:p>
          <a:p>
            <a:endParaRPr lang="nn-NO" alt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n-NO" alt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10469-A4FA-4D11-B341-793619BBCA39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3607759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altLang="nb-NO"/>
              <a:t>HELFO </a:t>
            </a:r>
            <a:fld id="{3E6FE79B-ECC5-4C23-9AE8-593CC6213B27}" type="datetime1">
              <a:rPr lang="nb-NO" altLang="nb-NO"/>
              <a:pPr/>
              <a:t>05.11.2015</a:t>
            </a:fld>
            <a:endParaRPr lang="nb-NO" altLang="nb-NO"/>
          </a:p>
          <a:p>
            <a:endParaRPr lang="nn-NO" alt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n-NO" alt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2049F-1912-46DB-9379-217223B633E0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7744421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altLang="nb-NO"/>
              <a:t>HELFO </a:t>
            </a:r>
            <a:fld id="{2EC7CE5C-F6CF-44A9-BF36-28B3606368A0}" type="datetime1">
              <a:rPr lang="nb-NO" altLang="nb-NO"/>
              <a:pPr/>
              <a:t>05.11.2015</a:t>
            </a:fld>
            <a:endParaRPr lang="nb-NO" altLang="nb-NO"/>
          </a:p>
          <a:p>
            <a:endParaRPr lang="nn-NO" alt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n-NO" alt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70F0B4-814E-4AF1-832D-9BD32A15D971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605600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altLang="nb-NO"/>
              <a:t>HELFO </a:t>
            </a:r>
            <a:fld id="{86FA5800-FF63-41A7-8F1A-F9784CA02586}" type="datetime1">
              <a:rPr lang="nb-NO" altLang="nb-NO"/>
              <a:pPr/>
              <a:t>05.11.2015</a:t>
            </a:fld>
            <a:endParaRPr lang="nb-NO" altLang="nb-NO"/>
          </a:p>
          <a:p>
            <a:endParaRPr lang="nb-NO" alt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n-NO" alt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2E64B5-EC41-4823-9832-78D3379CCF91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852081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altLang="nb-NO"/>
              <a:t>HELFO </a:t>
            </a:r>
            <a:fld id="{67C7F2F8-E998-4783-A08A-D3E0162D1089}" type="datetime1">
              <a:rPr lang="nb-NO" altLang="nb-NO"/>
              <a:pPr/>
              <a:t>05.11.2015</a:t>
            </a:fld>
            <a:endParaRPr lang="nb-NO" altLang="nb-NO"/>
          </a:p>
          <a:p>
            <a:endParaRPr lang="nb-NO" alt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n-NO" alt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EF5AAF-D829-4066-B8C3-FFADDD85CF82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004323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3810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810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altLang="nb-NO"/>
              <a:t>HELFO </a:t>
            </a:r>
            <a:fld id="{A67BFF27-1EF7-4A8F-83F6-BBD4F30419E3}" type="datetime1">
              <a:rPr lang="nb-NO" altLang="nb-NO"/>
              <a:pPr/>
              <a:t>05.11.2015</a:t>
            </a:fld>
            <a:endParaRPr lang="nb-NO" altLang="nb-NO"/>
          </a:p>
          <a:p>
            <a:endParaRPr lang="nb-NO" alt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n-NO" alt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2A94F-97E9-4401-ABD6-1F40B9D99265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68109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38400"/>
            <a:ext cx="4040188" cy="541060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135312"/>
            <a:ext cx="4040188" cy="33416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438400"/>
            <a:ext cx="4041775" cy="541060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135312"/>
            <a:ext cx="4041775" cy="33416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altLang="nb-NO"/>
              <a:t>HELFO </a:t>
            </a:r>
            <a:fld id="{73A9F078-25E9-4580-967B-D38CC5017124}" type="datetime1">
              <a:rPr lang="nb-NO" altLang="nb-NO"/>
              <a:pPr/>
              <a:t>05.11.2015</a:t>
            </a:fld>
            <a:endParaRPr lang="nb-NO" altLang="nb-NO"/>
          </a:p>
          <a:p>
            <a:endParaRPr lang="nb-NO" altLang="nb-NO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n-NO" altLang="nb-NO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34BC12-957C-4A23-ADE1-41C2110FA044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967202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altLang="nb-NO"/>
              <a:t>HELFO </a:t>
            </a:r>
            <a:fld id="{8F15DB1B-03E5-4979-8B69-EE8A0F136103}" type="datetime1">
              <a:rPr lang="nb-NO" altLang="nb-NO"/>
              <a:pPr/>
              <a:t>05.11.2015</a:t>
            </a:fld>
            <a:endParaRPr lang="nb-NO" altLang="nb-NO"/>
          </a:p>
          <a:p>
            <a:endParaRPr lang="nb-NO" altLang="nb-N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n-NO" altLang="nb-NO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2E125B-BC67-49C4-80B1-B3C45A058015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80258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altLang="nb-NO"/>
              <a:t>HELFO </a:t>
            </a:r>
            <a:fld id="{C15866DB-E255-4516-97A7-413857432E46}" type="datetime1">
              <a:rPr lang="nb-NO" altLang="nb-NO"/>
              <a:pPr/>
              <a:t>05.11.2015</a:t>
            </a:fld>
            <a:endParaRPr lang="nb-NO" altLang="nb-NO"/>
          </a:p>
          <a:p>
            <a:endParaRPr lang="nb-NO" altLang="nb-NO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n-NO" altLang="nb-NO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9A43B8-DDE3-4B0C-8B8D-5F880D71208D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282090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altLang="nb-NO"/>
              <a:t>HELFO </a:t>
            </a:r>
            <a:fld id="{5B56028E-7216-4E58-B75A-AA49D715F1FA}" type="datetime1">
              <a:rPr lang="nb-NO" altLang="nb-NO"/>
              <a:pPr/>
              <a:t>05.11.2015</a:t>
            </a:fld>
            <a:endParaRPr lang="nb-NO" altLang="nb-NO"/>
          </a:p>
          <a:p>
            <a:endParaRPr lang="nb-NO" alt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n-NO" alt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8AB96-9E21-44A1-BC65-CDAEDE273D13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459543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371600" y="381000"/>
            <a:ext cx="5715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tittelstil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24000"/>
            <a:ext cx="8229600" cy="46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tekststiler i malen</a:t>
            </a:r>
          </a:p>
          <a:p>
            <a:pPr lvl="1"/>
            <a:r>
              <a:rPr lang="nb-NO" altLang="nb-NO" smtClean="0"/>
              <a:t>Andre nivå</a:t>
            </a:r>
          </a:p>
          <a:p>
            <a:pPr lvl="2"/>
            <a:r>
              <a:rPr lang="nb-NO" altLang="nb-NO" smtClean="0"/>
              <a:t>Tredje nivå</a:t>
            </a:r>
          </a:p>
          <a:p>
            <a:pPr lvl="3"/>
            <a:r>
              <a:rPr lang="nb-NO" altLang="nb-NO" smtClean="0"/>
              <a:t>Fjerde nivå</a:t>
            </a:r>
          </a:p>
          <a:p>
            <a:pPr lvl="4"/>
            <a:r>
              <a:rPr lang="nb-NO" altLang="nb-NO" smtClean="0"/>
              <a:t>Femte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3D92AF"/>
                </a:solidFill>
                <a:latin typeface="Verdana" pitchFamily="110" charset="0"/>
              </a:defRPr>
            </a:lvl1pPr>
          </a:lstStyle>
          <a:p>
            <a:r>
              <a:rPr lang="nb-NO" altLang="nb-NO"/>
              <a:t>HELFO </a:t>
            </a:r>
            <a:fld id="{0693653D-F855-494F-BF25-EEC3B87E838D}" type="datetime1">
              <a:rPr lang="nb-NO" altLang="nb-NO"/>
              <a:pPr/>
              <a:t>05.11.2015</a:t>
            </a:fld>
            <a:endParaRPr lang="nb-NO" altLang="nb-NO"/>
          </a:p>
          <a:p>
            <a:endParaRPr lang="nb-NO" alt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110" charset="0"/>
              </a:defRPr>
            </a:lvl1pPr>
          </a:lstStyle>
          <a:p>
            <a:endParaRPr lang="nn-NO" alt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3D92AF"/>
                </a:solidFill>
                <a:latin typeface="Verdana" pitchFamily="110" charset="0"/>
              </a:defRPr>
            </a:lvl1pPr>
          </a:lstStyle>
          <a:p>
            <a:fld id="{D2FBFB30-8F1B-4CB3-8031-D6720721C4D5}" type="slidenum">
              <a:rPr lang="nb-NO" altLang="nb-NO"/>
              <a:pPr/>
              <a:t>‹#›</a:t>
            </a:fld>
            <a:endParaRPr lang="nb-NO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rgbClr val="3D92AF"/>
          </a:solidFill>
          <a:latin typeface="Verdana"/>
          <a:ea typeface="ＭＳ Ｐゴシック" pitchFamily="110" charset="-128"/>
          <a:cs typeface="Verdana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D92AF"/>
          </a:solidFill>
          <a:latin typeface="Verdana" pitchFamily="110" charset="0"/>
          <a:ea typeface="ＭＳ Ｐゴシック" pitchFamily="110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D92AF"/>
          </a:solidFill>
          <a:latin typeface="Verdana" pitchFamily="110" charset="0"/>
          <a:ea typeface="ＭＳ Ｐゴシック" pitchFamily="110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D92AF"/>
          </a:solidFill>
          <a:latin typeface="Verdana" pitchFamily="110" charset="0"/>
          <a:ea typeface="ＭＳ Ｐゴシック" pitchFamily="110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D92AF"/>
          </a:solidFill>
          <a:latin typeface="Verdana" pitchFamily="110" charset="0"/>
          <a:ea typeface="ＭＳ Ｐゴシック" pitchFamily="110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D92AF"/>
          </a:solidFill>
          <a:latin typeface="Verdana" pitchFamily="110" charset="0"/>
          <a:ea typeface="ＭＳ Ｐゴシック" pitchFamily="110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D92AF"/>
          </a:solidFill>
          <a:latin typeface="Verdana" pitchFamily="110" charset="0"/>
          <a:ea typeface="ＭＳ Ｐゴシック" pitchFamily="110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D92AF"/>
          </a:solidFill>
          <a:latin typeface="Verdana" pitchFamily="110" charset="0"/>
          <a:ea typeface="ＭＳ Ｐゴシック" pitchFamily="110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D92AF"/>
          </a:solidFill>
          <a:latin typeface="Verdana" pitchFamily="110" charset="0"/>
          <a:ea typeface="ＭＳ Ｐゴシック" pitchFamily="110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SzPct val="100000"/>
        <a:buBlip>
          <a:blip r:embed="rId15"/>
        </a:buBlip>
        <a:defRPr sz="2000" kern="1200">
          <a:solidFill>
            <a:srgbClr val="675C53"/>
          </a:solidFill>
          <a:latin typeface="Verdana"/>
          <a:ea typeface="ＭＳ Ｐゴシック" pitchFamily="110" charset="-128"/>
          <a:cs typeface="Verdana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675C53"/>
          </a:solidFill>
          <a:latin typeface="Verdana"/>
          <a:ea typeface="ＭＳ Ｐゴシック" pitchFamily="110" charset="-128"/>
          <a:cs typeface="Verdana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675C53"/>
          </a:solidFill>
          <a:latin typeface="Verdana"/>
          <a:ea typeface="ＭＳ Ｐゴシック" pitchFamily="110" charset="-128"/>
          <a:cs typeface="Verdana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675C53"/>
          </a:solidFill>
          <a:latin typeface="Verdana"/>
          <a:ea typeface="ＭＳ Ｐゴシック" pitchFamily="110" charset="-128"/>
          <a:cs typeface="Verdan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675C53"/>
          </a:solidFill>
          <a:latin typeface="Verdana"/>
          <a:ea typeface="ＭＳ Ｐゴシック" pitchFamily="110" charset="-128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371600" y="381000"/>
            <a:ext cx="5715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tittelstil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24000"/>
            <a:ext cx="8229600" cy="46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tekststiler i malen</a:t>
            </a:r>
          </a:p>
          <a:p>
            <a:pPr lvl="1"/>
            <a:r>
              <a:rPr lang="nb-NO" altLang="nb-NO" smtClean="0"/>
              <a:t>Andre nivå</a:t>
            </a:r>
          </a:p>
          <a:p>
            <a:pPr lvl="2"/>
            <a:r>
              <a:rPr lang="nb-NO" altLang="nb-NO" smtClean="0"/>
              <a:t>Tredje nivå</a:t>
            </a:r>
          </a:p>
          <a:p>
            <a:pPr lvl="3"/>
            <a:r>
              <a:rPr lang="nb-NO" altLang="nb-NO" smtClean="0"/>
              <a:t>Fjerde nivå</a:t>
            </a:r>
          </a:p>
          <a:p>
            <a:pPr lvl="4"/>
            <a:r>
              <a:rPr lang="nb-NO" altLang="nb-NO" smtClean="0"/>
              <a:t>Femte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3D92AF"/>
                </a:solidFill>
                <a:latin typeface="Verdana" pitchFamily="110" charset="0"/>
              </a:defRPr>
            </a:lvl1pPr>
          </a:lstStyle>
          <a:p>
            <a:r>
              <a:rPr lang="nb-NO" altLang="nb-NO"/>
              <a:t>HELFO </a:t>
            </a:r>
            <a:fld id="{0632701B-8073-46F1-835C-513A9EF191F5}" type="datetime1">
              <a:rPr lang="nb-NO" altLang="nb-NO"/>
              <a:pPr/>
              <a:t>05.11.2015</a:t>
            </a:fld>
            <a:endParaRPr lang="nb-NO" altLang="nb-NO"/>
          </a:p>
          <a:p>
            <a:endParaRPr lang="nn-NO" alt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110" charset="0"/>
              </a:defRPr>
            </a:lvl1pPr>
          </a:lstStyle>
          <a:p>
            <a:endParaRPr lang="nn-NO" alt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3D92AF"/>
                </a:solidFill>
                <a:latin typeface="Verdana" pitchFamily="110" charset="0"/>
              </a:defRPr>
            </a:lvl1pPr>
          </a:lstStyle>
          <a:p>
            <a:fld id="{87794838-C8E2-45AC-881A-CC08DF5744D7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877616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rgbClr val="3D92AF"/>
          </a:solidFill>
          <a:latin typeface="Verdana"/>
          <a:ea typeface="ＭＳ Ｐゴシック" pitchFamily="110" charset="-128"/>
          <a:cs typeface="Verdana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D92AF"/>
          </a:solidFill>
          <a:latin typeface="Verdana" pitchFamily="110" charset="0"/>
          <a:ea typeface="ＭＳ Ｐゴシック" pitchFamily="110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D92AF"/>
          </a:solidFill>
          <a:latin typeface="Verdana" pitchFamily="110" charset="0"/>
          <a:ea typeface="ＭＳ Ｐゴシック" pitchFamily="110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D92AF"/>
          </a:solidFill>
          <a:latin typeface="Verdana" pitchFamily="110" charset="0"/>
          <a:ea typeface="ＭＳ Ｐゴシック" pitchFamily="110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D92AF"/>
          </a:solidFill>
          <a:latin typeface="Verdana" pitchFamily="110" charset="0"/>
          <a:ea typeface="ＭＳ Ｐゴシック" pitchFamily="110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D92AF"/>
          </a:solidFill>
          <a:latin typeface="Verdana" pitchFamily="110" charset="0"/>
          <a:ea typeface="ＭＳ Ｐゴシック" pitchFamily="110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D92AF"/>
          </a:solidFill>
          <a:latin typeface="Verdana" pitchFamily="110" charset="0"/>
          <a:ea typeface="ＭＳ Ｐゴシック" pitchFamily="110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D92AF"/>
          </a:solidFill>
          <a:latin typeface="Verdana" pitchFamily="110" charset="0"/>
          <a:ea typeface="ＭＳ Ｐゴシック" pitchFamily="110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D92AF"/>
          </a:solidFill>
          <a:latin typeface="Verdana" pitchFamily="110" charset="0"/>
          <a:ea typeface="ＭＳ Ｐゴシック" pitchFamily="110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SzPct val="100000"/>
        <a:buBlip>
          <a:blip r:embed="rId15"/>
        </a:buBlip>
        <a:defRPr sz="2000" kern="1200">
          <a:solidFill>
            <a:srgbClr val="675C53"/>
          </a:solidFill>
          <a:latin typeface="Verdana"/>
          <a:ea typeface="ＭＳ Ｐゴシック" pitchFamily="110" charset="-128"/>
          <a:cs typeface="Verdana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675C53"/>
          </a:solidFill>
          <a:latin typeface="Verdana"/>
          <a:ea typeface="ＭＳ Ｐゴシック" pitchFamily="110" charset="-128"/>
          <a:cs typeface="Verdana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675C53"/>
          </a:solidFill>
          <a:latin typeface="Verdana"/>
          <a:ea typeface="ＭＳ Ｐゴシック" pitchFamily="110" charset="-128"/>
          <a:cs typeface="Verdana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675C53"/>
          </a:solidFill>
          <a:latin typeface="Verdana"/>
          <a:ea typeface="ＭＳ Ｐゴシック" pitchFamily="110" charset="-128"/>
          <a:cs typeface="Verdan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675C53"/>
          </a:solidFill>
          <a:latin typeface="Verdana"/>
          <a:ea typeface="ＭＳ Ｐゴシック" pitchFamily="110" charset="-128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altLang="nb-NO" dirty="0"/>
              <a:t>HELFO </a:t>
            </a:r>
            <a:fld id="{F311FFF6-24C7-4080-ACE5-CDA8DE995C97}" type="datetime1">
              <a:rPr lang="nb-NO" altLang="nb-NO"/>
              <a:pPr/>
              <a:t>05.11.2015</a:t>
            </a:fld>
            <a:endParaRPr lang="nb-NO" altLang="nb-NO" dirty="0"/>
          </a:p>
          <a:p>
            <a:endParaRPr lang="nb-NO" alt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F4DBE-3114-45EE-8E8F-E0E42942EF78}" type="slidenum">
              <a:rPr lang="nb-NO" altLang="nb-NO"/>
              <a:pPr/>
              <a:t>1</a:t>
            </a:fld>
            <a:endParaRPr lang="nb-NO" altLang="nb-NO"/>
          </a:p>
        </p:txBody>
      </p:sp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640603" y="2060848"/>
            <a:ext cx="7772400" cy="1470025"/>
          </a:xfrm>
        </p:spPr>
        <p:txBody>
          <a:bodyPr/>
          <a:lstStyle/>
          <a:p>
            <a:r>
              <a:rPr lang="nb-NO" altLang="nb-NO" sz="2800" dirty="0" smtClean="0">
                <a:latin typeface="Verdana" pitchFamily="110" charset="0"/>
              </a:rPr>
              <a:t>Dekning av helsetjenester </a:t>
            </a:r>
            <a:br>
              <a:rPr lang="nb-NO" altLang="nb-NO" sz="2800" dirty="0" smtClean="0">
                <a:latin typeface="Verdana" pitchFamily="110" charset="0"/>
              </a:rPr>
            </a:br>
            <a:r>
              <a:rPr lang="nb-NO" altLang="nb-NO" sz="2800" dirty="0" smtClean="0">
                <a:latin typeface="Verdana" pitchFamily="110" charset="0"/>
              </a:rPr>
              <a:t>over landegrensene</a:t>
            </a:r>
          </a:p>
        </p:txBody>
      </p:sp>
      <p:sp>
        <p:nvSpPr>
          <p:cNvPr id="16387" name="Subtitle 2"/>
          <p:cNvSpPr>
            <a:spLocks noGrp="1"/>
          </p:cNvSpPr>
          <p:nvPr>
            <p:ph type="subTitle" idx="1"/>
          </p:nvPr>
        </p:nvSpPr>
        <p:spPr>
          <a:xfrm>
            <a:off x="3131840" y="3886200"/>
            <a:ext cx="4640560" cy="1752600"/>
          </a:xfrm>
        </p:spPr>
        <p:txBody>
          <a:bodyPr/>
          <a:lstStyle/>
          <a:p>
            <a:r>
              <a:rPr lang="nn-NO" altLang="nb-NO" sz="1400" dirty="0" smtClean="0">
                <a:latin typeface="Verdana" pitchFamily="110" charset="0"/>
              </a:rPr>
              <a:t>Randi Bjerkelund og Siri Waage Bach</a:t>
            </a:r>
          </a:p>
          <a:p>
            <a:r>
              <a:rPr lang="nn-NO" altLang="nb-NO" sz="1400" dirty="0" smtClean="0">
                <a:latin typeface="Verdana" pitchFamily="110" charset="0"/>
              </a:rPr>
              <a:t>HELFO</a:t>
            </a:r>
          </a:p>
        </p:txBody>
      </p:sp>
      <p:sp>
        <p:nvSpPr>
          <p:cNvPr id="16389" name="Slide Number Placeholder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110" charset="0"/>
                <a:ea typeface="ＭＳ Ｐゴシック" pitchFamily="110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110" charset="0"/>
                <a:ea typeface="ＭＳ Ｐゴシック" pitchFamily="110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110" charset="0"/>
                <a:ea typeface="ＭＳ Ｐゴシック" pitchFamily="110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110" charset="0"/>
                <a:ea typeface="ＭＳ Ｐゴシック" pitchFamily="110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110" charset="0"/>
                <a:ea typeface="ＭＳ Ｐゴシック" pitchFamily="11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10" charset="0"/>
                <a:ea typeface="ＭＳ Ｐゴシック" pitchFamily="11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10" charset="0"/>
                <a:ea typeface="ＭＳ Ｐゴシック" pitchFamily="11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10" charset="0"/>
                <a:ea typeface="ＭＳ Ｐゴシック" pitchFamily="11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10" charset="0"/>
                <a:ea typeface="ＭＳ Ｐゴシック" pitchFamily="110" charset="-128"/>
              </a:defRPr>
            </a:lvl9pPr>
          </a:lstStyle>
          <a:p>
            <a:pPr algn="r"/>
            <a:fld id="{4137E448-A105-4F0C-A93C-80DA3F33F9F4}" type="slidenum">
              <a:rPr lang="nb-NO" altLang="nb-NO" sz="1000">
                <a:solidFill>
                  <a:srgbClr val="3D92AF"/>
                </a:solidFill>
                <a:latin typeface="Verdana" pitchFamily="110" charset="0"/>
              </a:rPr>
              <a:pPr algn="r"/>
              <a:t>1</a:t>
            </a:fld>
            <a:endParaRPr lang="nb-NO" altLang="nb-NO" sz="1000">
              <a:solidFill>
                <a:srgbClr val="3D92AF"/>
              </a:solidFill>
              <a:latin typeface="Verdana" pitchFamily="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Planlagt behandling i et annet EØS-land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Kan ha rett til å få dekket planlagt behandling i et annet EØS-land, ved fristbrudd i hjemlandet</a:t>
            </a:r>
          </a:p>
          <a:p>
            <a:endParaRPr lang="nb-NO" dirty="0"/>
          </a:p>
          <a:p>
            <a:r>
              <a:rPr lang="nb-NO" dirty="0" smtClean="0"/>
              <a:t>Søknad om tillatelse i forkant</a:t>
            </a:r>
          </a:p>
          <a:p>
            <a:endParaRPr lang="nb-NO" dirty="0"/>
          </a:p>
          <a:p>
            <a:r>
              <a:rPr lang="nb-NO" dirty="0" smtClean="0"/>
              <a:t>Gis rett til dekning av utgifter til en bestemt type behandling ved et bestemt behandlingssted</a:t>
            </a:r>
          </a:p>
          <a:p>
            <a:endParaRPr lang="nb-NO" dirty="0"/>
          </a:p>
          <a:p>
            <a:r>
              <a:rPr lang="nb-NO" dirty="0"/>
              <a:t>Suppleres med reglene i pasientrettighetsdirektivet</a:t>
            </a:r>
          </a:p>
          <a:p>
            <a:pPr marL="0" indent="0">
              <a:buNone/>
            </a:pPr>
            <a:endParaRPr lang="nb-NO" dirty="0" smtClean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altLang="nb-NO" smtClean="0"/>
              <a:t>HELFO </a:t>
            </a:r>
            <a:fld id="{86FA5800-FF63-41A7-8F1A-F9784CA02586}" type="datetime1">
              <a:rPr lang="nb-NO" altLang="nb-NO" smtClean="0"/>
              <a:pPr/>
              <a:t>05.11.2015</a:t>
            </a:fld>
            <a:endParaRPr lang="nb-NO" altLang="nb-NO" smtClean="0"/>
          </a:p>
          <a:p>
            <a:endParaRPr lang="nb-NO" alt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64B5-EC41-4823-9832-78D3379CCF91}" type="slidenum">
              <a:rPr lang="nb-NO" altLang="nb-NO" smtClean="0"/>
              <a:pPr/>
              <a:t>10</a:t>
            </a:fld>
            <a:endParaRPr lang="nb-NO" altLang="nb-NO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956763"/>
            <a:ext cx="17907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56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Pasientrettighetsdirektivet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Folketrygdloven § 5-24a</a:t>
            </a:r>
          </a:p>
          <a:p>
            <a:endParaRPr lang="nb-NO" dirty="0"/>
          </a:p>
          <a:p>
            <a:r>
              <a:rPr lang="nb-NO" dirty="0" smtClean="0"/>
              <a:t>Rett til å få dekket helsetjenester i andre EØS-land etter norske regler</a:t>
            </a:r>
          </a:p>
          <a:p>
            <a:pPr lvl="1"/>
            <a:r>
              <a:rPr lang="nb-NO" dirty="0" smtClean="0"/>
              <a:t>«basket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care</a:t>
            </a:r>
            <a:r>
              <a:rPr lang="nb-NO" dirty="0" smtClean="0"/>
              <a:t>»</a:t>
            </a:r>
          </a:p>
          <a:p>
            <a:pPr lvl="1"/>
            <a:r>
              <a:rPr lang="nb-NO" dirty="0" smtClean="0"/>
              <a:t>Refusjon begrenses til hva du ville fått i Norge</a:t>
            </a:r>
          </a:p>
          <a:p>
            <a:pPr lvl="1"/>
            <a:endParaRPr lang="nb-NO" dirty="0"/>
          </a:p>
          <a:p>
            <a:r>
              <a:rPr lang="nb-NO" dirty="0" smtClean="0"/>
              <a:t>Borgeren må selv finne behandler og behandlingstilbud</a:t>
            </a:r>
          </a:p>
          <a:p>
            <a:pPr lvl="1"/>
            <a:r>
              <a:rPr lang="nb-NO" dirty="0" smtClean="0"/>
              <a:t>Omfatter også private tjenestetilbydere</a:t>
            </a:r>
          </a:p>
          <a:p>
            <a:endParaRPr lang="nb-NO" dirty="0"/>
          </a:p>
          <a:p>
            <a:r>
              <a:rPr lang="nb-NO" dirty="0" smtClean="0"/>
              <a:t>Må betale for helsetjenestene selv, og deretter søke refusjon i Norge</a:t>
            </a:r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altLang="nb-NO" smtClean="0"/>
              <a:t>HELFO </a:t>
            </a:r>
            <a:fld id="{86FA5800-FF63-41A7-8F1A-F9784CA02586}" type="datetime1">
              <a:rPr lang="nb-NO" altLang="nb-NO" smtClean="0"/>
              <a:pPr/>
              <a:t>05.11.2015</a:t>
            </a:fld>
            <a:endParaRPr lang="nb-NO" altLang="nb-NO" smtClean="0"/>
          </a:p>
          <a:p>
            <a:endParaRPr lang="nb-NO" alt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64B5-EC41-4823-9832-78D3379CCF91}" type="slidenum">
              <a:rPr lang="nb-NO" altLang="nb-NO" smtClean="0"/>
              <a:pPr/>
              <a:t>11</a:t>
            </a:fld>
            <a:endParaRPr lang="nb-NO" altLang="nb-NO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877651"/>
            <a:ext cx="1944216" cy="129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869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Hvem er vi?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nb-NO" dirty="0" smtClean="0">
                <a:effectLst/>
                <a:latin typeface="Calibri"/>
                <a:ea typeface="Times New Roman"/>
                <a:cs typeface="Times New Roman"/>
              </a:rPr>
              <a:t>Jurister i HELFO</a:t>
            </a:r>
          </a:p>
          <a:p>
            <a:pPr>
              <a:spcAft>
                <a:spcPts val="0"/>
              </a:spcAft>
            </a:pPr>
            <a:endParaRPr lang="nb-NO" sz="1400" dirty="0">
              <a:latin typeface="Calibri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nb-NO" dirty="0" smtClean="0">
                <a:effectLst/>
                <a:latin typeface="Calibri"/>
                <a:ea typeface="Times New Roman"/>
                <a:cs typeface="Times New Roman"/>
              </a:rPr>
              <a:t>HELFO:</a:t>
            </a:r>
          </a:p>
          <a:p>
            <a:pPr lvl="1">
              <a:spcAft>
                <a:spcPts val="0"/>
              </a:spcAft>
            </a:pPr>
            <a:r>
              <a:rPr lang="nb-NO" dirty="0" smtClean="0">
                <a:latin typeface="Calibri"/>
                <a:ea typeface="Times New Roman"/>
                <a:cs typeface="Times New Roman"/>
              </a:rPr>
              <a:t>Helsedirektoratets ytre etat</a:t>
            </a:r>
          </a:p>
          <a:p>
            <a:pPr lvl="1">
              <a:spcAft>
                <a:spcPts val="0"/>
              </a:spcAft>
            </a:pPr>
            <a:r>
              <a:rPr lang="nb-NO" dirty="0" smtClean="0">
                <a:effectLst/>
                <a:latin typeface="Calibri"/>
                <a:ea typeface="Times New Roman"/>
                <a:cs typeface="Times New Roman"/>
              </a:rPr>
              <a:t>Oppgjør til behandlere, leverandører og tjenesteytere</a:t>
            </a:r>
          </a:p>
          <a:p>
            <a:pPr lvl="1">
              <a:spcAft>
                <a:spcPts val="0"/>
              </a:spcAft>
            </a:pPr>
            <a:r>
              <a:rPr lang="nb-NO" dirty="0" smtClean="0">
                <a:latin typeface="Calibri"/>
                <a:ea typeface="Times New Roman"/>
                <a:cs typeface="Times New Roman"/>
              </a:rPr>
              <a:t>Individuell refusjon av privatpersoners utgifter til blant annet legemidler, tannhelse og helsetjenester i utlandet</a:t>
            </a:r>
          </a:p>
          <a:p>
            <a:pPr lvl="1">
              <a:spcAft>
                <a:spcPts val="0"/>
              </a:spcAft>
            </a:pPr>
            <a:r>
              <a:rPr lang="nb-NO" dirty="0" smtClean="0">
                <a:effectLst/>
                <a:latin typeface="Calibri"/>
                <a:ea typeface="Times New Roman"/>
                <a:cs typeface="Times New Roman"/>
              </a:rPr>
              <a:t>Fastlegebytte, frikort, Europeisk helsetrygdkort, fristbrudd, 800HELSE.</a:t>
            </a:r>
          </a:p>
          <a:p>
            <a:pPr>
              <a:spcAft>
                <a:spcPts val="0"/>
              </a:spcAft>
            </a:pPr>
            <a:endParaRPr lang="nb-NO" sz="1400" dirty="0" smtClean="0">
              <a:effectLst/>
              <a:latin typeface="Calibri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nb-NO" dirty="0" smtClean="0">
                <a:effectLst/>
                <a:latin typeface="Calibri"/>
                <a:ea typeface="Times New Roman"/>
                <a:cs typeface="Times New Roman"/>
              </a:rPr>
              <a:t>HELFO klage, anke og regelverk – utlandsområdet</a:t>
            </a:r>
          </a:p>
          <a:p>
            <a:pPr lvl="1">
              <a:spcAft>
                <a:spcPts val="0"/>
              </a:spcAft>
            </a:pPr>
            <a:r>
              <a:rPr lang="nb-NO" dirty="0" smtClean="0">
                <a:latin typeface="Calibri"/>
                <a:ea typeface="Times New Roman"/>
                <a:cs typeface="Times New Roman"/>
              </a:rPr>
              <a:t>Generelt regelverksarbeid</a:t>
            </a:r>
          </a:p>
          <a:p>
            <a:pPr lvl="1">
              <a:spcAft>
                <a:spcPts val="0"/>
              </a:spcAft>
            </a:pPr>
            <a:r>
              <a:rPr lang="nb-NO" dirty="0" smtClean="0">
                <a:latin typeface="Calibri"/>
                <a:ea typeface="Times New Roman"/>
                <a:cs typeface="Times New Roman"/>
              </a:rPr>
              <a:t>Prosjektarbeid</a:t>
            </a:r>
          </a:p>
          <a:p>
            <a:pPr lvl="1">
              <a:spcAft>
                <a:spcPts val="0"/>
              </a:spcAft>
            </a:pPr>
            <a:r>
              <a:rPr lang="nb-NO" dirty="0" smtClean="0">
                <a:latin typeface="Calibri"/>
                <a:ea typeface="Times New Roman"/>
                <a:cs typeface="Times New Roman"/>
              </a:rPr>
              <a:t>Klagesaksbehandling</a:t>
            </a:r>
          </a:p>
          <a:p>
            <a:pPr lvl="1">
              <a:spcAft>
                <a:spcPts val="0"/>
              </a:spcAft>
            </a:pPr>
            <a:r>
              <a:rPr lang="nb-NO" dirty="0" smtClean="0">
                <a:latin typeface="Calibri"/>
                <a:ea typeface="Times New Roman"/>
                <a:cs typeface="Times New Roman"/>
              </a:rPr>
              <a:t>Mv.</a:t>
            </a:r>
          </a:p>
          <a:p>
            <a:pPr lvl="1">
              <a:spcAft>
                <a:spcPts val="0"/>
              </a:spcAft>
            </a:pPr>
            <a:endParaRPr lang="nb-NO" dirty="0">
              <a:latin typeface="Calibri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endParaRPr lang="nb-NO" dirty="0">
              <a:latin typeface="Calibri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endParaRPr lang="nb-NO" dirty="0" smtClean="0">
              <a:effectLst/>
              <a:latin typeface="Calibri"/>
              <a:ea typeface="Times New Roman"/>
              <a:cs typeface="Times New Roman"/>
            </a:endParaRPr>
          </a:p>
          <a:p>
            <a:pPr lvl="1"/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altLang="nb-NO" smtClean="0"/>
              <a:t>HELFO </a:t>
            </a:r>
            <a:fld id="{86FA5800-FF63-41A7-8F1A-F9784CA02586}" type="datetime1">
              <a:rPr lang="nb-NO" altLang="nb-NO" smtClean="0"/>
              <a:pPr/>
              <a:t>05.11.2015</a:t>
            </a:fld>
            <a:endParaRPr lang="nb-NO" altLang="nb-NO" smtClean="0"/>
          </a:p>
          <a:p>
            <a:endParaRPr lang="nb-NO" alt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64B5-EC41-4823-9832-78D3379CCF91}" type="slidenum">
              <a:rPr lang="nb-NO" altLang="nb-NO" smtClean="0"/>
              <a:pPr/>
              <a:t>2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21959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Dekning av helsetjenester </a:t>
            </a:r>
            <a:br>
              <a:rPr lang="nb-NO" dirty="0" smtClean="0"/>
            </a:br>
            <a:r>
              <a:rPr lang="nb-NO" dirty="0" smtClean="0"/>
              <a:t>over landegrensene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Forordningen benytter begrepet «naturalytelser» </a:t>
            </a:r>
          </a:p>
          <a:p>
            <a:pPr lvl="1"/>
            <a:r>
              <a:rPr lang="nb-NO" dirty="0" smtClean="0"/>
              <a:t>Et vidt begrep</a:t>
            </a:r>
          </a:p>
          <a:p>
            <a:endParaRPr lang="nb-NO" dirty="0" smtClean="0"/>
          </a:p>
          <a:p>
            <a:r>
              <a:rPr lang="nb-NO" dirty="0" smtClean="0"/>
              <a:t>Helsetjenester </a:t>
            </a:r>
          </a:p>
          <a:p>
            <a:pPr lvl="1"/>
            <a:r>
              <a:rPr lang="nb-NO" dirty="0" smtClean="0"/>
              <a:t>Utredning og behandling</a:t>
            </a:r>
          </a:p>
          <a:p>
            <a:pPr lvl="1"/>
            <a:r>
              <a:rPr lang="nb-NO" dirty="0" smtClean="0"/>
              <a:t>Både </a:t>
            </a:r>
            <a:r>
              <a:rPr lang="nb-NO" dirty="0"/>
              <a:t>planlagt og akutt </a:t>
            </a:r>
            <a:endParaRPr lang="nb-NO" dirty="0" smtClean="0"/>
          </a:p>
          <a:p>
            <a:pPr lvl="1"/>
            <a:r>
              <a:rPr lang="nb-NO" dirty="0" smtClean="0"/>
              <a:t>Inkluderer legemidler</a:t>
            </a:r>
          </a:p>
          <a:p>
            <a:pPr lvl="1"/>
            <a:r>
              <a:rPr lang="nb-NO" dirty="0" smtClean="0"/>
              <a:t>Omfatter tjenester ved varig pleiebehov</a:t>
            </a:r>
          </a:p>
          <a:p>
            <a:pPr lvl="1"/>
            <a:r>
              <a:rPr lang="nb-NO" dirty="0" smtClean="0"/>
              <a:t>Spesialisthelsetjenester</a:t>
            </a:r>
          </a:p>
          <a:p>
            <a:pPr lvl="1"/>
            <a:r>
              <a:rPr lang="nb-NO" dirty="0" smtClean="0"/>
              <a:t>Allmennhelsetjenester</a:t>
            </a:r>
          </a:p>
          <a:p>
            <a:pPr lvl="1"/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altLang="nb-NO" smtClean="0"/>
              <a:t>HELFO </a:t>
            </a:r>
            <a:fld id="{86FA5800-FF63-41A7-8F1A-F9784CA02586}" type="datetime1">
              <a:rPr lang="nb-NO" altLang="nb-NO" smtClean="0"/>
              <a:pPr/>
              <a:t>05.11.2015</a:t>
            </a:fld>
            <a:endParaRPr lang="nb-NO" altLang="nb-NO" smtClean="0"/>
          </a:p>
          <a:p>
            <a:endParaRPr lang="nb-NO" alt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64B5-EC41-4823-9832-78D3379CCF91}" type="slidenum">
              <a:rPr lang="nb-NO" altLang="nb-NO" smtClean="0"/>
              <a:pPr/>
              <a:t>3</a:t>
            </a:fld>
            <a:endParaRPr lang="nb-NO" altLang="nb-N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298" y="4663661"/>
            <a:ext cx="2545804" cy="1692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09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Forordningen innebærer en koordinering </a:t>
            </a:r>
            <a:r>
              <a:rPr lang="nb-NO" dirty="0"/>
              <a:t>av </a:t>
            </a:r>
            <a:r>
              <a:rPr lang="nb-NO" dirty="0" smtClean="0"/>
              <a:t>helsetjenester</a:t>
            </a:r>
          </a:p>
          <a:p>
            <a:pPr lvl="1"/>
            <a:r>
              <a:rPr lang="nb-NO" dirty="0" smtClean="0"/>
              <a:t>innebærer </a:t>
            </a:r>
            <a:r>
              <a:rPr lang="nb-NO" dirty="0"/>
              <a:t>at </a:t>
            </a:r>
            <a:r>
              <a:rPr lang="nb-NO" dirty="0" smtClean="0"/>
              <a:t>medlemsstatene selv fastsetter hvilke </a:t>
            </a:r>
            <a:r>
              <a:rPr lang="nb-NO" dirty="0"/>
              <a:t>helsetjenester de ønsker å yte </a:t>
            </a:r>
            <a:endParaRPr lang="nb-NO" dirty="0" smtClean="0"/>
          </a:p>
          <a:p>
            <a:pPr lvl="1"/>
            <a:r>
              <a:rPr lang="nb-NO" dirty="0" smtClean="0"/>
              <a:t>forordningen </a:t>
            </a:r>
            <a:r>
              <a:rPr lang="nb-NO" dirty="0"/>
              <a:t>pålegger ikke statene å gi noe mer enn de yter sine egne borgere</a:t>
            </a:r>
          </a:p>
          <a:p>
            <a:endParaRPr lang="nb-NO" dirty="0" smtClean="0"/>
          </a:p>
          <a:p>
            <a:r>
              <a:rPr lang="nb-NO" dirty="0" smtClean="0"/>
              <a:t>Oppholdslandets regler avgjørende for hva en EØS-borger har rett 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altLang="nb-NO" smtClean="0"/>
              <a:t>HELFO </a:t>
            </a:r>
            <a:fld id="{86FA5800-FF63-41A7-8F1A-F9784CA02586}" type="datetime1">
              <a:rPr lang="nb-NO" altLang="nb-NO" smtClean="0"/>
              <a:pPr/>
              <a:t>05.11.2015</a:t>
            </a:fld>
            <a:endParaRPr lang="nb-NO" altLang="nb-NO" smtClean="0"/>
          </a:p>
          <a:p>
            <a:endParaRPr lang="nb-NO" alt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64B5-EC41-4823-9832-78D3379CCF91}" type="slidenum">
              <a:rPr lang="nb-NO" altLang="nb-NO" smtClean="0"/>
              <a:pPr/>
              <a:t>4</a:t>
            </a:fld>
            <a:endParaRPr lang="nb-NO" altLang="nb-N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422" y="4010225"/>
            <a:ext cx="3264713" cy="217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725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Rettigheter for ulike grupper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Hvilke rettigheter en borger har, avhenger av oppholdets formål </a:t>
            </a:r>
          </a:p>
          <a:p>
            <a:pPr lvl="1"/>
            <a:r>
              <a:rPr lang="nb-NO" dirty="0" smtClean="0"/>
              <a:t>Arbeidstaker </a:t>
            </a:r>
          </a:p>
          <a:p>
            <a:pPr lvl="1"/>
            <a:r>
              <a:rPr lang="nb-NO" dirty="0" smtClean="0"/>
              <a:t>Student </a:t>
            </a:r>
          </a:p>
          <a:p>
            <a:pPr lvl="1"/>
            <a:r>
              <a:rPr lang="nb-NO" dirty="0" smtClean="0"/>
              <a:t>Pensjonist</a:t>
            </a:r>
          </a:p>
          <a:p>
            <a:pPr lvl="1"/>
            <a:r>
              <a:rPr lang="nb-NO" dirty="0" smtClean="0"/>
              <a:t>Personer på midlertidig opphold, derunder turister</a:t>
            </a:r>
          </a:p>
          <a:p>
            <a:pPr lvl="1"/>
            <a:endParaRPr lang="nb-NO" dirty="0"/>
          </a:p>
          <a:p>
            <a:r>
              <a:rPr lang="nb-NO" dirty="0" smtClean="0"/>
              <a:t>Planlagt behandling</a:t>
            </a:r>
          </a:p>
          <a:p>
            <a:endParaRPr lang="nb-NO" dirty="0"/>
          </a:p>
          <a:p>
            <a:r>
              <a:rPr lang="nb-NO" dirty="0" smtClean="0"/>
              <a:t>Pasientrettighetsdirektivet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altLang="nb-NO" smtClean="0"/>
              <a:t>HELFO </a:t>
            </a:r>
            <a:fld id="{86FA5800-FF63-41A7-8F1A-F9784CA02586}" type="datetime1">
              <a:rPr lang="nb-NO" altLang="nb-NO" smtClean="0"/>
              <a:pPr/>
              <a:t>05.11.2015</a:t>
            </a:fld>
            <a:endParaRPr lang="nb-NO" altLang="nb-NO" smtClean="0"/>
          </a:p>
          <a:p>
            <a:endParaRPr lang="nb-NO" alt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64B5-EC41-4823-9832-78D3379CCF91}" type="slidenum">
              <a:rPr lang="nb-NO" altLang="nb-NO" smtClean="0"/>
              <a:pPr/>
              <a:t>5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11840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Arbeidstakere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Borgere som tar arbeid i et annet EØS-land</a:t>
            </a:r>
          </a:p>
          <a:p>
            <a:pPr lvl="1"/>
            <a:r>
              <a:rPr lang="nb-NO" dirty="0" smtClean="0"/>
              <a:t>Utsendte arbeidstakere</a:t>
            </a:r>
          </a:p>
          <a:p>
            <a:pPr lvl="1"/>
            <a:r>
              <a:rPr lang="nb-NO" dirty="0" smtClean="0"/>
              <a:t>Bosatt i et annet land enn «arbeidslandet»</a:t>
            </a:r>
          </a:p>
          <a:p>
            <a:pPr lvl="1"/>
            <a:endParaRPr lang="nb-NO" dirty="0"/>
          </a:p>
          <a:p>
            <a:r>
              <a:rPr lang="nb-NO" dirty="0" smtClean="0"/>
              <a:t>«Arbeidslandet» er kompetent stat</a:t>
            </a:r>
          </a:p>
          <a:p>
            <a:endParaRPr lang="nb-NO" dirty="0"/>
          </a:p>
          <a:p>
            <a:r>
              <a:rPr lang="nb-NO" dirty="0" smtClean="0"/>
              <a:t>Har rettigheter i begge land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altLang="nb-NO" smtClean="0"/>
              <a:t>HELFO </a:t>
            </a:r>
            <a:fld id="{86FA5800-FF63-41A7-8F1A-F9784CA02586}" type="datetime1">
              <a:rPr lang="nb-NO" altLang="nb-NO" smtClean="0"/>
              <a:pPr/>
              <a:t>05.11.2015</a:t>
            </a:fld>
            <a:endParaRPr lang="nb-NO" altLang="nb-NO" smtClean="0"/>
          </a:p>
          <a:p>
            <a:endParaRPr lang="nb-NO" alt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64B5-EC41-4823-9832-78D3379CCF91}" type="slidenum">
              <a:rPr lang="nb-NO" altLang="nb-NO" smtClean="0"/>
              <a:pPr/>
              <a:t>6</a:t>
            </a:fld>
            <a:endParaRPr lang="nb-NO" altLang="nb-NO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149079"/>
            <a:ext cx="3205336" cy="213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585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Studenter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Ikke yrkesaktive omfattes som hovedregel av lovgivningen i bostedslandet</a:t>
            </a:r>
          </a:p>
          <a:p>
            <a:endParaRPr lang="nb-NO" dirty="0"/>
          </a:p>
          <a:p>
            <a:r>
              <a:rPr lang="nb-NO" dirty="0" smtClean="0"/>
              <a:t>Vurdering av hva som er bostedsland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altLang="nb-NO" smtClean="0"/>
              <a:t>HELFO </a:t>
            </a:r>
            <a:fld id="{86FA5800-FF63-41A7-8F1A-F9784CA02586}" type="datetime1">
              <a:rPr lang="nb-NO" altLang="nb-NO" smtClean="0"/>
              <a:pPr/>
              <a:t>05.11.2015</a:t>
            </a:fld>
            <a:endParaRPr lang="nb-NO" altLang="nb-NO" smtClean="0"/>
          </a:p>
          <a:p>
            <a:endParaRPr lang="nb-NO" alt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64B5-EC41-4823-9832-78D3379CCF91}" type="slidenum">
              <a:rPr lang="nb-NO" altLang="nb-NO" smtClean="0"/>
              <a:pPr/>
              <a:t>7</a:t>
            </a:fld>
            <a:endParaRPr lang="nb-NO" altLang="nb-NO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251" y="3140968"/>
            <a:ext cx="3573901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518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Utflyttede pensjonister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Rett til helsetjenester i bostedslandet</a:t>
            </a:r>
          </a:p>
          <a:p>
            <a:endParaRPr lang="nb-NO" dirty="0"/>
          </a:p>
          <a:p>
            <a:r>
              <a:rPr lang="nb-NO" dirty="0"/>
              <a:t>Landet som utbetaler pensjon er ansvarlig for å dekke utgiftene til helsetjenester i det nye </a:t>
            </a:r>
            <a:r>
              <a:rPr lang="nb-NO" dirty="0" smtClean="0"/>
              <a:t>bostedslandet </a:t>
            </a:r>
          </a:p>
          <a:p>
            <a:pPr lvl="1"/>
            <a:r>
              <a:rPr lang="nb-NO" dirty="0" smtClean="0"/>
              <a:t>skjer i oppgjør mellom landene</a:t>
            </a:r>
            <a:endParaRPr lang="nb-NO" dirty="0"/>
          </a:p>
          <a:p>
            <a:endParaRPr lang="nb-NO" dirty="0" smtClean="0"/>
          </a:p>
          <a:p>
            <a:r>
              <a:rPr lang="nb-NO" dirty="0" smtClean="0"/>
              <a:t>Ikke lenger rettigheter som bosatt </a:t>
            </a:r>
          </a:p>
          <a:p>
            <a:pPr marL="0" indent="0">
              <a:buNone/>
            </a:pPr>
            <a:r>
              <a:rPr lang="nb-NO" dirty="0"/>
              <a:t>	</a:t>
            </a:r>
            <a:r>
              <a:rPr lang="nb-NO" dirty="0" smtClean="0"/>
              <a:t>i landet som utbetaler pensjon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altLang="nb-NO" smtClean="0"/>
              <a:t>HELFO </a:t>
            </a:r>
            <a:fld id="{86FA5800-FF63-41A7-8F1A-F9784CA02586}" type="datetime1">
              <a:rPr lang="nb-NO" altLang="nb-NO" smtClean="0"/>
              <a:pPr/>
              <a:t>05.11.2015</a:t>
            </a:fld>
            <a:endParaRPr lang="nb-NO" altLang="nb-NO" smtClean="0"/>
          </a:p>
          <a:p>
            <a:endParaRPr lang="nb-NO" alt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64B5-EC41-4823-9832-78D3379CCF91}" type="slidenum">
              <a:rPr lang="nb-NO" altLang="nb-NO" smtClean="0"/>
              <a:pPr/>
              <a:t>8</a:t>
            </a:fld>
            <a:endParaRPr lang="nb-NO" altLang="nb-NO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12976"/>
            <a:ext cx="2088232" cy="290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704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Midlertidig opphold, </a:t>
            </a:r>
            <a:br>
              <a:rPr lang="nb-NO" dirty="0" smtClean="0"/>
            </a:br>
            <a:r>
              <a:rPr lang="nb-NO" dirty="0" smtClean="0"/>
              <a:t>derunder turister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Rett til helsetjenester som blir nødvendig under oppholdet</a:t>
            </a:r>
          </a:p>
          <a:p>
            <a:pPr lvl="1"/>
            <a:r>
              <a:rPr lang="nb-NO" dirty="0" smtClean="0"/>
              <a:t>Avhenger av planlagt lengde på oppholdet</a:t>
            </a:r>
          </a:p>
          <a:p>
            <a:endParaRPr lang="nb-NO" dirty="0"/>
          </a:p>
          <a:p>
            <a:r>
              <a:rPr lang="nb-NO" dirty="0" smtClean="0"/>
              <a:t>Like rettigheter som borgere i oppholdslandet</a:t>
            </a:r>
          </a:p>
          <a:p>
            <a:endParaRPr lang="nb-NO" dirty="0"/>
          </a:p>
          <a:p>
            <a:r>
              <a:rPr lang="nb-NO" dirty="0" smtClean="0"/>
              <a:t>Dokumenteres med europeisk helsetrygdkort</a:t>
            </a:r>
          </a:p>
          <a:p>
            <a:endParaRPr lang="nb-NO" dirty="0"/>
          </a:p>
          <a:p>
            <a:r>
              <a:rPr lang="nb-NO" dirty="0" smtClean="0"/>
              <a:t>Suppleres med reglene i pasientrettighetsdirektivet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altLang="nb-NO" smtClean="0"/>
              <a:t>HELFO </a:t>
            </a:r>
            <a:fld id="{86FA5800-FF63-41A7-8F1A-F9784CA02586}" type="datetime1">
              <a:rPr lang="nb-NO" altLang="nb-NO" smtClean="0"/>
              <a:pPr/>
              <a:t>05.11.2015</a:t>
            </a:fld>
            <a:endParaRPr lang="nb-NO" altLang="nb-NO" smtClean="0"/>
          </a:p>
          <a:p>
            <a:endParaRPr lang="nb-NO" alt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64B5-EC41-4823-9832-78D3379CCF91}" type="slidenum">
              <a:rPr lang="nb-NO" altLang="nb-NO" smtClean="0"/>
              <a:pPr/>
              <a:t>9</a:t>
            </a:fld>
            <a:endParaRPr lang="nb-NO" altLang="nb-NO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653136"/>
            <a:ext cx="2736304" cy="181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15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LFO_PPT_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HELFO_PPT_mal_lit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D089D6F8F2BE249BEC4E94644CE595F" ma:contentTypeVersion="0" ma:contentTypeDescription="Opprett et nytt dokument." ma:contentTypeScope="" ma:versionID="bc7891d63f8bc33bd4068644268cc47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eb6cd67344829d3a956a36ab89737e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639207-3E32-41A9-B395-7482A0555A1B}">
  <ds:schemaRefs>
    <ds:schemaRef ds:uri="http://purl.org/dc/dcmitype/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6E36E76-43B9-4D96-AD43-34029FC5A7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A7ED52-E41F-4504-944E-779807E056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HELFO_PPT_mal</Template>
  <TotalTime>2281</TotalTime>
  <Words>425</Words>
  <Application>Microsoft Office PowerPoint</Application>
  <PresentationFormat>Skjermfremvisning (4:3)</PresentationFormat>
  <Paragraphs>129</Paragraphs>
  <Slides>11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Lysbildetitler</vt:lpstr>
      </vt:variant>
      <vt:variant>
        <vt:i4>11</vt:i4>
      </vt:variant>
    </vt:vector>
  </HeadingPairs>
  <TitlesOfParts>
    <vt:vector size="13" baseType="lpstr">
      <vt:lpstr>HELFO_PPT_mal</vt:lpstr>
      <vt:lpstr>HELFO_PPT_mal_liten</vt:lpstr>
      <vt:lpstr>Dekning av helsetjenester  over landegrensene</vt:lpstr>
      <vt:lpstr>Hvem er vi?</vt:lpstr>
      <vt:lpstr>Dekning av helsetjenester  over landegrensene</vt:lpstr>
      <vt:lpstr>PowerPoint-presentasjon</vt:lpstr>
      <vt:lpstr>Rettigheter for ulike grupper</vt:lpstr>
      <vt:lpstr>Arbeidstakere</vt:lpstr>
      <vt:lpstr>Studenter</vt:lpstr>
      <vt:lpstr>Utflyttede pensjonister</vt:lpstr>
      <vt:lpstr>Midlertidig opphold,  derunder turister</vt:lpstr>
      <vt:lpstr>Planlagt behandling i et annet EØS-land</vt:lpstr>
      <vt:lpstr>Pasientrettighetsdirektivet</vt:lpstr>
    </vt:vector>
  </TitlesOfParts>
  <Company>Helsedirektoratet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Overskrift</dc:title>
  <dc:creator>Eldrid Talleraas</dc:creator>
  <cp:lastModifiedBy>Andresen, Martin</cp:lastModifiedBy>
  <cp:revision>162</cp:revision>
  <cp:lastPrinted>2015-11-02T12:36:23Z</cp:lastPrinted>
  <dcterms:created xsi:type="dcterms:W3CDTF">2015-08-14T11:44:04Z</dcterms:created>
  <dcterms:modified xsi:type="dcterms:W3CDTF">2015-11-05T12:56:04Z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0x0101000D089D6F8F2BE249BEC4E94644CE595F</vt:lpwstr>
  </property>
</Properties>
</file>