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2" r:id="rId5"/>
    <p:sldId id="273" r:id="rId6"/>
    <p:sldId id="279" r:id="rId7"/>
    <p:sldId id="280" r:id="rId8"/>
    <p:sldId id="282" r:id="rId9"/>
    <p:sldId id="284" r:id="rId10"/>
    <p:sldId id="285" r:id="rId11"/>
    <p:sldId id="269" r:id="rId12"/>
    <p:sldId id="264" r:id="rId13"/>
    <p:sldId id="261" r:id="rId14"/>
    <p:sldId id="266" r:id="rId15"/>
    <p:sldId id="267" r:id="rId16"/>
    <p:sldId id="271" r:id="rId17"/>
    <p:sldId id="289" r:id="rId1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014" autoAdjust="0"/>
  </p:normalViewPr>
  <p:slideViewPr>
    <p:cSldViewPr>
      <p:cViewPr>
        <p:scale>
          <a:sx n="52" d="100"/>
          <a:sy n="52" d="100"/>
        </p:scale>
        <p:origin x="-3246" y="-12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3D354-1BF1-4DDF-8075-8D60E7DCFB58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D8AFF-78B9-4200-AA7C-C62290C3501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4627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D8AFF-78B9-4200-AA7C-C62290C35011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1211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D8AFF-78B9-4200-AA7C-C62290C35011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99370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D8AFF-78B9-4200-AA7C-C62290C35011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00679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D8AFF-78B9-4200-AA7C-C62290C35011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10779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Tx/>
              <a:buChar char="-"/>
            </a:pP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D8AFF-78B9-4200-AA7C-C62290C35011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75933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D8AFF-78B9-4200-AA7C-C62290C35011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52991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D8AFF-78B9-4200-AA7C-C62290C35011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93727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D8AFF-78B9-4200-AA7C-C62290C35011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1274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-"/>
            </a:pP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D8AFF-78B9-4200-AA7C-C62290C35011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5575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D8AFF-78B9-4200-AA7C-C62290C35011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3243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D8AFF-78B9-4200-AA7C-C62290C35011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3764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D8AFF-78B9-4200-AA7C-C62290C35011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696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D8AFF-78B9-4200-AA7C-C62290C35011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1440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D8AFF-78B9-4200-AA7C-C62290C35011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9937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D8AFF-78B9-4200-AA7C-C62290C35011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9937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D8AFF-78B9-4200-AA7C-C62290C35011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9937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1925-5DA5-4C60-87C6-21CCB33BC701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1C90-F73C-4580-A7C0-D4397A6620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295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1925-5DA5-4C60-87C6-21CCB33BC701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1C90-F73C-4580-A7C0-D4397A6620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298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1925-5DA5-4C60-87C6-21CCB33BC701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1C90-F73C-4580-A7C0-D4397A6620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912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1925-5DA5-4C60-87C6-21CCB33BC701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1C90-F73C-4580-A7C0-D4397A6620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043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1925-5DA5-4C60-87C6-21CCB33BC701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1C90-F73C-4580-A7C0-D4397A6620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482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1925-5DA5-4C60-87C6-21CCB33BC701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1C90-F73C-4580-A7C0-D4397A6620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927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1925-5DA5-4C60-87C6-21CCB33BC701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1C90-F73C-4580-A7C0-D4397A6620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474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1925-5DA5-4C60-87C6-21CCB33BC701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1C90-F73C-4580-A7C0-D4397A6620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6422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1925-5DA5-4C60-87C6-21CCB33BC701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1C90-F73C-4580-A7C0-D4397A6620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590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1925-5DA5-4C60-87C6-21CCB33BC701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1C90-F73C-4580-A7C0-D4397A6620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494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1925-5DA5-4C60-87C6-21CCB33BC701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1C90-F73C-4580-A7C0-D4397A6620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41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11925-5DA5-4C60-87C6-21CCB33BC701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D1C90-F73C-4580-A7C0-D4397A6620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291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Grenseoverskridende familieliv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nb-NO" dirty="0" smtClean="0"/>
          </a:p>
          <a:p>
            <a:pPr algn="r"/>
            <a:r>
              <a:rPr lang="nb-NO" dirty="0" smtClean="0"/>
              <a:t>Førsteamanuensis Ingunn Ikdahl</a:t>
            </a:r>
          </a:p>
          <a:p>
            <a:pPr algn="r"/>
            <a:r>
              <a:rPr lang="nb-NO" dirty="0" smtClean="0"/>
              <a:t>Juridisk fakultet, UiO</a:t>
            </a:r>
          </a:p>
          <a:p>
            <a:pPr algn="r"/>
            <a:r>
              <a:rPr lang="nb-NO" dirty="0" smtClean="0"/>
              <a:t>Ingunn.ikdahl@jus.uio.no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6638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Forordningens system</a:t>
            </a:r>
            <a:endParaRPr lang="nb-NO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018" y="1582702"/>
            <a:ext cx="1512168" cy="279751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181" y="1592990"/>
            <a:ext cx="1414819" cy="29969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318" y="3072832"/>
            <a:ext cx="1790700" cy="1247775"/>
          </a:xfrm>
          <a:prstGeom prst="rect">
            <a:avLst/>
          </a:prstGeom>
        </p:spPr>
      </p:pic>
      <p:sp>
        <p:nvSpPr>
          <p:cNvPr id="11" name="Freeform 10"/>
          <p:cNvSpPr/>
          <p:nvPr/>
        </p:nvSpPr>
        <p:spPr>
          <a:xfrm>
            <a:off x="3026704" y="-12608"/>
            <a:ext cx="3014836" cy="6669360"/>
          </a:xfrm>
          <a:custGeom>
            <a:avLst/>
            <a:gdLst>
              <a:gd name="connsiteX0" fmla="*/ 1700784 w 1700784"/>
              <a:gd name="connsiteY0" fmla="*/ 0 h 3401568"/>
              <a:gd name="connsiteX1" fmla="*/ 1499616 w 1700784"/>
              <a:gd name="connsiteY1" fmla="*/ 36576 h 3401568"/>
              <a:gd name="connsiteX2" fmla="*/ 1389888 w 1700784"/>
              <a:gd name="connsiteY2" fmla="*/ 54864 h 3401568"/>
              <a:gd name="connsiteX3" fmla="*/ 1298448 w 1700784"/>
              <a:gd name="connsiteY3" fmla="*/ 146304 h 3401568"/>
              <a:gd name="connsiteX4" fmla="*/ 1261872 w 1700784"/>
              <a:gd name="connsiteY4" fmla="*/ 201168 h 3401568"/>
              <a:gd name="connsiteX5" fmla="*/ 1243584 w 1700784"/>
              <a:gd name="connsiteY5" fmla="*/ 274320 h 3401568"/>
              <a:gd name="connsiteX6" fmla="*/ 1243584 w 1700784"/>
              <a:gd name="connsiteY6" fmla="*/ 438912 h 3401568"/>
              <a:gd name="connsiteX7" fmla="*/ 1298448 w 1700784"/>
              <a:gd name="connsiteY7" fmla="*/ 457200 h 3401568"/>
              <a:gd name="connsiteX8" fmla="*/ 1298448 w 1700784"/>
              <a:gd name="connsiteY8" fmla="*/ 768096 h 3401568"/>
              <a:gd name="connsiteX9" fmla="*/ 1280160 w 1700784"/>
              <a:gd name="connsiteY9" fmla="*/ 822960 h 3401568"/>
              <a:gd name="connsiteX10" fmla="*/ 1225296 w 1700784"/>
              <a:gd name="connsiteY10" fmla="*/ 841248 h 3401568"/>
              <a:gd name="connsiteX11" fmla="*/ 1115568 w 1700784"/>
              <a:gd name="connsiteY11" fmla="*/ 932688 h 3401568"/>
              <a:gd name="connsiteX12" fmla="*/ 1060704 w 1700784"/>
              <a:gd name="connsiteY12" fmla="*/ 987552 h 3401568"/>
              <a:gd name="connsiteX13" fmla="*/ 987552 w 1700784"/>
              <a:gd name="connsiteY13" fmla="*/ 1042416 h 3401568"/>
              <a:gd name="connsiteX14" fmla="*/ 914400 w 1700784"/>
              <a:gd name="connsiteY14" fmla="*/ 1152144 h 3401568"/>
              <a:gd name="connsiteX15" fmla="*/ 896112 w 1700784"/>
              <a:gd name="connsiteY15" fmla="*/ 1207008 h 3401568"/>
              <a:gd name="connsiteX16" fmla="*/ 896112 w 1700784"/>
              <a:gd name="connsiteY16" fmla="*/ 1609344 h 3401568"/>
              <a:gd name="connsiteX17" fmla="*/ 841248 w 1700784"/>
              <a:gd name="connsiteY17" fmla="*/ 1664208 h 3401568"/>
              <a:gd name="connsiteX18" fmla="*/ 786384 w 1700784"/>
              <a:gd name="connsiteY18" fmla="*/ 1792224 h 3401568"/>
              <a:gd name="connsiteX19" fmla="*/ 749808 w 1700784"/>
              <a:gd name="connsiteY19" fmla="*/ 1847088 h 3401568"/>
              <a:gd name="connsiteX20" fmla="*/ 731520 w 1700784"/>
              <a:gd name="connsiteY20" fmla="*/ 1901952 h 3401568"/>
              <a:gd name="connsiteX21" fmla="*/ 676656 w 1700784"/>
              <a:gd name="connsiteY21" fmla="*/ 2011680 h 3401568"/>
              <a:gd name="connsiteX22" fmla="*/ 658368 w 1700784"/>
              <a:gd name="connsiteY22" fmla="*/ 2340864 h 3401568"/>
              <a:gd name="connsiteX23" fmla="*/ 603504 w 1700784"/>
              <a:gd name="connsiteY23" fmla="*/ 2395728 h 3401568"/>
              <a:gd name="connsiteX24" fmla="*/ 493776 w 1700784"/>
              <a:gd name="connsiteY24" fmla="*/ 2450592 h 3401568"/>
              <a:gd name="connsiteX25" fmla="*/ 347472 w 1700784"/>
              <a:gd name="connsiteY25" fmla="*/ 2651760 h 3401568"/>
              <a:gd name="connsiteX26" fmla="*/ 274320 w 1700784"/>
              <a:gd name="connsiteY26" fmla="*/ 2889504 h 3401568"/>
              <a:gd name="connsiteX27" fmla="*/ 91440 w 1700784"/>
              <a:gd name="connsiteY27" fmla="*/ 3090672 h 3401568"/>
              <a:gd name="connsiteX28" fmla="*/ 73152 w 1700784"/>
              <a:gd name="connsiteY28" fmla="*/ 3145536 h 3401568"/>
              <a:gd name="connsiteX29" fmla="*/ 36576 w 1700784"/>
              <a:gd name="connsiteY29" fmla="*/ 3218688 h 3401568"/>
              <a:gd name="connsiteX30" fmla="*/ 18288 w 1700784"/>
              <a:gd name="connsiteY30" fmla="*/ 3346704 h 3401568"/>
              <a:gd name="connsiteX31" fmla="*/ 0 w 1700784"/>
              <a:gd name="connsiteY31" fmla="*/ 3401568 h 3401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00784" h="3401568">
                <a:moveTo>
                  <a:pt x="1700784" y="0"/>
                </a:moveTo>
                <a:cubicBezTo>
                  <a:pt x="1377447" y="53889"/>
                  <a:pt x="1780777" y="-14544"/>
                  <a:pt x="1499616" y="36576"/>
                </a:cubicBezTo>
                <a:cubicBezTo>
                  <a:pt x="1463134" y="43209"/>
                  <a:pt x="1426464" y="48768"/>
                  <a:pt x="1389888" y="54864"/>
                </a:cubicBezTo>
                <a:cubicBezTo>
                  <a:pt x="1292352" y="201168"/>
                  <a:pt x="1420368" y="24384"/>
                  <a:pt x="1298448" y="146304"/>
                </a:cubicBezTo>
                <a:cubicBezTo>
                  <a:pt x="1282906" y="161846"/>
                  <a:pt x="1274064" y="182880"/>
                  <a:pt x="1261872" y="201168"/>
                </a:cubicBezTo>
                <a:cubicBezTo>
                  <a:pt x="1255776" y="225552"/>
                  <a:pt x="1250489" y="250153"/>
                  <a:pt x="1243584" y="274320"/>
                </a:cubicBezTo>
                <a:cubicBezTo>
                  <a:pt x="1225459" y="337758"/>
                  <a:pt x="1199258" y="361342"/>
                  <a:pt x="1243584" y="438912"/>
                </a:cubicBezTo>
                <a:cubicBezTo>
                  <a:pt x="1253148" y="455649"/>
                  <a:pt x="1280160" y="451104"/>
                  <a:pt x="1298448" y="457200"/>
                </a:cubicBezTo>
                <a:cubicBezTo>
                  <a:pt x="1341674" y="586879"/>
                  <a:pt x="1327513" y="521046"/>
                  <a:pt x="1298448" y="768096"/>
                </a:cubicBezTo>
                <a:cubicBezTo>
                  <a:pt x="1296196" y="787241"/>
                  <a:pt x="1293791" y="809329"/>
                  <a:pt x="1280160" y="822960"/>
                </a:cubicBezTo>
                <a:cubicBezTo>
                  <a:pt x="1266529" y="836591"/>
                  <a:pt x="1243584" y="835152"/>
                  <a:pt x="1225296" y="841248"/>
                </a:cubicBezTo>
                <a:cubicBezTo>
                  <a:pt x="1065010" y="1001534"/>
                  <a:pt x="1268335" y="805382"/>
                  <a:pt x="1115568" y="932688"/>
                </a:cubicBezTo>
                <a:cubicBezTo>
                  <a:pt x="1095699" y="949245"/>
                  <a:pt x="1080341" y="970720"/>
                  <a:pt x="1060704" y="987552"/>
                </a:cubicBezTo>
                <a:cubicBezTo>
                  <a:pt x="1037562" y="1007388"/>
                  <a:pt x="1011936" y="1024128"/>
                  <a:pt x="987552" y="1042416"/>
                </a:cubicBezTo>
                <a:cubicBezTo>
                  <a:pt x="944068" y="1172869"/>
                  <a:pt x="1005727" y="1015154"/>
                  <a:pt x="914400" y="1152144"/>
                </a:cubicBezTo>
                <a:cubicBezTo>
                  <a:pt x="903707" y="1168184"/>
                  <a:pt x="902208" y="1188720"/>
                  <a:pt x="896112" y="1207008"/>
                </a:cubicBezTo>
                <a:cubicBezTo>
                  <a:pt x="927532" y="1364109"/>
                  <a:pt x="940361" y="1388098"/>
                  <a:pt x="896112" y="1609344"/>
                </a:cubicBezTo>
                <a:cubicBezTo>
                  <a:pt x="891040" y="1634705"/>
                  <a:pt x="859536" y="1645920"/>
                  <a:pt x="841248" y="1664208"/>
                </a:cubicBezTo>
                <a:cubicBezTo>
                  <a:pt x="820731" y="1725760"/>
                  <a:pt x="822542" y="1728948"/>
                  <a:pt x="786384" y="1792224"/>
                </a:cubicBezTo>
                <a:cubicBezTo>
                  <a:pt x="775479" y="1811307"/>
                  <a:pt x="759638" y="1827429"/>
                  <a:pt x="749808" y="1847088"/>
                </a:cubicBezTo>
                <a:cubicBezTo>
                  <a:pt x="741187" y="1864330"/>
                  <a:pt x="740141" y="1884710"/>
                  <a:pt x="731520" y="1901952"/>
                </a:cubicBezTo>
                <a:cubicBezTo>
                  <a:pt x="660616" y="2043759"/>
                  <a:pt x="722623" y="1873778"/>
                  <a:pt x="676656" y="2011680"/>
                </a:cubicBezTo>
                <a:cubicBezTo>
                  <a:pt x="670560" y="2121408"/>
                  <a:pt x="678931" y="2232908"/>
                  <a:pt x="658368" y="2340864"/>
                </a:cubicBezTo>
                <a:cubicBezTo>
                  <a:pt x="653529" y="2366270"/>
                  <a:pt x="623373" y="2379171"/>
                  <a:pt x="603504" y="2395728"/>
                </a:cubicBezTo>
                <a:cubicBezTo>
                  <a:pt x="556235" y="2435119"/>
                  <a:pt x="548763" y="2432263"/>
                  <a:pt x="493776" y="2450592"/>
                </a:cubicBezTo>
                <a:cubicBezTo>
                  <a:pt x="420708" y="2523660"/>
                  <a:pt x="402674" y="2533469"/>
                  <a:pt x="347472" y="2651760"/>
                </a:cubicBezTo>
                <a:cubicBezTo>
                  <a:pt x="346242" y="2654397"/>
                  <a:pt x="285022" y="2878802"/>
                  <a:pt x="274320" y="2889504"/>
                </a:cubicBezTo>
                <a:cubicBezTo>
                  <a:pt x="124751" y="3039073"/>
                  <a:pt x="182512" y="2969242"/>
                  <a:pt x="91440" y="3090672"/>
                </a:cubicBezTo>
                <a:cubicBezTo>
                  <a:pt x="85344" y="3108960"/>
                  <a:pt x="80746" y="3127817"/>
                  <a:pt x="73152" y="3145536"/>
                </a:cubicBezTo>
                <a:cubicBezTo>
                  <a:pt x="62413" y="3170594"/>
                  <a:pt x="43749" y="3192386"/>
                  <a:pt x="36576" y="3218688"/>
                </a:cubicBezTo>
                <a:cubicBezTo>
                  <a:pt x="25234" y="3260274"/>
                  <a:pt x="26742" y="3304436"/>
                  <a:pt x="18288" y="3346704"/>
                </a:cubicBezTo>
                <a:cubicBezTo>
                  <a:pt x="14507" y="3365607"/>
                  <a:pt x="0" y="3401568"/>
                  <a:pt x="0" y="3401568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TextBox 2"/>
          <p:cNvSpPr txBox="1"/>
          <p:nvPr/>
        </p:nvSpPr>
        <p:spPr>
          <a:xfrm>
            <a:off x="539552" y="4725144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/>
              <a:t>Primærlandet (her Polen) betaler først</a:t>
            </a:r>
          </a:p>
          <a:p>
            <a:r>
              <a:rPr lang="nb-NO" sz="2800" dirty="0" smtClean="0"/>
              <a:t>Sekundærlandet (Norge) betaler </a:t>
            </a:r>
            <a:r>
              <a:rPr lang="nb-NO" sz="2800" dirty="0" err="1" smtClean="0"/>
              <a:t>evt</a:t>
            </a:r>
            <a:r>
              <a:rPr lang="nb-NO" sz="2800" dirty="0" smtClean="0"/>
              <a:t> </a:t>
            </a:r>
            <a:r>
              <a:rPr lang="nb-NO" sz="2800" u="sng" dirty="0" smtClean="0"/>
              <a:t>differanse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2589906" y="1124938"/>
            <a:ext cx="2090106" cy="1007918"/>
          </a:xfrm>
          <a:prstGeom prst="wedgeEllipseCallout">
            <a:avLst>
              <a:gd name="adj1" fmla="val -66925"/>
              <a:gd name="adj2" fmla="val 4254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2000" dirty="0" smtClean="0"/>
              <a:t>Barnetrygd?</a:t>
            </a:r>
            <a:endParaRPr lang="nb-NO" sz="2000" dirty="0"/>
          </a:p>
        </p:txBody>
      </p:sp>
      <p:pic>
        <p:nvPicPr>
          <p:cNvPr id="1028" name="Picture 4" descr="C:\Users\ingunnik\AppData\Local\Microsoft\Windows\Temporary Internet Files\Content.IE5\VJ7VZABZ\large-Hammer-1-166.6-9676[1]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16366">
            <a:off x="2731720" y="2528587"/>
            <a:ext cx="589967" cy="108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Callout 9"/>
          <p:cNvSpPr/>
          <p:nvPr/>
        </p:nvSpPr>
        <p:spPr>
          <a:xfrm>
            <a:off x="5179318" y="1089031"/>
            <a:ext cx="2090106" cy="1007918"/>
          </a:xfrm>
          <a:prstGeom prst="wedgeEllipseCallout">
            <a:avLst>
              <a:gd name="adj1" fmla="val 60822"/>
              <a:gd name="adj2" fmla="val 4254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2000" dirty="0" smtClean="0"/>
              <a:t>Barnetrygd?</a:t>
            </a:r>
            <a:endParaRPr lang="nb-NO" sz="2000" dirty="0"/>
          </a:p>
        </p:txBody>
      </p:sp>
      <p:pic>
        <p:nvPicPr>
          <p:cNvPr id="12" name="Picture 4" descr="C:\Users\ingunnik\AppData\Local\Microsoft\Windows\Temporary Internet Files\Content.IE5\VJ7VZABZ\large-Hammer-1-166.6-9676[1]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16366">
            <a:off x="8270039" y="2325206"/>
            <a:ext cx="589967" cy="108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87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Trøbbel 1:</a:t>
            </a:r>
            <a:br>
              <a:rPr lang="nb-NO" dirty="0" smtClean="0"/>
            </a:br>
            <a:r>
              <a:rPr lang="nb-NO" dirty="0" smtClean="0"/>
              <a:t>Kontantstøtte som «familieytelse»?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Art. 3.1.z: ytelser som skal møte «</a:t>
            </a:r>
            <a:r>
              <a:rPr lang="nb-NO" dirty="0" err="1" smtClean="0"/>
              <a:t>udgifter</a:t>
            </a:r>
            <a:r>
              <a:rPr lang="nb-NO" dirty="0" smtClean="0"/>
              <a:t> til forsørgelse»</a:t>
            </a:r>
          </a:p>
          <a:p>
            <a:endParaRPr lang="nb-NO" dirty="0" smtClean="0"/>
          </a:p>
          <a:p>
            <a:r>
              <a:rPr lang="nb-NO" dirty="0" smtClean="0"/>
              <a:t>1998: Regjeringen mente kontantstøtte var omfattet, men ville søke om unntak</a:t>
            </a:r>
          </a:p>
          <a:p>
            <a:r>
              <a:rPr lang="nb-NO" dirty="0" smtClean="0"/>
              <a:t>1998</a:t>
            </a:r>
            <a:r>
              <a:rPr lang="nb-NO" dirty="0" smtClean="0">
                <a:sym typeface="Wingdings" panose="05000000000000000000" pitchFamily="2" charset="2"/>
              </a:rPr>
              <a:t>:</a:t>
            </a:r>
            <a:r>
              <a:rPr lang="nb-NO" dirty="0" smtClean="0"/>
              <a:t> nektet eksport i mellomtiden</a:t>
            </a:r>
          </a:p>
          <a:p>
            <a:r>
              <a:rPr lang="nb-NO" dirty="0" smtClean="0"/>
              <a:t>2001: EU-kommisjonen sa nei til unntak</a:t>
            </a:r>
          </a:p>
          <a:p>
            <a:r>
              <a:rPr lang="nb-NO" dirty="0" smtClean="0"/>
              <a:t>2002: Finland tapte tilsvarende sak</a:t>
            </a:r>
            <a:r>
              <a:rPr lang="nb-NO" dirty="0"/>
              <a:t> </a:t>
            </a:r>
            <a:r>
              <a:rPr lang="nb-NO" dirty="0" smtClean="0"/>
              <a:t>(</a:t>
            </a:r>
            <a:r>
              <a:rPr lang="nb-NO" i="1" dirty="0" err="1" smtClean="0"/>
              <a:t>Maaheimo</a:t>
            </a:r>
            <a:r>
              <a:rPr lang="nb-NO" dirty="0" smtClean="0"/>
              <a:t>)</a:t>
            </a:r>
          </a:p>
          <a:p>
            <a:r>
              <a:rPr lang="nb-NO" dirty="0" smtClean="0"/>
              <a:t>2003: Norge endret praksis. Etterbetaling fra 1998</a:t>
            </a:r>
          </a:p>
        </p:txBody>
      </p:sp>
    </p:spTree>
    <p:extLst>
      <p:ext uri="{BB962C8B-B14F-4D97-AF65-F5344CB8AC3E}">
        <p14:creationId xmlns:p14="http://schemas.microsoft.com/office/powerpoint/2010/main" val="34413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Trøbbel 2: Bostedskrav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Barnetrygdloven § 2: «bosatt i riket»</a:t>
            </a:r>
          </a:p>
          <a:p>
            <a:r>
              <a:rPr lang="nb-NO" dirty="0" smtClean="0"/>
              <a:t>Forskrift: lovene «fravikes i den utstrekning det er nødvendig i henhold til» forordningen</a:t>
            </a:r>
          </a:p>
          <a:p>
            <a:r>
              <a:rPr lang="nb-NO" dirty="0" smtClean="0"/>
              <a:t>Leses som: «bosatt i et EØS-land»</a:t>
            </a:r>
          </a:p>
          <a:p>
            <a:r>
              <a:rPr lang="nb-NO" dirty="0" smtClean="0"/>
              <a:t>Hva med Finnmarkstillegget?</a:t>
            </a:r>
          </a:p>
          <a:p>
            <a:pPr lvl="1"/>
            <a:r>
              <a:rPr lang="nb-NO" dirty="0" smtClean="0"/>
              <a:t>Sak E-3/05 (2006): </a:t>
            </a:r>
          </a:p>
          <a:p>
            <a:pPr lvl="1"/>
            <a:r>
              <a:rPr lang="nb-NO" dirty="0" smtClean="0"/>
              <a:t>indirekte forskjellsbehandling, men lovlig: tilstrekkelig rettferdiggjort</a:t>
            </a:r>
          </a:p>
          <a:p>
            <a:pPr lvl="1"/>
            <a:r>
              <a:rPr lang="nb-NO" dirty="0" smtClean="0"/>
              <a:t>Ordningen kunne bestå</a:t>
            </a:r>
          </a:p>
        </p:txBody>
      </p:sp>
    </p:spTree>
    <p:extLst>
      <p:ext uri="{BB962C8B-B14F-4D97-AF65-F5344CB8AC3E}">
        <p14:creationId xmlns:p14="http://schemas.microsoft.com/office/powerpoint/2010/main" val="82654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Trøbbel 3: Husstandskrav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Art 1(i) definerer «familiemedlem»:</a:t>
            </a:r>
          </a:p>
          <a:p>
            <a:r>
              <a:rPr lang="nb-NO" dirty="0" smtClean="0"/>
              <a:t>«1</a:t>
            </a:r>
            <a:r>
              <a:rPr lang="nb-NO" dirty="0"/>
              <a:t>) i) enhver person, der betegnes eller </a:t>
            </a:r>
            <a:r>
              <a:rPr lang="nb-NO" dirty="0" err="1"/>
              <a:t>anerkendes</a:t>
            </a:r>
            <a:r>
              <a:rPr lang="nb-NO" dirty="0"/>
              <a:t> som familiemedlem eller </a:t>
            </a:r>
            <a:r>
              <a:rPr lang="nb-NO" dirty="0" err="1" smtClean="0"/>
              <a:t>betragtes</a:t>
            </a:r>
            <a:r>
              <a:rPr lang="nb-NO" dirty="0" smtClean="0"/>
              <a:t> </a:t>
            </a:r>
            <a:r>
              <a:rPr lang="da-DK" dirty="0" smtClean="0"/>
              <a:t>som </a:t>
            </a:r>
            <a:r>
              <a:rPr lang="da-DK" dirty="0"/>
              <a:t>hørende til husstanden i henhold til </a:t>
            </a:r>
            <a:r>
              <a:rPr lang="da-DK" dirty="0">
                <a:solidFill>
                  <a:srgbClr val="FF0000"/>
                </a:solidFill>
              </a:rPr>
              <a:t>den lovgivning, hvorefter </a:t>
            </a:r>
            <a:r>
              <a:rPr lang="da-DK" dirty="0" smtClean="0">
                <a:solidFill>
                  <a:srgbClr val="FF0000"/>
                </a:solidFill>
              </a:rPr>
              <a:t>ydelserne </a:t>
            </a:r>
            <a:r>
              <a:rPr lang="nb-NO" dirty="0" err="1" smtClean="0">
                <a:solidFill>
                  <a:srgbClr val="FF0000"/>
                </a:solidFill>
              </a:rPr>
              <a:t>udredes</a:t>
            </a:r>
            <a:endParaRPr lang="nb-NO" dirty="0">
              <a:solidFill>
                <a:srgbClr val="FF0000"/>
              </a:solidFill>
            </a:endParaRPr>
          </a:p>
          <a:p>
            <a:r>
              <a:rPr lang="nb-NO" dirty="0" smtClean="0"/>
              <a:t>…3</a:t>
            </a:r>
            <a:r>
              <a:rPr lang="nb-NO" dirty="0"/>
              <a:t>) såfremt en person i henhold til den lovgivning, der </a:t>
            </a:r>
            <a:r>
              <a:rPr lang="nb-NO" dirty="0" err="1"/>
              <a:t>finder</a:t>
            </a:r>
            <a:r>
              <a:rPr lang="nb-NO" dirty="0"/>
              <a:t> anvendelse som omhandlet </a:t>
            </a:r>
            <a:r>
              <a:rPr lang="nb-NO" dirty="0" smtClean="0"/>
              <a:t>i nr</a:t>
            </a:r>
            <a:r>
              <a:rPr lang="nb-NO" dirty="0"/>
              <a:t>. 1) og 2), kun </a:t>
            </a:r>
            <a:r>
              <a:rPr lang="nb-NO" dirty="0" err="1"/>
              <a:t>betragtes</a:t>
            </a:r>
            <a:r>
              <a:rPr lang="nb-NO" dirty="0"/>
              <a:t> som hørende til familien eller husstanden, hvis han </a:t>
            </a:r>
            <a:r>
              <a:rPr lang="nb-NO" dirty="0" smtClean="0">
                <a:solidFill>
                  <a:srgbClr val="FF0000"/>
                </a:solidFill>
              </a:rPr>
              <a:t>bor sammen </a:t>
            </a:r>
            <a:r>
              <a:rPr lang="nb-NO" dirty="0"/>
              <a:t>med forsikringstageren eller </a:t>
            </a:r>
            <a:r>
              <a:rPr lang="nb-NO" dirty="0" err="1"/>
              <a:t>pensionisten</a:t>
            </a:r>
            <a:r>
              <a:rPr lang="nb-NO" dirty="0"/>
              <a:t>, anses denne betingelse dog </a:t>
            </a:r>
            <a:r>
              <a:rPr lang="nb-NO" dirty="0" smtClean="0"/>
              <a:t>for </a:t>
            </a:r>
            <a:r>
              <a:rPr lang="da-DK" dirty="0" smtClean="0"/>
              <a:t>opfyldt</a:t>
            </a:r>
            <a:r>
              <a:rPr lang="da-DK" dirty="0"/>
              <a:t>, </a:t>
            </a:r>
            <a:r>
              <a:rPr lang="da-DK" dirty="0">
                <a:solidFill>
                  <a:srgbClr val="FF0000"/>
                </a:solidFill>
              </a:rPr>
              <a:t>når forsørgelsen af den pågældende i det væsentligste </a:t>
            </a:r>
            <a:r>
              <a:rPr lang="da-DK" dirty="0" smtClean="0">
                <a:solidFill>
                  <a:srgbClr val="FF0000"/>
                </a:solidFill>
              </a:rPr>
              <a:t>påhviler </a:t>
            </a:r>
            <a:r>
              <a:rPr lang="nb-NO" dirty="0" smtClean="0">
                <a:solidFill>
                  <a:srgbClr val="FF0000"/>
                </a:solidFill>
              </a:rPr>
              <a:t>forsikringstageren</a:t>
            </a:r>
            <a:r>
              <a:rPr lang="nb-NO" dirty="0" smtClean="0"/>
              <a:t> </a:t>
            </a:r>
            <a:r>
              <a:rPr lang="nb-NO" dirty="0"/>
              <a:t>eller </a:t>
            </a:r>
            <a:r>
              <a:rPr lang="nb-NO" dirty="0" err="1" smtClean="0"/>
              <a:t>pensionisten</a:t>
            </a:r>
            <a:r>
              <a:rPr lang="nb-NO" dirty="0" smtClean="0"/>
              <a:t>.»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5524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Trøbbel 3: Husstandskrav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Barnetrygdloven § 2: «har barn … boende fast hos seg»</a:t>
            </a:r>
          </a:p>
          <a:p>
            <a:r>
              <a:rPr lang="nb-NO" dirty="0" smtClean="0"/>
              <a:t>Fast praksis: avslag til skilte/ separerte hvis barnet bodde fast hos den andre</a:t>
            </a:r>
          </a:p>
          <a:p>
            <a:r>
              <a:rPr lang="nb-NO" dirty="0" smtClean="0"/>
              <a:t>Sak E-6/12 (2013)</a:t>
            </a:r>
            <a:endParaRPr lang="nb-NO" dirty="0"/>
          </a:p>
          <a:p>
            <a:pPr lvl="1"/>
            <a:r>
              <a:rPr lang="nb-NO" dirty="0" smtClean="0"/>
              <a:t>Forordningen gjelder på samme måte for skilte og separerte </a:t>
            </a:r>
          </a:p>
          <a:p>
            <a:pPr lvl="1"/>
            <a:r>
              <a:rPr lang="nb-NO" dirty="0" smtClean="0"/>
              <a:t>Husstandskrav i nasjonal rett må erstattes med krav om vesentlig forsørgelse</a:t>
            </a:r>
          </a:p>
          <a:p>
            <a:pPr lvl="1"/>
            <a:r>
              <a:rPr lang="nb-NO" dirty="0" smtClean="0"/>
              <a:t>Norsk praksis var EØS-stridig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227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Mer trøbbel i sikte? </a:t>
            </a:r>
            <a:br>
              <a:rPr lang="nb-NO" dirty="0" smtClean="0"/>
            </a:br>
            <a:r>
              <a:rPr lang="nb-NO" dirty="0" smtClean="0"/>
              <a:t>Husstandskravet og kontantstøtte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Barnetrygdloven: </a:t>
            </a:r>
          </a:p>
          <a:p>
            <a:pPr lvl="1"/>
            <a:r>
              <a:rPr lang="nb-NO" dirty="0" smtClean="0"/>
              <a:t>Rundskriv gjorde endring i forståelsen av kravet «boende fast hos seg»</a:t>
            </a:r>
          </a:p>
          <a:p>
            <a:r>
              <a:rPr lang="nb-NO" dirty="0" smtClean="0"/>
              <a:t>Kontantstøtteloven §§ 2 og 3:</a:t>
            </a:r>
          </a:p>
          <a:p>
            <a:pPr lvl="1"/>
            <a:r>
              <a:rPr lang="nb-NO" dirty="0" smtClean="0"/>
              <a:t>Samme vilkår som barnetrygdloven</a:t>
            </a:r>
          </a:p>
          <a:p>
            <a:pPr lvl="1"/>
            <a:r>
              <a:rPr lang="nb-NO" dirty="0" smtClean="0"/>
              <a:t>Eksplisitt uttalt i rundskriv at dette </a:t>
            </a:r>
            <a:r>
              <a:rPr lang="nb-NO" b="1" i="1" dirty="0" smtClean="0"/>
              <a:t>ikke </a:t>
            </a:r>
            <a:r>
              <a:rPr lang="nb-NO" dirty="0" smtClean="0"/>
              <a:t>endres </a:t>
            </a:r>
            <a:r>
              <a:rPr lang="nb-NO" dirty="0"/>
              <a:t>etter </a:t>
            </a:r>
            <a:r>
              <a:rPr lang="nb-NO" dirty="0" smtClean="0"/>
              <a:t>E-6/12</a:t>
            </a:r>
          </a:p>
          <a:p>
            <a:r>
              <a:rPr lang="nb-NO" dirty="0" smtClean="0"/>
              <a:t>Vil dette kunne stå seg?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461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501" y="-23450"/>
            <a:ext cx="4334771" cy="6881450"/>
          </a:xfrm>
        </p:spPr>
      </p:pic>
    </p:spTree>
    <p:extLst>
      <p:ext uri="{BB962C8B-B14F-4D97-AF65-F5344CB8AC3E}">
        <p14:creationId xmlns:p14="http://schemas.microsoft.com/office/powerpoint/2010/main" val="285054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799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45224"/>
            <a:ext cx="8229600" cy="1143000"/>
          </a:xfrm>
        </p:spPr>
        <p:txBody>
          <a:bodyPr>
            <a:normAutofit/>
          </a:bodyPr>
          <a:lstStyle/>
          <a:p>
            <a:r>
              <a:rPr lang="nb-NO" sz="4800" i="1" dirty="0" smtClean="0"/>
              <a:t>Takk for meg.</a:t>
            </a:r>
            <a:endParaRPr lang="nb-NO" sz="4800" i="1" dirty="0"/>
          </a:p>
        </p:txBody>
      </p:sp>
    </p:spTree>
    <p:extLst>
      <p:ext uri="{BB962C8B-B14F-4D97-AF65-F5344CB8AC3E}">
        <p14:creationId xmlns:p14="http://schemas.microsoft.com/office/powerpoint/2010/main" val="249588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Debatten rundt jussen:</a:t>
            </a:r>
            <a:br>
              <a:rPr lang="nb-NO" dirty="0" smtClean="0"/>
            </a:br>
            <a:r>
              <a:rPr lang="nb-NO" dirty="0" smtClean="0"/>
              <a:t>Politikken og kommentarfeltene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Regjeringsplattformen: «Vurdere </a:t>
            </a:r>
            <a:r>
              <a:rPr lang="nb-NO" dirty="0"/>
              <a:t>tiltak som kan begrense og stanse trygdeeksport, men innenfor de internasjonale avtalene Norge er bundet av</a:t>
            </a:r>
            <a:r>
              <a:rPr lang="nb-NO" dirty="0" smtClean="0"/>
              <a:t>.»</a:t>
            </a:r>
            <a:endParaRPr lang="nb-NO" dirty="0"/>
          </a:p>
          <a:p>
            <a:endParaRPr lang="nb-NO" dirty="0" smtClean="0"/>
          </a:p>
          <a:p>
            <a:r>
              <a:rPr lang="nb-NO" dirty="0" smtClean="0"/>
              <a:t>«</a:t>
            </a:r>
            <a:r>
              <a:rPr lang="nb-NO" dirty="0" smtClean="0">
                <a:effectLst/>
              </a:rPr>
              <a:t>Hvorfor i all verden skal folk få gratis penger fra staten, enda de ikke bor i Norge??? Disse mødrene til barna som er hjemme i Polen med sine barn, har da </a:t>
            </a:r>
            <a:r>
              <a:rPr lang="nb-NO" dirty="0" smtClean="0">
                <a:solidFill>
                  <a:srgbClr val="FF0000"/>
                </a:solidFill>
                <a:effectLst/>
              </a:rPr>
              <a:t>ingen verdens ting </a:t>
            </a:r>
            <a:r>
              <a:rPr lang="nb-NO" dirty="0" smtClean="0">
                <a:effectLst/>
              </a:rPr>
              <a:t>med den norske velferdsstaten å gjøre..</a:t>
            </a:r>
            <a:r>
              <a:rPr lang="nb-NO" dirty="0" smtClean="0"/>
              <a:t>»  </a:t>
            </a:r>
          </a:p>
          <a:p>
            <a:endParaRPr lang="nb-NO" dirty="0" smtClean="0"/>
          </a:p>
          <a:p>
            <a:r>
              <a:rPr lang="nb-NO" dirty="0" smtClean="0"/>
              <a:t>«ja nå må </a:t>
            </a:r>
            <a:r>
              <a:rPr lang="nb-NO" dirty="0" err="1" smtClean="0"/>
              <a:t>norge</a:t>
            </a:r>
            <a:r>
              <a:rPr lang="nb-NO" dirty="0" smtClean="0"/>
              <a:t> slutte å sende penger ut av landet i </a:t>
            </a:r>
            <a:r>
              <a:rPr lang="nb-NO" dirty="0" smtClean="0">
                <a:solidFill>
                  <a:srgbClr val="FF0000"/>
                </a:solidFill>
              </a:rPr>
              <a:t>blind naivitet</a:t>
            </a:r>
            <a:r>
              <a:rPr lang="nb-NO" dirty="0" smtClean="0"/>
              <a:t>, </a:t>
            </a:r>
            <a:r>
              <a:rPr lang="nb-NO" dirty="0" err="1" smtClean="0"/>
              <a:t>norge</a:t>
            </a:r>
            <a:r>
              <a:rPr lang="nb-NO" dirty="0" smtClean="0"/>
              <a:t> har blitt verdens </a:t>
            </a:r>
            <a:r>
              <a:rPr lang="nb-NO" dirty="0" smtClean="0">
                <a:solidFill>
                  <a:srgbClr val="FF0000"/>
                </a:solidFill>
              </a:rPr>
              <a:t>velferds-melkeku</a:t>
            </a:r>
            <a:r>
              <a:rPr lang="nb-NO" dirty="0" smtClean="0"/>
              <a:t>, vi blir </a:t>
            </a:r>
            <a:r>
              <a:rPr lang="nb-NO" dirty="0" err="1" smtClean="0">
                <a:solidFill>
                  <a:srgbClr val="FF0000"/>
                </a:solidFill>
              </a:rPr>
              <a:t>rundstjelt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smtClean="0"/>
              <a:t>av disse som utnytter systemet.»</a:t>
            </a:r>
          </a:p>
        </p:txBody>
      </p:sp>
    </p:spTree>
    <p:extLst>
      <p:ext uri="{BB962C8B-B14F-4D97-AF65-F5344CB8AC3E}">
        <p14:creationId xmlns:p14="http://schemas.microsoft.com/office/powerpoint/2010/main" val="43051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Tallene: </a:t>
            </a:r>
            <a:r>
              <a:rPr lang="nb-NO" dirty="0" err="1" smtClean="0"/>
              <a:t>NAVs</a:t>
            </a:r>
            <a:r>
              <a:rPr lang="nb-NO" dirty="0" smtClean="0"/>
              <a:t> statistikk for 2013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Utbetalinger til utlandet utgjorde 1.7%</a:t>
            </a:r>
          </a:p>
          <a:p>
            <a:endParaRPr lang="nb-NO" dirty="0" smtClean="0"/>
          </a:p>
          <a:p>
            <a:r>
              <a:rPr lang="nb-NO" dirty="0" smtClean="0"/>
              <a:t>De enkelte ytelsene:</a:t>
            </a:r>
          </a:p>
          <a:p>
            <a:pPr lvl="1"/>
            <a:r>
              <a:rPr lang="nb-NO" dirty="0" smtClean="0"/>
              <a:t>Kontantstøtte 	27 mill.</a:t>
            </a:r>
          </a:p>
          <a:p>
            <a:pPr lvl="1"/>
            <a:r>
              <a:rPr lang="nb-NO" dirty="0" smtClean="0"/>
              <a:t>Barnetrygd 	183 mill.</a:t>
            </a:r>
          </a:p>
          <a:p>
            <a:pPr lvl="1"/>
            <a:r>
              <a:rPr lang="nb-NO" dirty="0" smtClean="0"/>
              <a:t>Alderspensjon 	3297 mill.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Andel til utenlandske statsborgere:</a:t>
            </a:r>
          </a:p>
          <a:p>
            <a:pPr lvl="1"/>
            <a:r>
              <a:rPr lang="nb-NO" dirty="0" smtClean="0"/>
              <a:t>Kontantstøtte	87 %</a:t>
            </a:r>
          </a:p>
          <a:p>
            <a:pPr lvl="1"/>
            <a:r>
              <a:rPr lang="nb-NO" dirty="0" smtClean="0"/>
              <a:t>Barnetrygd	74 %</a:t>
            </a:r>
          </a:p>
          <a:p>
            <a:pPr lvl="1"/>
            <a:r>
              <a:rPr lang="nb-NO" dirty="0" smtClean="0"/>
              <a:t>Alderspensjon	26 %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0364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Forordningens system</a:t>
            </a:r>
            <a:endParaRPr lang="nb-NO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018" y="1582702"/>
            <a:ext cx="1512168" cy="279751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257" y="1574356"/>
            <a:ext cx="1414819" cy="29969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318" y="3072832"/>
            <a:ext cx="1790700" cy="12477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27584" y="1574356"/>
            <a:ext cx="290267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Forordningens system for familieytelser</a:t>
            </a:r>
          </a:p>
          <a:p>
            <a:endParaRPr lang="nb-NO" sz="3200" dirty="0" smtClean="0"/>
          </a:p>
          <a:p>
            <a:r>
              <a:rPr lang="nb-NO" sz="3200" dirty="0" smtClean="0"/>
              <a:t>Tre eksempler på norsk trøbbel (og kanskje ett til)</a:t>
            </a:r>
          </a:p>
          <a:p>
            <a:endParaRPr lang="nb-NO" sz="3200" dirty="0" smtClean="0"/>
          </a:p>
          <a:p>
            <a:r>
              <a:rPr lang="nb-NO" sz="3200" dirty="0" smtClean="0"/>
              <a:t>Fremtiden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326098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Forordningens system</a:t>
            </a:r>
            <a:endParaRPr lang="nb-NO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018" y="1582702"/>
            <a:ext cx="1512168" cy="279751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181" y="1592990"/>
            <a:ext cx="1414819" cy="29969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318" y="3072832"/>
            <a:ext cx="1790700" cy="1247775"/>
          </a:xfrm>
          <a:prstGeom prst="rect">
            <a:avLst/>
          </a:prstGeom>
        </p:spPr>
      </p:pic>
      <p:sp>
        <p:nvSpPr>
          <p:cNvPr id="11" name="Freeform 10"/>
          <p:cNvSpPr/>
          <p:nvPr/>
        </p:nvSpPr>
        <p:spPr>
          <a:xfrm>
            <a:off x="3026704" y="-12608"/>
            <a:ext cx="3014836" cy="6669360"/>
          </a:xfrm>
          <a:custGeom>
            <a:avLst/>
            <a:gdLst>
              <a:gd name="connsiteX0" fmla="*/ 1700784 w 1700784"/>
              <a:gd name="connsiteY0" fmla="*/ 0 h 3401568"/>
              <a:gd name="connsiteX1" fmla="*/ 1499616 w 1700784"/>
              <a:gd name="connsiteY1" fmla="*/ 36576 h 3401568"/>
              <a:gd name="connsiteX2" fmla="*/ 1389888 w 1700784"/>
              <a:gd name="connsiteY2" fmla="*/ 54864 h 3401568"/>
              <a:gd name="connsiteX3" fmla="*/ 1298448 w 1700784"/>
              <a:gd name="connsiteY3" fmla="*/ 146304 h 3401568"/>
              <a:gd name="connsiteX4" fmla="*/ 1261872 w 1700784"/>
              <a:gd name="connsiteY4" fmla="*/ 201168 h 3401568"/>
              <a:gd name="connsiteX5" fmla="*/ 1243584 w 1700784"/>
              <a:gd name="connsiteY5" fmla="*/ 274320 h 3401568"/>
              <a:gd name="connsiteX6" fmla="*/ 1243584 w 1700784"/>
              <a:gd name="connsiteY6" fmla="*/ 438912 h 3401568"/>
              <a:gd name="connsiteX7" fmla="*/ 1298448 w 1700784"/>
              <a:gd name="connsiteY7" fmla="*/ 457200 h 3401568"/>
              <a:gd name="connsiteX8" fmla="*/ 1298448 w 1700784"/>
              <a:gd name="connsiteY8" fmla="*/ 768096 h 3401568"/>
              <a:gd name="connsiteX9" fmla="*/ 1280160 w 1700784"/>
              <a:gd name="connsiteY9" fmla="*/ 822960 h 3401568"/>
              <a:gd name="connsiteX10" fmla="*/ 1225296 w 1700784"/>
              <a:gd name="connsiteY10" fmla="*/ 841248 h 3401568"/>
              <a:gd name="connsiteX11" fmla="*/ 1115568 w 1700784"/>
              <a:gd name="connsiteY11" fmla="*/ 932688 h 3401568"/>
              <a:gd name="connsiteX12" fmla="*/ 1060704 w 1700784"/>
              <a:gd name="connsiteY12" fmla="*/ 987552 h 3401568"/>
              <a:gd name="connsiteX13" fmla="*/ 987552 w 1700784"/>
              <a:gd name="connsiteY13" fmla="*/ 1042416 h 3401568"/>
              <a:gd name="connsiteX14" fmla="*/ 914400 w 1700784"/>
              <a:gd name="connsiteY14" fmla="*/ 1152144 h 3401568"/>
              <a:gd name="connsiteX15" fmla="*/ 896112 w 1700784"/>
              <a:gd name="connsiteY15" fmla="*/ 1207008 h 3401568"/>
              <a:gd name="connsiteX16" fmla="*/ 896112 w 1700784"/>
              <a:gd name="connsiteY16" fmla="*/ 1609344 h 3401568"/>
              <a:gd name="connsiteX17" fmla="*/ 841248 w 1700784"/>
              <a:gd name="connsiteY17" fmla="*/ 1664208 h 3401568"/>
              <a:gd name="connsiteX18" fmla="*/ 786384 w 1700784"/>
              <a:gd name="connsiteY18" fmla="*/ 1792224 h 3401568"/>
              <a:gd name="connsiteX19" fmla="*/ 749808 w 1700784"/>
              <a:gd name="connsiteY19" fmla="*/ 1847088 h 3401568"/>
              <a:gd name="connsiteX20" fmla="*/ 731520 w 1700784"/>
              <a:gd name="connsiteY20" fmla="*/ 1901952 h 3401568"/>
              <a:gd name="connsiteX21" fmla="*/ 676656 w 1700784"/>
              <a:gd name="connsiteY21" fmla="*/ 2011680 h 3401568"/>
              <a:gd name="connsiteX22" fmla="*/ 658368 w 1700784"/>
              <a:gd name="connsiteY22" fmla="*/ 2340864 h 3401568"/>
              <a:gd name="connsiteX23" fmla="*/ 603504 w 1700784"/>
              <a:gd name="connsiteY23" fmla="*/ 2395728 h 3401568"/>
              <a:gd name="connsiteX24" fmla="*/ 493776 w 1700784"/>
              <a:gd name="connsiteY24" fmla="*/ 2450592 h 3401568"/>
              <a:gd name="connsiteX25" fmla="*/ 347472 w 1700784"/>
              <a:gd name="connsiteY25" fmla="*/ 2651760 h 3401568"/>
              <a:gd name="connsiteX26" fmla="*/ 274320 w 1700784"/>
              <a:gd name="connsiteY26" fmla="*/ 2889504 h 3401568"/>
              <a:gd name="connsiteX27" fmla="*/ 91440 w 1700784"/>
              <a:gd name="connsiteY27" fmla="*/ 3090672 h 3401568"/>
              <a:gd name="connsiteX28" fmla="*/ 73152 w 1700784"/>
              <a:gd name="connsiteY28" fmla="*/ 3145536 h 3401568"/>
              <a:gd name="connsiteX29" fmla="*/ 36576 w 1700784"/>
              <a:gd name="connsiteY29" fmla="*/ 3218688 h 3401568"/>
              <a:gd name="connsiteX30" fmla="*/ 18288 w 1700784"/>
              <a:gd name="connsiteY30" fmla="*/ 3346704 h 3401568"/>
              <a:gd name="connsiteX31" fmla="*/ 0 w 1700784"/>
              <a:gd name="connsiteY31" fmla="*/ 3401568 h 3401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00784" h="3401568">
                <a:moveTo>
                  <a:pt x="1700784" y="0"/>
                </a:moveTo>
                <a:cubicBezTo>
                  <a:pt x="1377447" y="53889"/>
                  <a:pt x="1780777" y="-14544"/>
                  <a:pt x="1499616" y="36576"/>
                </a:cubicBezTo>
                <a:cubicBezTo>
                  <a:pt x="1463134" y="43209"/>
                  <a:pt x="1426464" y="48768"/>
                  <a:pt x="1389888" y="54864"/>
                </a:cubicBezTo>
                <a:cubicBezTo>
                  <a:pt x="1292352" y="201168"/>
                  <a:pt x="1420368" y="24384"/>
                  <a:pt x="1298448" y="146304"/>
                </a:cubicBezTo>
                <a:cubicBezTo>
                  <a:pt x="1282906" y="161846"/>
                  <a:pt x="1274064" y="182880"/>
                  <a:pt x="1261872" y="201168"/>
                </a:cubicBezTo>
                <a:cubicBezTo>
                  <a:pt x="1255776" y="225552"/>
                  <a:pt x="1250489" y="250153"/>
                  <a:pt x="1243584" y="274320"/>
                </a:cubicBezTo>
                <a:cubicBezTo>
                  <a:pt x="1225459" y="337758"/>
                  <a:pt x="1199258" y="361342"/>
                  <a:pt x="1243584" y="438912"/>
                </a:cubicBezTo>
                <a:cubicBezTo>
                  <a:pt x="1253148" y="455649"/>
                  <a:pt x="1280160" y="451104"/>
                  <a:pt x="1298448" y="457200"/>
                </a:cubicBezTo>
                <a:cubicBezTo>
                  <a:pt x="1341674" y="586879"/>
                  <a:pt x="1327513" y="521046"/>
                  <a:pt x="1298448" y="768096"/>
                </a:cubicBezTo>
                <a:cubicBezTo>
                  <a:pt x="1296196" y="787241"/>
                  <a:pt x="1293791" y="809329"/>
                  <a:pt x="1280160" y="822960"/>
                </a:cubicBezTo>
                <a:cubicBezTo>
                  <a:pt x="1266529" y="836591"/>
                  <a:pt x="1243584" y="835152"/>
                  <a:pt x="1225296" y="841248"/>
                </a:cubicBezTo>
                <a:cubicBezTo>
                  <a:pt x="1065010" y="1001534"/>
                  <a:pt x="1268335" y="805382"/>
                  <a:pt x="1115568" y="932688"/>
                </a:cubicBezTo>
                <a:cubicBezTo>
                  <a:pt x="1095699" y="949245"/>
                  <a:pt x="1080341" y="970720"/>
                  <a:pt x="1060704" y="987552"/>
                </a:cubicBezTo>
                <a:cubicBezTo>
                  <a:pt x="1037562" y="1007388"/>
                  <a:pt x="1011936" y="1024128"/>
                  <a:pt x="987552" y="1042416"/>
                </a:cubicBezTo>
                <a:cubicBezTo>
                  <a:pt x="944068" y="1172869"/>
                  <a:pt x="1005727" y="1015154"/>
                  <a:pt x="914400" y="1152144"/>
                </a:cubicBezTo>
                <a:cubicBezTo>
                  <a:pt x="903707" y="1168184"/>
                  <a:pt x="902208" y="1188720"/>
                  <a:pt x="896112" y="1207008"/>
                </a:cubicBezTo>
                <a:cubicBezTo>
                  <a:pt x="927532" y="1364109"/>
                  <a:pt x="940361" y="1388098"/>
                  <a:pt x="896112" y="1609344"/>
                </a:cubicBezTo>
                <a:cubicBezTo>
                  <a:pt x="891040" y="1634705"/>
                  <a:pt x="859536" y="1645920"/>
                  <a:pt x="841248" y="1664208"/>
                </a:cubicBezTo>
                <a:cubicBezTo>
                  <a:pt x="820731" y="1725760"/>
                  <a:pt x="822542" y="1728948"/>
                  <a:pt x="786384" y="1792224"/>
                </a:cubicBezTo>
                <a:cubicBezTo>
                  <a:pt x="775479" y="1811307"/>
                  <a:pt x="759638" y="1827429"/>
                  <a:pt x="749808" y="1847088"/>
                </a:cubicBezTo>
                <a:cubicBezTo>
                  <a:pt x="741187" y="1864330"/>
                  <a:pt x="740141" y="1884710"/>
                  <a:pt x="731520" y="1901952"/>
                </a:cubicBezTo>
                <a:cubicBezTo>
                  <a:pt x="660616" y="2043759"/>
                  <a:pt x="722623" y="1873778"/>
                  <a:pt x="676656" y="2011680"/>
                </a:cubicBezTo>
                <a:cubicBezTo>
                  <a:pt x="670560" y="2121408"/>
                  <a:pt x="678931" y="2232908"/>
                  <a:pt x="658368" y="2340864"/>
                </a:cubicBezTo>
                <a:cubicBezTo>
                  <a:pt x="653529" y="2366270"/>
                  <a:pt x="623373" y="2379171"/>
                  <a:pt x="603504" y="2395728"/>
                </a:cubicBezTo>
                <a:cubicBezTo>
                  <a:pt x="556235" y="2435119"/>
                  <a:pt x="548763" y="2432263"/>
                  <a:pt x="493776" y="2450592"/>
                </a:cubicBezTo>
                <a:cubicBezTo>
                  <a:pt x="420708" y="2523660"/>
                  <a:pt x="402674" y="2533469"/>
                  <a:pt x="347472" y="2651760"/>
                </a:cubicBezTo>
                <a:cubicBezTo>
                  <a:pt x="346242" y="2654397"/>
                  <a:pt x="285022" y="2878802"/>
                  <a:pt x="274320" y="2889504"/>
                </a:cubicBezTo>
                <a:cubicBezTo>
                  <a:pt x="124751" y="3039073"/>
                  <a:pt x="182512" y="2969242"/>
                  <a:pt x="91440" y="3090672"/>
                </a:cubicBezTo>
                <a:cubicBezTo>
                  <a:pt x="85344" y="3108960"/>
                  <a:pt x="80746" y="3127817"/>
                  <a:pt x="73152" y="3145536"/>
                </a:cubicBezTo>
                <a:cubicBezTo>
                  <a:pt x="62413" y="3170594"/>
                  <a:pt x="43749" y="3192386"/>
                  <a:pt x="36576" y="3218688"/>
                </a:cubicBezTo>
                <a:cubicBezTo>
                  <a:pt x="25234" y="3260274"/>
                  <a:pt x="26742" y="3304436"/>
                  <a:pt x="18288" y="3346704"/>
                </a:cubicBezTo>
                <a:cubicBezTo>
                  <a:pt x="14507" y="3365607"/>
                  <a:pt x="0" y="3401568"/>
                  <a:pt x="0" y="3401568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TextBox 2"/>
          <p:cNvSpPr txBox="1"/>
          <p:nvPr/>
        </p:nvSpPr>
        <p:spPr>
          <a:xfrm>
            <a:off x="539552" y="4725144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2800" dirty="0" smtClean="0"/>
          </a:p>
          <a:p>
            <a:r>
              <a:rPr lang="nb-NO" sz="2800" dirty="0"/>
              <a:t>	</a:t>
            </a:r>
            <a:r>
              <a:rPr lang="nb-NO" sz="2800" dirty="0" smtClean="0"/>
              <a:t>Norge					Polen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2589906" y="1124938"/>
            <a:ext cx="2090106" cy="1007918"/>
          </a:xfrm>
          <a:prstGeom prst="wedgeEllipseCallout">
            <a:avLst>
              <a:gd name="adj1" fmla="val -66925"/>
              <a:gd name="adj2" fmla="val 4254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2000" dirty="0" smtClean="0"/>
              <a:t>Barnetrygd?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79062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Forordningens system</a:t>
            </a:r>
            <a:endParaRPr lang="nb-NO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018" y="1582702"/>
            <a:ext cx="1512168" cy="279751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181" y="1592990"/>
            <a:ext cx="1414819" cy="29969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318" y="3072832"/>
            <a:ext cx="1790700" cy="1247775"/>
          </a:xfrm>
          <a:prstGeom prst="rect">
            <a:avLst/>
          </a:prstGeom>
        </p:spPr>
      </p:pic>
      <p:sp>
        <p:nvSpPr>
          <p:cNvPr id="11" name="Freeform 10"/>
          <p:cNvSpPr/>
          <p:nvPr/>
        </p:nvSpPr>
        <p:spPr>
          <a:xfrm>
            <a:off x="3026704" y="-12608"/>
            <a:ext cx="3014836" cy="6669360"/>
          </a:xfrm>
          <a:custGeom>
            <a:avLst/>
            <a:gdLst>
              <a:gd name="connsiteX0" fmla="*/ 1700784 w 1700784"/>
              <a:gd name="connsiteY0" fmla="*/ 0 h 3401568"/>
              <a:gd name="connsiteX1" fmla="*/ 1499616 w 1700784"/>
              <a:gd name="connsiteY1" fmla="*/ 36576 h 3401568"/>
              <a:gd name="connsiteX2" fmla="*/ 1389888 w 1700784"/>
              <a:gd name="connsiteY2" fmla="*/ 54864 h 3401568"/>
              <a:gd name="connsiteX3" fmla="*/ 1298448 w 1700784"/>
              <a:gd name="connsiteY3" fmla="*/ 146304 h 3401568"/>
              <a:gd name="connsiteX4" fmla="*/ 1261872 w 1700784"/>
              <a:gd name="connsiteY4" fmla="*/ 201168 h 3401568"/>
              <a:gd name="connsiteX5" fmla="*/ 1243584 w 1700784"/>
              <a:gd name="connsiteY5" fmla="*/ 274320 h 3401568"/>
              <a:gd name="connsiteX6" fmla="*/ 1243584 w 1700784"/>
              <a:gd name="connsiteY6" fmla="*/ 438912 h 3401568"/>
              <a:gd name="connsiteX7" fmla="*/ 1298448 w 1700784"/>
              <a:gd name="connsiteY7" fmla="*/ 457200 h 3401568"/>
              <a:gd name="connsiteX8" fmla="*/ 1298448 w 1700784"/>
              <a:gd name="connsiteY8" fmla="*/ 768096 h 3401568"/>
              <a:gd name="connsiteX9" fmla="*/ 1280160 w 1700784"/>
              <a:gd name="connsiteY9" fmla="*/ 822960 h 3401568"/>
              <a:gd name="connsiteX10" fmla="*/ 1225296 w 1700784"/>
              <a:gd name="connsiteY10" fmla="*/ 841248 h 3401568"/>
              <a:gd name="connsiteX11" fmla="*/ 1115568 w 1700784"/>
              <a:gd name="connsiteY11" fmla="*/ 932688 h 3401568"/>
              <a:gd name="connsiteX12" fmla="*/ 1060704 w 1700784"/>
              <a:gd name="connsiteY12" fmla="*/ 987552 h 3401568"/>
              <a:gd name="connsiteX13" fmla="*/ 987552 w 1700784"/>
              <a:gd name="connsiteY13" fmla="*/ 1042416 h 3401568"/>
              <a:gd name="connsiteX14" fmla="*/ 914400 w 1700784"/>
              <a:gd name="connsiteY14" fmla="*/ 1152144 h 3401568"/>
              <a:gd name="connsiteX15" fmla="*/ 896112 w 1700784"/>
              <a:gd name="connsiteY15" fmla="*/ 1207008 h 3401568"/>
              <a:gd name="connsiteX16" fmla="*/ 896112 w 1700784"/>
              <a:gd name="connsiteY16" fmla="*/ 1609344 h 3401568"/>
              <a:gd name="connsiteX17" fmla="*/ 841248 w 1700784"/>
              <a:gd name="connsiteY17" fmla="*/ 1664208 h 3401568"/>
              <a:gd name="connsiteX18" fmla="*/ 786384 w 1700784"/>
              <a:gd name="connsiteY18" fmla="*/ 1792224 h 3401568"/>
              <a:gd name="connsiteX19" fmla="*/ 749808 w 1700784"/>
              <a:gd name="connsiteY19" fmla="*/ 1847088 h 3401568"/>
              <a:gd name="connsiteX20" fmla="*/ 731520 w 1700784"/>
              <a:gd name="connsiteY20" fmla="*/ 1901952 h 3401568"/>
              <a:gd name="connsiteX21" fmla="*/ 676656 w 1700784"/>
              <a:gd name="connsiteY21" fmla="*/ 2011680 h 3401568"/>
              <a:gd name="connsiteX22" fmla="*/ 658368 w 1700784"/>
              <a:gd name="connsiteY22" fmla="*/ 2340864 h 3401568"/>
              <a:gd name="connsiteX23" fmla="*/ 603504 w 1700784"/>
              <a:gd name="connsiteY23" fmla="*/ 2395728 h 3401568"/>
              <a:gd name="connsiteX24" fmla="*/ 493776 w 1700784"/>
              <a:gd name="connsiteY24" fmla="*/ 2450592 h 3401568"/>
              <a:gd name="connsiteX25" fmla="*/ 347472 w 1700784"/>
              <a:gd name="connsiteY25" fmla="*/ 2651760 h 3401568"/>
              <a:gd name="connsiteX26" fmla="*/ 274320 w 1700784"/>
              <a:gd name="connsiteY26" fmla="*/ 2889504 h 3401568"/>
              <a:gd name="connsiteX27" fmla="*/ 91440 w 1700784"/>
              <a:gd name="connsiteY27" fmla="*/ 3090672 h 3401568"/>
              <a:gd name="connsiteX28" fmla="*/ 73152 w 1700784"/>
              <a:gd name="connsiteY28" fmla="*/ 3145536 h 3401568"/>
              <a:gd name="connsiteX29" fmla="*/ 36576 w 1700784"/>
              <a:gd name="connsiteY29" fmla="*/ 3218688 h 3401568"/>
              <a:gd name="connsiteX30" fmla="*/ 18288 w 1700784"/>
              <a:gd name="connsiteY30" fmla="*/ 3346704 h 3401568"/>
              <a:gd name="connsiteX31" fmla="*/ 0 w 1700784"/>
              <a:gd name="connsiteY31" fmla="*/ 3401568 h 3401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00784" h="3401568">
                <a:moveTo>
                  <a:pt x="1700784" y="0"/>
                </a:moveTo>
                <a:cubicBezTo>
                  <a:pt x="1377447" y="53889"/>
                  <a:pt x="1780777" y="-14544"/>
                  <a:pt x="1499616" y="36576"/>
                </a:cubicBezTo>
                <a:cubicBezTo>
                  <a:pt x="1463134" y="43209"/>
                  <a:pt x="1426464" y="48768"/>
                  <a:pt x="1389888" y="54864"/>
                </a:cubicBezTo>
                <a:cubicBezTo>
                  <a:pt x="1292352" y="201168"/>
                  <a:pt x="1420368" y="24384"/>
                  <a:pt x="1298448" y="146304"/>
                </a:cubicBezTo>
                <a:cubicBezTo>
                  <a:pt x="1282906" y="161846"/>
                  <a:pt x="1274064" y="182880"/>
                  <a:pt x="1261872" y="201168"/>
                </a:cubicBezTo>
                <a:cubicBezTo>
                  <a:pt x="1255776" y="225552"/>
                  <a:pt x="1250489" y="250153"/>
                  <a:pt x="1243584" y="274320"/>
                </a:cubicBezTo>
                <a:cubicBezTo>
                  <a:pt x="1225459" y="337758"/>
                  <a:pt x="1199258" y="361342"/>
                  <a:pt x="1243584" y="438912"/>
                </a:cubicBezTo>
                <a:cubicBezTo>
                  <a:pt x="1253148" y="455649"/>
                  <a:pt x="1280160" y="451104"/>
                  <a:pt x="1298448" y="457200"/>
                </a:cubicBezTo>
                <a:cubicBezTo>
                  <a:pt x="1341674" y="586879"/>
                  <a:pt x="1327513" y="521046"/>
                  <a:pt x="1298448" y="768096"/>
                </a:cubicBezTo>
                <a:cubicBezTo>
                  <a:pt x="1296196" y="787241"/>
                  <a:pt x="1293791" y="809329"/>
                  <a:pt x="1280160" y="822960"/>
                </a:cubicBezTo>
                <a:cubicBezTo>
                  <a:pt x="1266529" y="836591"/>
                  <a:pt x="1243584" y="835152"/>
                  <a:pt x="1225296" y="841248"/>
                </a:cubicBezTo>
                <a:cubicBezTo>
                  <a:pt x="1065010" y="1001534"/>
                  <a:pt x="1268335" y="805382"/>
                  <a:pt x="1115568" y="932688"/>
                </a:cubicBezTo>
                <a:cubicBezTo>
                  <a:pt x="1095699" y="949245"/>
                  <a:pt x="1080341" y="970720"/>
                  <a:pt x="1060704" y="987552"/>
                </a:cubicBezTo>
                <a:cubicBezTo>
                  <a:pt x="1037562" y="1007388"/>
                  <a:pt x="1011936" y="1024128"/>
                  <a:pt x="987552" y="1042416"/>
                </a:cubicBezTo>
                <a:cubicBezTo>
                  <a:pt x="944068" y="1172869"/>
                  <a:pt x="1005727" y="1015154"/>
                  <a:pt x="914400" y="1152144"/>
                </a:cubicBezTo>
                <a:cubicBezTo>
                  <a:pt x="903707" y="1168184"/>
                  <a:pt x="902208" y="1188720"/>
                  <a:pt x="896112" y="1207008"/>
                </a:cubicBezTo>
                <a:cubicBezTo>
                  <a:pt x="927532" y="1364109"/>
                  <a:pt x="940361" y="1388098"/>
                  <a:pt x="896112" y="1609344"/>
                </a:cubicBezTo>
                <a:cubicBezTo>
                  <a:pt x="891040" y="1634705"/>
                  <a:pt x="859536" y="1645920"/>
                  <a:pt x="841248" y="1664208"/>
                </a:cubicBezTo>
                <a:cubicBezTo>
                  <a:pt x="820731" y="1725760"/>
                  <a:pt x="822542" y="1728948"/>
                  <a:pt x="786384" y="1792224"/>
                </a:cubicBezTo>
                <a:cubicBezTo>
                  <a:pt x="775479" y="1811307"/>
                  <a:pt x="759638" y="1827429"/>
                  <a:pt x="749808" y="1847088"/>
                </a:cubicBezTo>
                <a:cubicBezTo>
                  <a:pt x="741187" y="1864330"/>
                  <a:pt x="740141" y="1884710"/>
                  <a:pt x="731520" y="1901952"/>
                </a:cubicBezTo>
                <a:cubicBezTo>
                  <a:pt x="660616" y="2043759"/>
                  <a:pt x="722623" y="1873778"/>
                  <a:pt x="676656" y="2011680"/>
                </a:cubicBezTo>
                <a:cubicBezTo>
                  <a:pt x="670560" y="2121408"/>
                  <a:pt x="678931" y="2232908"/>
                  <a:pt x="658368" y="2340864"/>
                </a:cubicBezTo>
                <a:cubicBezTo>
                  <a:pt x="653529" y="2366270"/>
                  <a:pt x="623373" y="2379171"/>
                  <a:pt x="603504" y="2395728"/>
                </a:cubicBezTo>
                <a:cubicBezTo>
                  <a:pt x="556235" y="2435119"/>
                  <a:pt x="548763" y="2432263"/>
                  <a:pt x="493776" y="2450592"/>
                </a:cubicBezTo>
                <a:cubicBezTo>
                  <a:pt x="420708" y="2523660"/>
                  <a:pt x="402674" y="2533469"/>
                  <a:pt x="347472" y="2651760"/>
                </a:cubicBezTo>
                <a:cubicBezTo>
                  <a:pt x="346242" y="2654397"/>
                  <a:pt x="285022" y="2878802"/>
                  <a:pt x="274320" y="2889504"/>
                </a:cubicBezTo>
                <a:cubicBezTo>
                  <a:pt x="124751" y="3039073"/>
                  <a:pt x="182512" y="2969242"/>
                  <a:pt x="91440" y="3090672"/>
                </a:cubicBezTo>
                <a:cubicBezTo>
                  <a:pt x="85344" y="3108960"/>
                  <a:pt x="80746" y="3127817"/>
                  <a:pt x="73152" y="3145536"/>
                </a:cubicBezTo>
                <a:cubicBezTo>
                  <a:pt x="62413" y="3170594"/>
                  <a:pt x="43749" y="3192386"/>
                  <a:pt x="36576" y="3218688"/>
                </a:cubicBezTo>
                <a:cubicBezTo>
                  <a:pt x="25234" y="3260274"/>
                  <a:pt x="26742" y="3304436"/>
                  <a:pt x="18288" y="3346704"/>
                </a:cubicBezTo>
                <a:cubicBezTo>
                  <a:pt x="14507" y="3365607"/>
                  <a:pt x="0" y="3401568"/>
                  <a:pt x="0" y="3401568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TextBox 2"/>
          <p:cNvSpPr txBox="1"/>
          <p:nvPr/>
        </p:nvSpPr>
        <p:spPr>
          <a:xfrm>
            <a:off x="539552" y="4725144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/>
              <a:t>Koordinering, ikke harmonisering</a:t>
            </a:r>
          </a:p>
          <a:p>
            <a:pPr marL="457200" indent="-457200">
              <a:buFontTx/>
              <a:buChar char="-"/>
            </a:pPr>
            <a:r>
              <a:rPr lang="nb-NO" sz="2800" dirty="0" smtClean="0"/>
              <a:t>Er Norge det kompetente land for far?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2589906" y="1124938"/>
            <a:ext cx="2090106" cy="1007918"/>
          </a:xfrm>
          <a:prstGeom prst="wedgeEllipseCallout">
            <a:avLst>
              <a:gd name="adj1" fmla="val -66925"/>
              <a:gd name="adj2" fmla="val 4254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2000" dirty="0" smtClean="0"/>
              <a:t>Barnetrygd?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1311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Forordningens system</a:t>
            </a:r>
            <a:endParaRPr lang="nb-NO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018" y="1582702"/>
            <a:ext cx="1512168" cy="279751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181" y="1592990"/>
            <a:ext cx="1414819" cy="29969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318" y="3072832"/>
            <a:ext cx="1790700" cy="1247775"/>
          </a:xfrm>
          <a:prstGeom prst="rect">
            <a:avLst/>
          </a:prstGeom>
        </p:spPr>
      </p:pic>
      <p:sp>
        <p:nvSpPr>
          <p:cNvPr id="11" name="Freeform 10"/>
          <p:cNvSpPr/>
          <p:nvPr/>
        </p:nvSpPr>
        <p:spPr>
          <a:xfrm>
            <a:off x="3026704" y="-12608"/>
            <a:ext cx="3014836" cy="6669360"/>
          </a:xfrm>
          <a:custGeom>
            <a:avLst/>
            <a:gdLst>
              <a:gd name="connsiteX0" fmla="*/ 1700784 w 1700784"/>
              <a:gd name="connsiteY0" fmla="*/ 0 h 3401568"/>
              <a:gd name="connsiteX1" fmla="*/ 1499616 w 1700784"/>
              <a:gd name="connsiteY1" fmla="*/ 36576 h 3401568"/>
              <a:gd name="connsiteX2" fmla="*/ 1389888 w 1700784"/>
              <a:gd name="connsiteY2" fmla="*/ 54864 h 3401568"/>
              <a:gd name="connsiteX3" fmla="*/ 1298448 w 1700784"/>
              <a:gd name="connsiteY3" fmla="*/ 146304 h 3401568"/>
              <a:gd name="connsiteX4" fmla="*/ 1261872 w 1700784"/>
              <a:gd name="connsiteY4" fmla="*/ 201168 h 3401568"/>
              <a:gd name="connsiteX5" fmla="*/ 1243584 w 1700784"/>
              <a:gd name="connsiteY5" fmla="*/ 274320 h 3401568"/>
              <a:gd name="connsiteX6" fmla="*/ 1243584 w 1700784"/>
              <a:gd name="connsiteY6" fmla="*/ 438912 h 3401568"/>
              <a:gd name="connsiteX7" fmla="*/ 1298448 w 1700784"/>
              <a:gd name="connsiteY7" fmla="*/ 457200 h 3401568"/>
              <a:gd name="connsiteX8" fmla="*/ 1298448 w 1700784"/>
              <a:gd name="connsiteY8" fmla="*/ 768096 h 3401568"/>
              <a:gd name="connsiteX9" fmla="*/ 1280160 w 1700784"/>
              <a:gd name="connsiteY9" fmla="*/ 822960 h 3401568"/>
              <a:gd name="connsiteX10" fmla="*/ 1225296 w 1700784"/>
              <a:gd name="connsiteY10" fmla="*/ 841248 h 3401568"/>
              <a:gd name="connsiteX11" fmla="*/ 1115568 w 1700784"/>
              <a:gd name="connsiteY11" fmla="*/ 932688 h 3401568"/>
              <a:gd name="connsiteX12" fmla="*/ 1060704 w 1700784"/>
              <a:gd name="connsiteY12" fmla="*/ 987552 h 3401568"/>
              <a:gd name="connsiteX13" fmla="*/ 987552 w 1700784"/>
              <a:gd name="connsiteY13" fmla="*/ 1042416 h 3401568"/>
              <a:gd name="connsiteX14" fmla="*/ 914400 w 1700784"/>
              <a:gd name="connsiteY14" fmla="*/ 1152144 h 3401568"/>
              <a:gd name="connsiteX15" fmla="*/ 896112 w 1700784"/>
              <a:gd name="connsiteY15" fmla="*/ 1207008 h 3401568"/>
              <a:gd name="connsiteX16" fmla="*/ 896112 w 1700784"/>
              <a:gd name="connsiteY16" fmla="*/ 1609344 h 3401568"/>
              <a:gd name="connsiteX17" fmla="*/ 841248 w 1700784"/>
              <a:gd name="connsiteY17" fmla="*/ 1664208 h 3401568"/>
              <a:gd name="connsiteX18" fmla="*/ 786384 w 1700784"/>
              <a:gd name="connsiteY18" fmla="*/ 1792224 h 3401568"/>
              <a:gd name="connsiteX19" fmla="*/ 749808 w 1700784"/>
              <a:gd name="connsiteY19" fmla="*/ 1847088 h 3401568"/>
              <a:gd name="connsiteX20" fmla="*/ 731520 w 1700784"/>
              <a:gd name="connsiteY20" fmla="*/ 1901952 h 3401568"/>
              <a:gd name="connsiteX21" fmla="*/ 676656 w 1700784"/>
              <a:gd name="connsiteY21" fmla="*/ 2011680 h 3401568"/>
              <a:gd name="connsiteX22" fmla="*/ 658368 w 1700784"/>
              <a:gd name="connsiteY22" fmla="*/ 2340864 h 3401568"/>
              <a:gd name="connsiteX23" fmla="*/ 603504 w 1700784"/>
              <a:gd name="connsiteY23" fmla="*/ 2395728 h 3401568"/>
              <a:gd name="connsiteX24" fmla="*/ 493776 w 1700784"/>
              <a:gd name="connsiteY24" fmla="*/ 2450592 h 3401568"/>
              <a:gd name="connsiteX25" fmla="*/ 347472 w 1700784"/>
              <a:gd name="connsiteY25" fmla="*/ 2651760 h 3401568"/>
              <a:gd name="connsiteX26" fmla="*/ 274320 w 1700784"/>
              <a:gd name="connsiteY26" fmla="*/ 2889504 h 3401568"/>
              <a:gd name="connsiteX27" fmla="*/ 91440 w 1700784"/>
              <a:gd name="connsiteY27" fmla="*/ 3090672 h 3401568"/>
              <a:gd name="connsiteX28" fmla="*/ 73152 w 1700784"/>
              <a:gd name="connsiteY28" fmla="*/ 3145536 h 3401568"/>
              <a:gd name="connsiteX29" fmla="*/ 36576 w 1700784"/>
              <a:gd name="connsiteY29" fmla="*/ 3218688 h 3401568"/>
              <a:gd name="connsiteX30" fmla="*/ 18288 w 1700784"/>
              <a:gd name="connsiteY30" fmla="*/ 3346704 h 3401568"/>
              <a:gd name="connsiteX31" fmla="*/ 0 w 1700784"/>
              <a:gd name="connsiteY31" fmla="*/ 3401568 h 3401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00784" h="3401568">
                <a:moveTo>
                  <a:pt x="1700784" y="0"/>
                </a:moveTo>
                <a:cubicBezTo>
                  <a:pt x="1377447" y="53889"/>
                  <a:pt x="1780777" y="-14544"/>
                  <a:pt x="1499616" y="36576"/>
                </a:cubicBezTo>
                <a:cubicBezTo>
                  <a:pt x="1463134" y="43209"/>
                  <a:pt x="1426464" y="48768"/>
                  <a:pt x="1389888" y="54864"/>
                </a:cubicBezTo>
                <a:cubicBezTo>
                  <a:pt x="1292352" y="201168"/>
                  <a:pt x="1420368" y="24384"/>
                  <a:pt x="1298448" y="146304"/>
                </a:cubicBezTo>
                <a:cubicBezTo>
                  <a:pt x="1282906" y="161846"/>
                  <a:pt x="1274064" y="182880"/>
                  <a:pt x="1261872" y="201168"/>
                </a:cubicBezTo>
                <a:cubicBezTo>
                  <a:pt x="1255776" y="225552"/>
                  <a:pt x="1250489" y="250153"/>
                  <a:pt x="1243584" y="274320"/>
                </a:cubicBezTo>
                <a:cubicBezTo>
                  <a:pt x="1225459" y="337758"/>
                  <a:pt x="1199258" y="361342"/>
                  <a:pt x="1243584" y="438912"/>
                </a:cubicBezTo>
                <a:cubicBezTo>
                  <a:pt x="1253148" y="455649"/>
                  <a:pt x="1280160" y="451104"/>
                  <a:pt x="1298448" y="457200"/>
                </a:cubicBezTo>
                <a:cubicBezTo>
                  <a:pt x="1341674" y="586879"/>
                  <a:pt x="1327513" y="521046"/>
                  <a:pt x="1298448" y="768096"/>
                </a:cubicBezTo>
                <a:cubicBezTo>
                  <a:pt x="1296196" y="787241"/>
                  <a:pt x="1293791" y="809329"/>
                  <a:pt x="1280160" y="822960"/>
                </a:cubicBezTo>
                <a:cubicBezTo>
                  <a:pt x="1266529" y="836591"/>
                  <a:pt x="1243584" y="835152"/>
                  <a:pt x="1225296" y="841248"/>
                </a:cubicBezTo>
                <a:cubicBezTo>
                  <a:pt x="1065010" y="1001534"/>
                  <a:pt x="1268335" y="805382"/>
                  <a:pt x="1115568" y="932688"/>
                </a:cubicBezTo>
                <a:cubicBezTo>
                  <a:pt x="1095699" y="949245"/>
                  <a:pt x="1080341" y="970720"/>
                  <a:pt x="1060704" y="987552"/>
                </a:cubicBezTo>
                <a:cubicBezTo>
                  <a:pt x="1037562" y="1007388"/>
                  <a:pt x="1011936" y="1024128"/>
                  <a:pt x="987552" y="1042416"/>
                </a:cubicBezTo>
                <a:cubicBezTo>
                  <a:pt x="944068" y="1172869"/>
                  <a:pt x="1005727" y="1015154"/>
                  <a:pt x="914400" y="1152144"/>
                </a:cubicBezTo>
                <a:cubicBezTo>
                  <a:pt x="903707" y="1168184"/>
                  <a:pt x="902208" y="1188720"/>
                  <a:pt x="896112" y="1207008"/>
                </a:cubicBezTo>
                <a:cubicBezTo>
                  <a:pt x="927532" y="1364109"/>
                  <a:pt x="940361" y="1388098"/>
                  <a:pt x="896112" y="1609344"/>
                </a:cubicBezTo>
                <a:cubicBezTo>
                  <a:pt x="891040" y="1634705"/>
                  <a:pt x="859536" y="1645920"/>
                  <a:pt x="841248" y="1664208"/>
                </a:cubicBezTo>
                <a:cubicBezTo>
                  <a:pt x="820731" y="1725760"/>
                  <a:pt x="822542" y="1728948"/>
                  <a:pt x="786384" y="1792224"/>
                </a:cubicBezTo>
                <a:cubicBezTo>
                  <a:pt x="775479" y="1811307"/>
                  <a:pt x="759638" y="1827429"/>
                  <a:pt x="749808" y="1847088"/>
                </a:cubicBezTo>
                <a:cubicBezTo>
                  <a:pt x="741187" y="1864330"/>
                  <a:pt x="740141" y="1884710"/>
                  <a:pt x="731520" y="1901952"/>
                </a:cubicBezTo>
                <a:cubicBezTo>
                  <a:pt x="660616" y="2043759"/>
                  <a:pt x="722623" y="1873778"/>
                  <a:pt x="676656" y="2011680"/>
                </a:cubicBezTo>
                <a:cubicBezTo>
                  <a:pt x="670560" y="2121408"/>
                  <a:pt x="678931" y="2232908"/>
                  <a:pt x="658368" y="2340864"/>
                </a:cubicBezTo>
                <a:cubicBezTo>
                  <a:pt x="653529" y="2366270"/>
                  <a:pt x="623373" y="2379171"/>
                  <a:pt x="603504" y="2395728"/>
                </a:cubicBezTo>
                <a:cubicBezTo>
                  <a:pt x="556235" y="2435119"/>
                  <a:pt x="548763" y="2432263"/>
                  <a:pt x="493776" y="2450592"/>
                </a:cubicBezTo>
                <a:cubicBezTo>
                  <a:pt x="420708" y="2523660"/>
                  <a:pt x="402674" y="2533469"/>
                  <a:pt x="347472" y="2651760"/>
                </a:cubicBezTo>
                <a:cubicBezTo>
                  <a:pt x="346242" y="2654397"/>
                  <a:pt x="285022" y="2878802"/>
                  <a:pt x="274320" y="2889504"/>
                </a:cubicBezTo>
                <a:cubicBezTo>
                  <a:pt x="124751" y="3039073"/>
                  <a:pt x="182512" y="2969242"/>
                  <a:pt x="91440" y="3090672"/>
                </a:cubicBezTo>
                <a:cubicBezTo>
                  <a:pt x="85344" y="3108960"/>
                  <a:pt x="80746" y="3127817"/>
                  <a:pt x="73152" y="3145536"/>
                </a:cubicBezTo>
                <a:cubicBezTo>
                  <a:pt x="62413" y="3170594"/>
                  <a:pt x="43749" y="3192386"/>
                  <a:pt x="36576" y="3218688"/>
                </a:cubicBezTo>
                <a:cubicBezTo>
                  <a:pt x="25234" y="3260274"/>
                  <a:pt x="26742" y="3304436"/>
                  <a:pt x="18288" y="3346704"/>
                </a:cubicBezTo>
                <a:cubicBezTo>
                  <a:pt x="14507" y="3365607"/>
                  <a:pt x="0" y="3401568"/>
                  <a:pt x="0" y="3401568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TextBox 2"/>
          <p:cNvSpPr txBox="1"/>
          <p:nvPr/>
        </p:nvSpPr>
        <p:spPr>
          <a:xfrm>
            <a:off x="539552" y="4725144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/>
              <a:t>Koordinering, ikke harmonisering</a:t>
            </a:r>
          </a:p>
          <a:p>
            <a:pPr marL="457200" indent="-457200">
              <a:buFontTx/>
              <a:buChar char="-"/>
            </a:pPr>
            <a:r>
              <a:rPr lang="nb-NO" sz="2800" dirty="0" smtClean="0"/>
              <a:t>Er Norge det kompetente land for far?</a:t>
            </a:r>
          </a:p>
          <a:p>
            <a:pPr marL="457200" indent="-457200">
              <a:buFontTx/>
              <a:buChar char="-"/>
            </a:pPr>
            <a:r>
              <a:rPr lang="nb-NO" sz="2800" dirty="0" smtClean="0"/>
              <a:t>Fyller far vilkårene norsk regelverk stiller opp?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2589906" y="1124938"/>
            <a:ext cx="2090106" cy="1007918"/>
          </a:xfrm>
          <a:prstGeom prst="wedgeEllipseCallout">
            <a:avLst>
              <a:gd name="adj1" fmla="val -66925"/>
              <a:gd name="adj2" fmla="val 4254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2000" dirty="0" smtClean="0"/>
              <a:t>Barnetrygd?</a:t>
            </a:r>
            <a:endParaRPr lang="nb-NO" sz="2000" dirty="0"/>
          </a:p>
        </p:txBody>
      </p:sp>
      <p:pic>
        <p:nvPicPr>
          <p:cNvPr id="1028" name="Picture 4" descr="C:\Users\ingunnik\AppData\Local\Microsoft\Windows\Temporary Internet Files\Content.IE5\VJ7VZABZ\large-Hammer-1-166.6-9676[1]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16366">
            <a:off x="2731720" y="2528587"/>
            <a:ext cx="589967" cy="108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11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Forordningens system</a:t>
            </a:r>
            <a:endParaRPr lang="nb-NO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018" y="1582702"/>
            <a:ext cx="1512168" cy="279751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181" y="1592990"/>
            <a:ext cx="1414819" cy="29969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318" y="3072832"/>
            <a:ext cx="1790700" cy="1247775"/>
          </a:xfrm>
          <a:prstGeom prst="rect">
            <a:avLst/>
          </a:prstGeom>
        </p:spPr>
      </p:pic>
      <p:sp>
        <p:nvSpPr>
          <p:cNvPr id="11" name="Freeform 10"/>
          <p:cNvSpPr/>
          <p:nvPr/>
        </p:nvSpPr>
        <p:spPr>
          <a:xfrm>
            <a:off x="3026704" y="-12608"/>
            <a:ext cx="3014836" cy="6669360"/>
          </a:xfrm>
          <a:custGeom>
            <a:avLst/>
            <a:gdLst>
              <a:gd name="connsiteX0" fmla="*/ 1700784 w 1700784"/>
              <a:gd name="connsiteY0" fmla="*/ 0 h 3401568"/>
              <a:gd name="connsiteX1" fmla="*/ 1499616 w 1700784"/>
              <a:gd name="connsiteY1" fmla="*/ 36576 h 3401568"/>
              <a:gd name="connsiteX2" fmla="*/ 1389888 w 1700784"/>
              <a:gd name="connsiteY2" fmla="*/ 54864 h 3401568"/>
              <a:gd name="connsiteX3" fmla="*/ 1298448 w 1700784"/>
              <a:gd name="connsiteY3" fmla="*/ 146304 h 3401568"/>
              <a:gd name="connsiteX4" fmla="*/ 1261872 w 1700784"/>
              <a:gd name="connsiteY4" fmla="*/ 201168 h 3401568"/>
              <a:gd name="connsiteX5" fmla="*/ 1243584 w 1700784"/>
              <a:gd name="connsiteY5" fmla="*/ 274320 h 3401568"/>
              <a:gd name="connsiteX6" fmla="*/ 1243584 w 1700784"/>
              <a:gd name="connsiteY6" fmla="*/ 438912 h 3401568"/>
              <a:gd name="connsiteX7" fmla="*/ 1298448 w 1700784"/>
              <a:gd name="connsiteY7" fmla="*/ 457200 h 3401568"/>
              <a:gd name="connsiteX8" fmla="*/ 1298448 w 1700784"/>
              <a:gd name="connsiteY8" fmla="*/ 768096 h 3401568"/>
              <a:gd name="connsiteX9" fmla="*/ 1280160 w 1700784"/>
              <a:gd name="connsiteY9" fmla="*/ 822960 h 3401568"/>
              <a:gd name="connsiteX10" fmla="*/ 1225296 w 1700784"/>
              <a:gd name="connsiteY10" fmla="*/ 841248 h 3401568"/>
              <a:gd name="connsiteX11" fmla="*/ 1115568 w 1700784"/>
              <a:gd name="connsiteY11" fmla="*/ 932688 h 3401568"/>
              <a:gd name="connsiteX12" fmla="*/ 1060704 w 1700784"/>
              <a:gd name="connsiteY12" fmla="*/ 987552 h 3401568"/>
              <a:gd name="connsiteX13" fmla="*/ 987552 w 1700784"/>
              <a:gd name="connsiteY13" fmla="*/ 1042416 h 3401568"/>
              <a:gd name="connsiteX14" fmla="*/ 914400 w 1700784"/>
              <a:gd name="connsiteY14" fmla="*/ 1152144 h 3401568"/>
              <a:gd name="connsiteX15" fmla="*/ 896112 w 1700784"/>
              <a:gd name="connsiteY15" fmla="*/ 1207008 h 3401568"/>
              <a:gd name="connsiteX16" fmla="*/ 896112 w 1700784"/>
              <a:gd name="connsiteY16" fmla="*/ 1609344 h 3401568"/>
              <a:gd name="connsiteX17" fmla="*/ 841248 w 1700784"/>
              <a:gd name="connsiteY17" fmla="*/ 1664208 h 3401568"/>
              <a:gd name="connsiteX18" fmla="*/ 786384 w 1700784"/>
              <a:gd name="connsiteY18" fmla="*/ 1792224 h 3401568"/>
              <a:gd name="connsiteX19" fmla="*/ 749808 w 1700784"/>
              <a:gd name="connsiteY19" fmla="*/ 1847088 h 3401568"/>
              <a:gd name="connsiteX20" fmla="*/ 731520 w 1700784"/>
              <a:gd name="connsiteY20" fmla="*/ 1901952 h 3401568"/>
              <a:gd name="connsiteX21" fmla="*/ 676656 w 1700784"/>
              <a:gd name="connsiteY21" fmla="*/ 2011680 h 3401568"/>
              <a:gd name="connsiteX22" fmla="*/ 658368 w 1700784"/>
              <a:gd name="connsiteY22" fmla="*/ 2340864 h 3401568"/>
              <a:gd name="connsiteX23" fmla="*/ 603504 w 1700784"/>
              <a:gd name="connsiteY23" fmla="*/ 2395728 h 3401568"/>
              <a:gd name="connsiteX24" fmla="*/ 493776 w 1700784"/>
              <a:gd name="connsiteY24" fmla="*/ 2450592 h 3401568"/>
              <a:gd name="connsiteX25" fmla="*/ 347472 w 1700784"/>
              <a:gd name="connsiteY25" fmla="*/ 2651760 h 3401568"/>
              <a:gd name="connsiteX26" fmla="*/ 274320 w 1700784"/>
              <a:gd name="connsiteY26" fmla="*/ 2889504 h 3401568"/>
              <a:gd name="connsiteX27" fmla="*/ 91440 w 1700784"/>
              <a:gd name="connsiteY27" fmla="*/ 3090672 h 3401568"/>
              <a:gd name="connsiteX28" fmla="*/ 73152 w 1700784"/>
              <a:gd name="connsiteY28" fmla="*/ 3145536 h 3401568"/>
              <a:gd name="connsiteX29" fmla="*/ 36576 w 1700784"/>
              <a:gd name="connsiteY29" fmla="*/ 3218688 h 3401568"/>
              <a:gd name="connsiteX30" fmla="*/ 18288 w 1700784"/>
              <a:gd name="connsiteY30" fmla="*/ 3346704 h 3401568"/>
              <a:gd name="connsiteX31" fmla="*/ 0 w 1700784"/>
              <a:gd name="connsiteY31" fmla="*/ 3401568 h 3401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00784" h="3401568">
                <a:moveTo>
                  <a:pt x="1700784" y="0"/>
                </a:moveTo>
                <a:cubicBezTo>
                  <a:pt x="1377447" y="53889"/>
                  <a:pt x="1780777" y="-14544"/>
                  <a:pt x="1499616" y="36576"/>
                </a:cubicBezTo>
                <a:cubicBezTo>
                  <a:pt x="1463134" y="43209"/>
                  <a:pt x="1426464" y="48768"/>
                  <a:pt x="1389888" y="54864"/>
                </a:cubicBezTo>
                <a:cubicBezTo>
                  <a:pt x="1292352" y="201168"/>
                  <a:pt x="1420368" y="24384"/>
                  <a:pt x="1298448" y="146304"/>
                </a:cubicBezTo>
                <a:cubicBezTo>
                  <a:pt x="1282906" y="161846"/>
                  <a:pt x="1274064" y="182880"/>
                  <a:pt x="1261872" y="201168"/>
                </a:cubicBezTo>
                <a:cubicBezTo>
                  <a:pt x="1255776" y="225552"/>
                  <a:pt x="1250489" y="250153"/>
                  <a:pt x="1243584" y="274320"/>
                </a:cubicBezTo>
                <a:cubicBezTo>
                  <a:pt x="1225459" y="337758"/>
                  <a:pt x="1199258" y="361342"/>
                  <a:pt x="1243584" y="438912"/>
                </a:cubicBezTo>
                <a:cubicBezTo>
                  <a:pt x="1253148" y="455649"/>
                  <a:pt x="1280160" y="451104"/>
                  <a:pt x="1298448" y="457200"/>
                </a:cubicBezTo>
                <a:cubicBezTo>
                  <a:pt x="1341674" y="586879"/>
                  <a:pt x="1327513" y="521046"/>
                  <a:pt x="1298448" y="768096"/>
                </a:cubicBezTo>
                <a:cubicBezTo>
                  <a:pt x="1296196" y="787241"/>
                  <a:pt x="1293791" y="809329"/>
                  <a:pt x="1280160" y="822960"/>
                </a:cubicBezTo>
                <a:cubicBezTo>
                  <a:pt x="1266529" y="836591"/>
                  <a:pt x="1243584" y="835152"/>
                  <a:pt x="1225296" y="841248"/>
                </a:cubicBezTo>
                <a:cubicBezTo>
                  <a:pt x="1065010" y="1001534"/>
                  <a:pt x="1268335" y="805382"/>
                  <a:pt x="1115568" y="932688"/>
                </a:cubicBezTo>
                <a:cubicBezTo>
                  <a:pt x="1095699" y="949245"/>
                  <a:pt x="1080341" y="970720"/>
                  <a:pt x="1060704" y="987552"/>
                </a:cubicBezTo>
                <a:cubicBezTo>
                  <a:pt x="1037562" y="1007388"/>
                  <a:pt x="1011936" y="1024128"/>
                  <a:pt x="987552" y="1042416"/>
                </a:cubicBezTo>
                <a:cubicBezTo>
                  <a:pt x="944068" y="1172869"/>
                  <a:pt x="1005727" y="1015154"/>
                  <a:pt x="914400" y="1152144"/>
                </a:cubicBezTo>
                <a:cubicBezTo>
                  <a:pt x="903707" y="1168184"/>
                  <a:pt x="902208" y="1188720"/>
                  <a:pt x="896112" y="1207008"/>
                </a:cubicBezTo>
                <a:cubicBezTo>
                  <a:pt x="927532" y="1364109"/>
                  <a:pt x="940361" y="1388098"/>
                  <a:pt x="896112" y="1609344"/>
                </a:cubicBezTo>
                <a:cubicBezTo>
                  <a:pt x="891040" y="1634705"/>
                  <a:pt x="859536" y="1645920"/>
                  <a:pt x="841248" y="1664208"/>
                </a:cubicBezTo>
                <a:cubicBezTo>
                  <a:pt x="820731" y="1725760"/>
                  <a:pt x="822542" y="1728948"/>
                  <a:pt x="786384" y="1792224"/>
                </a:cubicBezTo>
                <a:cubicBezTo>
                  <a:pt x="775479" y="1811307"/>
                  <a:pt x="759638" y="1827429"/>
                  <a:pt x="749808" y="1847088"/>
                </a:cubicBezTo>
                <a:cubicBezTo>
                  <a:pt x="741187" y="1864330"/>
                  <a:pt x="740141" y="1884710"/>
                  <a:pt x="731520" y="1901952"/>
                </a:cubicBezTo>
                <a:cubicBezTo>
                  <a:pt x="660616" y="2043759"/>
                  <a:pt x="722623" y="1873778"/>
                  <a:pt x="676656" y="2011680"/>
                </a:cubicBezTo>
                <a:cubicBezTo>
                  <a:pt x="670560" y="2121408"/>
                  <a:pt x="678931" y="2232908"/>
                  <a:pt x="658368" y="2340864"/>
                </a:cubicBezTo>
                <a:cubicBezTo>
                  <a:pt x="653529" y="2366270"/>
                  <a:pt x="623373" y="2379171"/>
                  <a:pt x="603504" y="2395728"/>
                </a:cubicBezTo>
                <a:cubicBezTo>
                  <a:pt x="556235" y="2435119"/>
                  <a:pt x="548763" y="2432263"/>
                  <a:pt x="493776" y="2450592"/>
                </a:cubicBezTo>
                <a:cubicBezTo>
                  <a:pt x="420708" y="2523660"/>
                  <a:pt x="402674" y="2533469"/>
                  <a:pt x="347472" y="2651760"/>
                </a:cubicBezTo>
                <a:cubicBezTo>
                  <a:pt x="346242" y="2654397"/>
                  <a:pt x="285022" y="2878802"/>
                  <a:pt x="274320" y="2889504"/>
                </a:cubicBezTo>
                <a:cubicBezTo>
                  <a:pt x="124751" y="3039073"/>
                  <a:pt x="182512" y="2969242"/>
                  <a:pt x="91440" y="3090672"/>
                </a:cubicBezTo>
                <a:cubicBezTo>
                  <a:pt x="85344" y="3108960"/>
                  <a:pt x="80746" y="3127817"/>
                  <a:pt x="73152" y="3145536"/>
                </a:cubicBezTo>
                <a:cubicBezTo>
                  <a:pt x="62413" y="3170594"/>
                  <a:pt x="43749" y="3192386"/>
                  <a:pt x="36576" y="3218688"/>
                </a:cubicBezTo>
                <a:cubicBezTo>
                  <a:pt x="25234" y="3260274"/>
                  <a:pt x="26742" y="3304436"/>
                  <a:pt x="18288" y="3346704"/>
                </a:cubicBezTo>
                <a:cubicBezTo>
                  <a:pt x="14507" y="3365607"/>
                  <a:pt x="0" y="3401568"/>
                  <a:pt x="0" y="3401568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TextBox 2"/>
          <p:cNvSpPr txBox="1"/>
          <p:nvPr/>
        </p:nvSpPr>
        <p:spPr>
          <a:xfrm>
            <a:off x="539552" y="4725144"/>
            <a:ext cx="82809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/>
              <a:t>Problemet med </a:t>
            </a:r>
            <a:r>
              <a:rPr lang="nb-NO" sz="2800" u="sng" dirty="0" smtClean="0"/>
              <a:t>overlappende ytelser</a:t>
            </a:r>
          </a:p>
          <a:p>
            <a:pPr marL="457200" indent="-457200">
              <a:buFontTx/>
              <a:buChar char="-"/>
            </a:pPr>
            <a:r>
              <a:rPr lang="nb-NO" sz="2800" u="sng" dirty="0"/>
              <a:t>Prioritering</a:t>
            </a:r>
            <a:r>
              <a:rPr lang="nb-NO" sz="2800" dirty="0"/>
              <a:t>: 1) yrkesaktivitet 2) pensjon 3) bosted</a:t>
            </a:r>
          </a:p>
          <a:p>
            <a:pPr marL="457200" indent="-457200">
              <a:buFontTx/>
              <a:buChar char="-"/>
            </a:pPr>
            <a:r>
              <a:rPr lang="nb-NO" sz="2800" dirty="0" smtClean="0"/>
              <a:t> </a:t>
            </a:r>
          </a:p>
          <a:p>
            <a:pPr marL="457200" indent="-457200">
              <a:buFontTx/>
              <a:buChar char="-"/>
            </a:pPr>
            <a:r>
              <a:rPr lang="nb-NO" sz="2800" dirty="0" smtClean="0"/>
              <a:t>Avgjør hva som er primær- og sekundærland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2589906" y="1124938"/>
            <a:ext cx="2090106" cy="1007918"/>
          </a:xfrm>
          <a:prstGeom prst="wedgeEllipseCallout">
            <a:avLst>
              <a:gd name="adj1" fmla="val -66925"/>
              <a:gd name="adj2" fmla="val 4254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2000" dirty="0" smtClean="0"/>
              <a:t>Barnetrygd?</a:t>
            </a:r>
            <a:endParaRPr lang="nb-NO" sz="2000" dirty="0"/>
          </a:p>
        </p:txBody>
      </p:sp>
      <p:pic>
        <p:nvPicPr>
          <p:cNvPr id="1028" name="Picture 4" descr="C:\Users\ingunnik\AppData\Local\Microsoft\Windows\Temporary Internet Files\Content.IE5\VJ7VZABZ\large-Hammer-1-166.6-9676[1]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16366">
            <a:off x="2731720" y="2528587"/>
            <a:ext cx="589967" cy="108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Callout 9"/>
          <p:cNvSpPr/>
          <p:nvPr/>
        </p:nvSpPr>
        <p:spPr>
          <a:xfrm>
            <a:off x="5179318" y="1089031"/>
            <a:ext cx="2090106" cy="1007918"/>
          </a:xfrm>
          <a:prstGeom prst="wedgeEllipseCallout">
            <a:avLst>
              <a:gd name="adj1" fmla="val 60822"/>
              <a:gd name="adj2" fmla="val 4254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2000" dirty="0" smtClean="0"/>
              <a:t>Barnetrygd?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38482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Forordningens system</a:t>
            </a:r>
            <a:endParaRPr lang="nb-NO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018" y="1582702"/>
            <a:ext cx="1512168" cy="279751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181" y="1592990"/>
            <a:ext cx="1414819" cy="29969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318" y="3072832"/>
            <a:ext cx="1790700" cy="1247775"/>
          </a:xfrm>
          <a:prstGeom prst="rect">
            <a:avLst/>
          </a:prstGeom>
        </p:spPr>
      </p:pic>
      <p:sp>
        <p:nvSpPr>
          <p:cNvPr id="11" name="Freeform 10"/>
          <p:cNvSpPr/>
          <p:nvPr/>
        </p:nvSpPr>
        <p:spPr>
          <a:xfrm>
            <a:off x="3026704" y="-12608"/>
            <a:ext cx="3014836" cy="6669360"/>
          </a:xfrm>
          <a:custGeom>
            <a:avLst/>
            <a:gdLst>
              <a:gd name="connsiteX0" fmla="*/ 1700784 w 1700784"/>
              <a:gd name="connsiteY0" fmla="*/ 0 h 3401568"/>
              <a:gd name="connsiteX1" fmla="*/ 1499616 w 1700784"/>
              <a:gd name="connsiteY1" fmla="*/ 36576 h 3401568"/>
              <a:gd name="connsiteX2" fmla="*/ 1389888 w 1700784"/>
              <a:gd name="connsiteY2" fmla="*/ 54864 h 3401568"/>
              <a:gd name="connsiteX3" fmla="*/ 1298448 w 1700784"/>
              <a:gd name="connsiteY3" fmla="*/ 146304 h 3401568"/>
              <a:gd name="connsiteX4" fmla="*/ 1261872 w 1700784"/>
              <a:gd name="connsiteY4" fmla="*/ 201168 h 3401568"/>
              <a:gd name="connsiteX5" fmla="*/ 1243584 w 1700784"/>
              <a:gd name="connsiteY5" fmla="*/ 274320 h 3401568"/>
              <a:gd name="connsiteX6" fmla="*/ 1243584 w 1700784"/>
              <a:gd name="connsiteY6" fmla="*/ 438912 h 3401568"/>
              <a:gd name="connsiteX7" fmla="*/ 1298448 w 1700784"/>
              <a:gd name="connsiteY7" fmla="*/ 457200 h 3401568"/>
              <a:gd name="connsiteX8" fmla="*/ 1298448 w 1700784"/>
              <a:gd name="connsiteY8" fmla="*/ 768096 h 3401568"/>
              <a:gd name="connsiteX9" fmla="*/ 1280160 w 1700784"/>
              <a:gd name="connsiteY9" fmla="*/ 822960 h 3401568"/>
              <a:gd name="connsiteX10" fmla="*/ 1225296 w 1700784"/>
              <a:gd name="connsiteY10" fmla="*/ 841248 h 3401568"/>
              <a:gd name="connsiteX11" fmla="*/ 1115568 w 1700784"/>
              <a:gd name="connsiteY11" fmla="*/ 932688 h 3401568"/>
              <a:gd name="connsiteX12" fmla="*/ 1060704 w 1700784"/>
              <a:gd name="connsiteY12" fmla="*/ 987552 h 3401568"/>
              <a:gd name="connsiteX13" fmla="*/ 987552 w 1700784"/>
              <a:gd name="connsiteY13" fmla="*/ 1042416 h 3401568"/>
              <a:gd name="connsiteX14" fmla="*/ 914400 w 1700784"/>
              <a:gd name="connsiteY14" fmla="*/ 1152144 h 3401568"/>
              <a:gd name="connsiteX15" fmla="*/ 896112 w 1700784"/>
              <a:gd name="connsiteY15" fmla="*/ 1207008 h 3401568"/>
              <a:gd name="connsiteX16" fmla="*/ 896112 w 1700784"/>
              <a:gd name="connsiteY16" fmla="*/ 1609344 h 3401568"/>
              <a:gd name="connsiteX17" fmla="*/ 841248 w 1700784"/>
              <a:gd name="connsiteY17" fmla="*/ 1664208 h 3401568"/>
              <a:gd name="connsiteX18" fmla="*/ 786384 w 1700784"/>
              <a:gd name="connsiteY18" fmla="*/ 1792224 h 3401568"/>
              <a:gd name="connsiteX19" fmla="*/ 749808 w 1700784"/>
              <a:gd name="connsiteY19" fmla="*/ 1847088 h 3401568"/>
              <a:gd name="connsiteX20" fmla="*/ 731520 w 1700784"/>
              <a:gd name="connsiteY20" fmla="*/ 1901952 h 3401568"/>
              <a:gd name="connsiteX21" fmla="*/ 676656 w 1700784"/>
              <a:gd name="connsiteY21" fmla="*/ 2011680 h 3401568"/>
              <a:gd name="connsiteX22" fmla="*/ 658368 w 1700784"/>
              <a:gd name="connsiteY22" fmla="*/ 2340864 h 3401568"/>
              <a:gd name="connsiteX23" fmla="*/ 603504 w 1700784"/>
              <a:gd name="connsiteY23" fmla="*/ 2395728 h 3401568"/>
              <a:gd name="connsiteX24" fmla="*/ 493776 w 1700784"/>
              <a:gd name="connsiteY24" fmla="*/ 2450592 h 3401568"/>
              <a:gd name="connsiteX25" fmla="*/ 347472 w 1700784"/>
              <a:gd name="connsiteY25" fmla="*/ 2651760 h 3401568"/>
              <a:gd name="connsiteX26" fmla="*/ 274320 w 1700784"/>
              <a:gd name="connsiteY26" fmla="*/ 2889504 h 3401568"/>
              <a:gd name="connsiteX27" fmla="*/ 91440 w 1700784"/>
              <a:gd name="connsiteY27" fmla="*/ 3090672 h 3401568"/>
              <a:gd name="connsiteX28" fmla="*/ 73152 w 1700784"/>
              <a:gd name="connsiteY28" fmla="*/ 3145536 h 3401568"/>
              <a:gd name="connsiteX29" fmla="*/ 36576 w 1700784"/>
              <a:gd name="connsiteY29" fmla="*/ 3218688 h 3401568"/>
              <a:gd name="connsiteX30" fmla="*/ 18288 w 1700784"/>
              <a:gd name="connsiteY30" fmla="*/ 3346704 h 3401568"/>
              <a:gd name="connsiteX31" fmla="*/ 0 w 1700784"/>
              <a:gd name="connsiteY31" fmla="*/ 3401568 h 3401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00784" h="3401568">
                <a:moveTo>
                  <a:pt x="1700784" y="0"/>
                </a:moveTo>
                <a:cubicBezTo>
                  <a:pt x="1377447" y="53889"/>
                  <a:pt x="1780777" y="-14544"/>
                  <a:pt x="1499616" y="36576"/>
                </a:cubicBezTo>
                <a:cubicBezTo>
                  <a:pt x="1463134" y="43209"/>
                  <a:pt x="1426464" y="48768"/>
                  <a:pt x="1389888" y="54864"/>
                </a:cubicBezTo>
                <a:cubicBezTo>
                  <a:pt x="1292352" y="201168"/>
                  <a:pt x="1420368" y="24384"/>
                  <a:pt x="1298448" y="146304"/>
                </a:cubicBezTo>
                <a:cubicBezTo>
                  <a:pt x="1282906" y="161846"/>
                  <a:pt x="1274064" y="182880"/>
                  <a:pt x="1261872" y="201168"/>
                </a:cubicBezTo>
                <a:cubicBezTo>
                  <a:pt x="1255776" y="225552"/>
                  <a:pt x="1250489" y="250153"/>
                  <a:pt x="1243584" y="274320"/>
                </a:cubicBezTo>
                <a:cubicBezTo>
                  <a:pt x="1225459" y="337758"/>
                  <a:pt x="1199258" y="361342"/>
                  <a:pt x="1243584" y="438912"/>
                </a:cubicBezTo>
                <a:cubicBezTo>
                  <a:pt x="1253148" y="455649"/>
                  <a:pt x="1280160" y="451104"/>
                  <a:pt x="1298448" y="457200"/>
                </a:cubicBezTo>
                <a:cubicBezTo>
                  <a:pt x="1341674" y="586879"/>
                  <a:pt x="1327513" y="521046"/>
                  <a:pt x="1298448" y="768096"/>
                </a:cubicBezTo>
                <a:cubicBezTo>
                  <a:pt x="1296196" y="787241"/>
                  <a:pt x="1293791" y="809329"/>
                  <a:pt x="1280160" y="822960"/>
                </a:cubicBezTo>
                <a:cubicBezTo>
                  <a:pt x="1266529" y="836591"/>
                  <a:pt x="1243584" y="835152"/>
                  <a:pt x="1225296" y="841248"/>
                </a:cubicBezTo>
                <a:cubicBezTo>
                  <a:pt x="1065010" y="1001534"/>
                  <a:pt x="1268335" y="805382"/>
                  <a:pt x="1115568" y="932688"/>
                </a:cubicBezTo>
                <a:cubicBezTo>
                  <a:pt x="1095699" y="949245"/>
                  <a:pt x="1080341" y="970720"/>
                  <a:pt x="1060704" y="987552"/>
                </a:cubicBezTo>
                <a:cubicBezTo>
                  <a:pt x="1037562" y="1007388"/>
                  <a:pt x="1011936" y="1024128"/>
                  <a:pt x="987552" y="1042416"/>
                </a:cubicBezTo>
                <a:cubicBezTo>
                  <a:pt x="944068" y="1172869"/>
                  <a:pt x="1005727" y="1015154"/>
                  <a:pt x="914400" y="1152144"/>
                </a:cubicBezTo>
                <a:cubicBezTo>
                  <a:pt x="903707" y="1168184"/>
                  <a:pt x="902208" y="1188720"/>
                  <a:pt x="896112" y="1207008"/>
                </a:cubicBezTo>
                <a:cubicBezTo>
                  <a:pt x="927532" y="1364109"/>
                  <a:pt x="940361" y="1388098"/>
                  <a:pt x="896112" y="1609344"/>
                </a:cubicBezTo>
                <a:cubicBezTo>
                  <a:pt x="891040" y="1634705"/>
                  <a:pt x="859536" y="1645920"/>
                  <a:pt x="841248" y="1664208"/>
                </a:cubicBezTo>
                <a:cubicBezTo>
                  <a:pt x="820731" y="1725760"/>
                  <a:pt x="822542" y="1728948"/>
                  <a:pt x="786384" y="1792224"/>
                </a:cubicBezTo>
                <a:cubicBezTo>
                  <a:pt x="775479" y="1811307"/>
                  <a:pt x="759638" y="1827429"/>
                  <a:pt x="749808" y="1847088"/>
                </a:cubicBezTo>
                <a:cubicBezTo>
                  <a:pt x="741187" y="1864330"/>
                  <a:pt x="740141" y="1884710"/>
                  <a:pt x="731520" y="1901952"/>
                </a:cubicBezTo>
                <a:cubicBezTo>
                  <a:pt x="660616" y="2043759"/>
                  <a:pt x="722623" y="1873778"/>
                  <a:pt x="676656" y="2011680"/>
                </a:cubicBezTo>
                <a:cubicBezTo>
                  <a:pt x="670560" y="2121408"/>
                  <a:pt x="678931" y="2232908"/>
                  <a:pt x="658368" y="2340864"/>
                </a:cubicBezTo>
                <a:cubicBezTo>
                  <a:pt x="653529" y="2366270"/>
                  <a:pt x="623373" y="2379171"/>
                  <a:pt x="603504" y="2395728"/>
                </a:cubicBezTo>
                <a:cubicBezTo>
                  <a:pt x="556235" y="2435119"/>
                  <a:pt x="548763" y="2432263"/>
                  <a:pt x="493776" y="2450592"/>
                </a:cubicBezTo>
                <a:cubicBezTo>
                  <a:pt x="420708" y="2523660"/>
                  <a:pt x="402674" y="2533469"/>
                  <a:pt x="347472" y="2651760"/>
                </a:cubicBezTo>
                <a:cubicBezTo>
                  <a:pt x="346242" y="2654397"/>
                  <a:pt x="285022" y="2878802"/>
                  <a:pt x="274320" y="2889504"/>
                </a:cubicBezTo>
                <a:cubicBezTo>
                  <a:pt x="124751" y="3039073"/>
                  <a:pt x="182512" y="2969242"/>
                  <a:pt x="91440" y="3090672"/>
                </a:cubicBezTo>
                <a:cubicBezTo>
                  <a:pt x="85344" y="3108960"/>
                  <a:pt x="80746" y="3127817"/>
                  <a:pt x="73152" y="3145536"/>
                </a:cubicBezTo>
                <a:cubicBezTo>
                  <a:pt x="62413" y="3170594"/>
                  <a:pt x="43749" y="3192386"/>
                  <a:pt x="36576" y="3218688"/>
                </a:cubicBezTo>
                <a:cubicBezTo>
                  <a:pt x="25234" y="3260274"/>
                  <a:pt x="26742" y="3304436"/>
                  <a:pt x="18288" y="3346704"/>
                </a:cubicBezTo>
                <a:cubicBezTo>
                  <a:pt x="14507" y="3365607"/>
                  <a:pt x="0" y="3401568"/>
                  <a:pt x="0" y="3401568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TextBox 2"/>
          <p:cNvSpPr txBox="1"/>
          <p:nvPr/>
        </p:nvSpPr>
        <p:spPr>
          <a:xfrm>
            <a:off x="539552" y="4725144"/>
            <a:ext cx="82809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/>
              <a:t>Problemet med overlappende ytelser</a:t>
            </a:r>
          </a:p>
          <a:p>
            <a:pPr marL="457200" indent="-457200">
              <a:buFontTx/>
              <a:buChar char="-"/>
            </a:pPr>
            <a:r>
              <a:rPr lang="nb-NO" sz="2800" u="sng" dirty="0"/>
              <a:t>Prioritering</a:t>
            </a:r>
            <a:r>
              <a:rPr lang="nb-NO" sz="2800" dirty="0"/>
              <a:t>: 1) yrkesaktivitet 2) pensjon 3) bosted</a:t>
            </a:r>
          </a:p>
          <a:p>
            <a:pPr marL="914400" lvl="1" indent="-457200">
              <a:buFontTx/>
              <a:buChar char="-"/>
            </a:pPr>
            <a:r>
              <a:rPr lang="nb-NO" sz="2800" dirty="0" smtClean="0"/>
              <a:t>Stiller de likt: barnas bosted</a:t>
            </a:r>
          </a:p>
          <a:p>
            <a:pPr marL="457200" indent="-457200">
              <a:buFontTx/>
              <a:buChar char="-"/>
            </a:pPr>
            <a:r>
              <a:rPr lang="nb-NO" sz="2800" dirty="0" smtClean="0"/>
              <a:t>Avgjør hva som er primær- og sekundærland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2589906" y="1124938"/>
            <a:ext cx="2090106" cy="1007918"/>
          </a:xfrm>
          <a:prstGeom prst="wedgeEllipseCallout">
            <a:avLst>
              <a:gd name="adj1" fmla="val -66925"/>
              <a:gd name="adj2" fmla="val 4254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2000" dirty="0" smtClean="0"/>
              <a:t>Barnetrygd?</a:t>
            </a:r>
            <a:endParaRPr lang="nb-NO" sz="2000" dirty="0"/>
          </a:p>
        </p:txBody>
      </p:sp>
      <p:pic>
        <p:nvPicPr>
          <p:cNvPr id="1028" name="Picture 4" descr="C:\Users\ingunnik\AppData\Local\Microsoft\Windows\Temporary Internet Files\Content.IE5\VJ7VZABZ\large-Hammer-1-166.6-9676[1]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16366">
            <a:off x="2731720" y="2528587"/>
            <a:ext cx="589967" cy="108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Callout 9"/>
          <p:cNvSpPr/>
          <p:nvPr/>
        </p:nvSpPr>
        <p:spPr>
          <a:xfrm>
            <a:off x="5179318" y="1089031"/>
            <a:ext cx="2090106" cy="1007918"/>
          </a:xfrm>
          <a:prstGeom prst="wedgeEllipseCallout">
            <a:avLst>
              <a:gd name="adj1" fmla="val 60822"/>
              <a:gd name="adj2" fmla="val 4254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2000" dirty="0" smtClean="0"/>
              <a:t>Barnetrygd?</a:t>
            </a:r>
            <a:endParaRPr lang="nb-NO" sz="2000" dirty="0"/>
          </a:p>
        </p:txBody>
      </p:sp>
      <p:pic>
        <p:nvPicPr>
          <p:cNvPr id="12" name="Picture 4" descr="C:\Users\ingunnik\AppData\Local\Microsoft\Windows\Temporary Internet Files\Content.IE5\VJ7VZABZ\large-Hammer-1-166.6-9676[1]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16366">
            <a:off x="8270039" y="2325206"/>
            <a:ext cx="589967" cy="108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98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592</Words>
  <Application>Microsoft Office PowerPoint</Application>
  <PresentationFormat>Skjermfremvisning (4:3)</PresentationFormat>
  <Paragraphs>112</Paragraphs>
  <Slides>17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18" baseType="lpstr">
      <vt:lpstr>Office Theme</vt:lpstr>
      <vt:lpstr>Grenseoverskridende familieliv</vt:lpstr>
      <vt:lpstr>Debatten rundt jussen: Politikken og kommentarfeltene</vt:lpstr>
      <vt:lpstr>Tallene: NAVs statistikk for 2013</vt:lpstr>
      <vt:lpstr>Forordningens system</vt:lpstr>
      <vt:lpstr>Forordningens system</vt:lpstr>
      <vt:lpstr>Forordningens system</vt:lpstr>
      <vt:lpstr>Forordningens system</vt:lpstr>
      <vt:lpstr>Forordningens system</vt:lpstr>
      <vt:lpstr>Forordningens system</vt:lpstr>
      <vt:lpstr>Forordningens system</vt:lpstr>
      <vt:lpstr>Trøbbel 1: Kontantstøtte som «familieytelse»?</vt:lpstr>
      <vt:lpstr>Trøbbel 2: Bostedskrav</vt:lpstr>
      <vt:lpstr>Trøbbel 3: Husstandskrav</vt:lpstr>
      <vt:lpstr>Trøbbel 3: Husstandskrav</vt:lpstr>
      <vt:lpstr>Mer trøbbel i sikte?  Husstandskravet og kontantstøtte</vt:lpstr>
      <vt:lpstr>PowerPoint-presentasjon</vt:lpstr>
      <vt:lpstr>Takk for meg.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Grenseoverskridende familieliv</dc:title>
  <dc:creator>Ingunn Ikdahl</dc:creator>
  <cp:lastModifiedBy>Andresen, Martin</cp:lastModifiedBy>
  <cp:revision>40</cp:revision>
  <dcterms:created xsi:type="dcterms:W3CDTF">2015-10-30T14:36:18Z</dcterms:created>
  <dcterms:modified xsi:type="dcterms:W3CDTF">2015-11-05T15:14:10Z</dcterms:modified>
</cp:coreProperties>
</file>