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8" r:id="rId3"/>
    <p:sldId id="297" r:id="rId4"/>
    <p:sldId id="303" r:id="rId5"/>
    <p:sldId id="304" r:id="rId6"/>
    <p:sldId id="293" r:id="rId7"/>
    <p:sldId id="305" r:id="rId8"/>
    <p:sldId id="306" r:id="rId9"/>
    <p:sldId id="307" r:id="rId10"/>
    <p:sldId id="267" r:id="rId11"/>
    <p:sldId id="300" r:id="rId12"/>
    <p:sldId id="296" r:id="rId13"/>
    <p:sldId id="313" r:id="rId14"/>
    <p:sldId id="263" r:id="rId15"/>
    <p:sldId id="311" r:id="rId16"/>
    <p:sldId id="269" r:id="rId17"/>
    <p:sldId id="312" r:id="rId18"/>
    <p:sldId id="310" r:id="rId19"/>
    <p:sldId id="284" r:id="rId20"/>
    <p:sldId id="294" r:id="rId21"/>
    <p:sldId id="295" r:id="rId22"/>
    <p:sldId id="309" r:id="rId23"/>
    <p:sldId id="308" r:id="rId24"/>
  </p:sldIdLst>
  <p:sldSz cx="9144000" cy="6858000" type="screen4x3"/>
  <p:notesSz cx="6858000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62E"/>
    <a:srgbClr val="C13828"/>
    <a:srgbClr val="D62828"/>
    <a:srgbClr val="E23D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package" Target="../embeddings/Microsoft_Excel_Worksheet5.xlsx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6.jp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11" Type="http://schemas.openxmlformats.org/officeDocument/2006/relationships/image" Target="../media/image4.jp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17.pn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 til utland (mill kr)</c:v>
                </c:pt>
              </c:strCache>
            </c:strRef>
          </c:tx>
          <c:spPr>
            <a:solidFill>
              <a:srgbClr val="C13828"/>
            </a:solidFill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nb-N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'Ark1'!$A$2:$A$12</c:f>
              <c:strCache>
                <c:ptCount val="11"/>
                <c:pt idx="0">
                  <c:v>Enslig mor/far</c:v>
                </c:pt>
                <c:pt idx="1">
                  <c:v>Grunn- og hjelp</c:v>
                </c:pt>
                <c:pt idx="2">
                  <c:v>Kontantstøtte</c:v>
                </c:pt>
                <c:pt idx="3">
                  <c:v>Foreldrepenger</c:v>
                </c:pt>
                <c:pt idx="4">
                  <c:v>Dagpenger</c:v>
                </c:pt>
                <c:pt idx="5">
                  <c:v>Gjenlevende</c:v>
                </c:pt>
                <c:pt idx="6">
                  <c:v>Barnetrygd</c:v>
                </c:pt>
                <c:pt idx="7">
                  <c:v>AAP</c:v>
                </c:pt>
                <c:pt idx="8">
                  <c:v>Sykepenger</c:v>
                </c:pt>
                <c:pt idx="9">
                  <c:v>Uføretrygd</c:v>
                </c:pt>
                <c:pt idx="10">
                  <c:v>Alderspensjon</c:v>
                </c:pt>
              </c:strCache>
            </c:strRef>
          </c:cat>
          <c:val>
            <c:numRef>
              <c:f>'Ark1'!$B$2:$B$12</c:f>
              <c:numCache>
                <c:formatCode>#,##0</c:formatCode>
                <c:ptCount val="11"/>
                <c:pt idx="0">
                  <c:v>5</c:v>
                </c:pt>
                <c:pt idx="1">
                  <c:v>16</c:v>
                </c:pt>
                <c:pt idx="2">
                  <c:v>27</c:v>
                </c:pt>
                <c:pt idx="3">
                  <c:v>137</c:v>
                </c:pt>
                <c:pt idx="4">
                  <c:v>141</c:v>
                </c:pt>
                <c:pt idx="5">
                  <c:v>143</c:v>
                </c:pt>
                <c:pt idx="6">
                  <c:v>183</c:v>
                </c:pt>
                <c:pt idx="7">
                  <c:v>203</c:v>
                </c:pt>
                <c:pt idx="8">
                  <c:v>359</c:v>
                </c:pt>
                <c:pt idx="9">
                  <c:v>1402</c:v>
                </c:pt>
                <c:pt idx="10">
                  <c:v>3297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195520"/>
        <c:axId val="79583488"/>
      </c:barChart>
      <c:catAx>
        <c:axId val="791955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79583488"/>
        <c:crosses val="autoZero"/>
        <c:auto val="1"/>
        <c:lblAlgn val="ctr"/>
        <c:lblOffset val="100"/>
        <c:noMultiLvlLbl val="0"/>
      </c:catAx>
      <c:valAx>
        <c:axId val="79583488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79195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nb-NO" dirty="0" smtClean="0"/>
              <a:t>Utbetalte</a:t>
            </a:r>
            <a:r>
              <a:rPr lang="nb-NO" baseline="0" dirty="0" smtClean="0"/>
              <a:t> beløp</a:t>
            </a:r>
            <a:r>
              <a:rPr lang="nb-NO" dirty="0" smtClean="0"/>
              <a:t> </a:t>
            </a:r>
            <a:r>
              <a:rPr lang="nb-NO" dirty="0"/>
              <a:t>til utland (kjønn)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 til utland (kjønn)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'Ark1'!$A$2:$A$3</c:f>
              <c:strCache>
                <c:ptCount val="2"/>
                <c:pt idx="0">
                  <c:v>Kvinne</c:v>
                </c:pt>
                <c:pt idx="1">
                  <c:v>Mann</c:v>
                </c:pt>
              </c:strCache>
            </c:strRef>
          </c:cat>
          <c:val>
            <c:numRef>
              <c:f>'Ark1'!$B$2:$B$3</c:f>
              <c:numCache>
                <c:formatCode>0</c:formatCode>
                <c:ptCount val="2"/>
                <c:pt idx="0">
                  <c:v>2208</c:v>
                </c:pt>
                <c:pt idx="1">
                  <c:v>3704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200"/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 til utland i millioner (alder)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'Ark1'!$A$2:$A$10</c:f>
              <c:strCache>
                <c:ptCount val="9"/>
                <c:pt idx="0">
                  <c:v>0-9</c:v>
                </c:pt>
                <c:pt idx="1">
                  <c:v>10-19</c:v>
                </c:pt>
                <c:pt idx="2">
                  <c:v>20-29</c:v>
                </c:pt>
                <c:pt idx="3">
                  <c:v>30-39</c:v>
                </c:pt>
                <c:pt idx="4">
                  <c:v>40-49</c:v>
                </c:pt>
                <c:pt idx="5">
                  <c:v>50-59</c:v>
                </c:pt>
                <c:pt idx="6">
                  <c:v>60-69</c:v>
                </c:pt>
                <c:pt idx="7">
                  <c:v>70-79</c:v>
                </c:pt>
                <c:pt idx="8">
                  <c:v>80+</c:v>
                </c:pt>
              </c:strCache>
            </c:strRef>
          </c:cat>
          <c:val>
            <c:numRef>
              <c:f>'Ark1'!$B$2:$B$10</c:f>
              <c:numCache>
                <c:formatCode>#,##0</c:formatCode>
                <c:ptCount val="9"/>
                <c:pt idx="0">
                  <c:v>5</c:v>
                </c:pt>
                <c:pt idx="1">
                  <c:v>13</c:v>
                </c:pt>
                <c:pt idx="2">
                  <c:v>136</c:v>
                </c:pt>
                <c:pt idx="3">
                  <c:v>397</c:v>
                </c:pt>
                <c:pt idx="4">
                  <c:v>492</c:v>
                </c:pt>
                <c:pt idx="5">
                  <c:v>760</c:v>
                </c:pt>
                <c:pt idx="6">
                  <c:v>1806</c:v>
                </c:pt>
                <c:pt idx="7">
                  <c:v>1699</c:v>
                </c:pt>
                <c:pt idx="8">
                  <c:v>603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3352576"/>
        <c:axId val="83358464"/>
      </c:barChart>
      <c:catAx>
        <c:axId val="83352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83358464"/>
        <c:crosses val="autoZero"/>
        <c:auto val="1"/>
        <c:lblAlgn val="ctr"/>
        <c:lblOffset val="100"/>
        <c:noMultiLvlLbl val="0"/>
      </c:catAx>
      <c:valAx>
        <c:axId val="833584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3352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dLbls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'Ark1'!$A$2:$A$11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3.1160000000000001</c:v>
                </c:pt>
                <c:pt idx="1">
                  <c:v>3.4550000000000001</c:v>
                </c:pt>
                <c:pt idx="2">
                  <c:v>3.645</c:v>
                </c:pt>
                <c:pt idx="3">
                  <c:v>4.0229999999999997</c:v>
                </c:pt>
                <c:pt idx="4">
                  <c:v>4.266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Serie 2</c:v>
                </c:pt>
              </c:strCache>
            </c:strRef>
          </c:tx>
          <c:marker>
            <c:symbol val="none"/>
          </c:marker>
          <c:dLbls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'Ark1'!$A$2:$A$11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  <c:pt idx="6">
                  <c:v>4.8109999999999999</c:v>
                </c:pt>
                <c:pt idx="7">
                  <c:v>5.1050000000000004</c:v>
                </c:pt>
                <c:pt idx="8">
                  <c:v>5.5030000000000001</c:v>
                </c:pt>
                <c:pt idx="9">
                  <c:v>5.9109999999999996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507840"/>
        <c:axId val="83509632"/>
      </c:lineChart>
      <c:catAx>
        <c:axId val="8350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509632"/>
        <c:crosses val="autoZero"/>
        <c:auto val="1"/>
        <c:lblAlgn val="ctr"/>
        <c:lblOffset val="100"/>
        <c:noMultiLvlLbl val="0"/>
      </c:catAx>
      <c:valAx>
        <c:axId val="83509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3507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dirty="0" smtClean="0"/>
              <a:t>Utbetalinger til utland (statsborgerskap)</a:t>
            </a:r>
            <a:endParaRPr lang="nb-NO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Utenlandsk</c:v>
                </c:pt>
              </c:strCache>
            </c:strRef>
          </c:tx>
          <c:spPr>
            <a:solidFill>
              <a:srgbClr val="C13828"/>
            </a:solidFill>
          </c:spPr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'Ark1'!$A$2:$A$12</c:f>
              <c:strCache>
                <c:ptCount val="11"/>
                <c:pt idx="0">
                  <c:v>Enslig mor/far</c:v>
                </c:pt>
                <c:pt idx="1">
                  <c:v>Grunn- og hjelp</c:v>
                </c:pt>
                <c:pt idx="2">
                  <c:v>Kontantstøtte</c:v>
                </c:pt>
                <c:pt idx="3">
                  <c:v>Foreldrepenger</c:v>
                </c:pt>
                <c:pt idx="4">
                  <c:v>Dagpenger</c:v>
                </c:pt>
                <c:pt idx="5">
                  <c:v>Gjenlevende</c:v>
                </c:pt>
                <c:pt idx="6">
                  <c:v>Barnetrygd</c:v>
                </c:pt>
                <c:pt idx="7">
                  <c:v>AAP</c:v>
                </c:pt>
                <c:pt idx="8">
                  <c:v>Sykepenger</c:v>
                </c:pt>
                <c:pt idx="9">
                  <c:v>Uføretrygd</c:v>
                </c:pt>
                <c:pt idx="10">
                  <c:v>Alderspensjon</c:v>
                </c:pt>
              </c:strCache>
            </c:strRef>
          </c:cat>
          <c:val>
            <c:numRef>
              <c:f>'Ark1'!$B$2:$B$12</c:f>
              <c:numCache>
                <c:formatCode>#,##0%</c:formatCode>
                <c:ptCount val="11"/>
                <c:pt idx="0">
                  <c:v>0.39</c:v>
                </c:pt>
                <c:pt idx="1">
                  <c:v>0.11</c:v>
                </c:pt>
                <c:pt idx="2">
                  <c:v>0.87</c:v>
                </c:pt>
                <c:pt idx="3">
                  <c:v>0.65</c:v>
                </c:pt>
                <c:pt idx="4">
                  <c:v>0.92</c:v>
                </c:pt>
                <c:pt idx="5">
                  <c:v>0.68</c:v>
                </c:pt>
                <c:pt idx="6">
                  <c:v>0.74</c:v>
                </c:pt>
                <c:pt idx="7">
                  <c:v>0.62</c:v>
                </c:pt>
                <c:pt idx="8">
                  <c:v>0.78</c:v>
                </c:pt>
                <c:pt idx="9">
                  <c:v>0.15</c:v>
                </c:pt>
                <c:pt idx="10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Norsk</c:v>
                </c:pt>
              </c:strCache>
            </c:strRef>
          </c:tx>
          <c:invertIfNegative val="0"/>
          <c:dLbls>
            <c:delete val="1"/>
          </c:dLbls>
          <c:cat>
            <c:strRef>
              <c:f>'Ark1'!$A$2:$A$12</c:f>
              <c:strCache>
                <c:ptCount val="11"/>
                <c:pt idx="0">
                  <c:v>Enslig mor/far</c:v>
                </c:pt>
                <c:pt idx="1">
                  <c:v>Grunn- og hjelp</c:v>
                </c:pt>
                <c:pt idx="2">
                  <c:v>Kontantstøtte</c:v>
                </c:pt>
                <c:pt idx="3">
                  <c:v>Foreldrepenger</c:v>
                </c:pt>
                <c:pt idx="4">
                  <c:v>Dagpenger</c:v>
                </c:pt>
                <c:pt idx="5">
                  <c:v>Gjenlevende</c:v>
                </c:pt>
                <c:pt idx="6">
                  <c:v>Barnetrygd</c:v>
                </c:pt>
                <c:pt idx="7">
                  <c:v>AAP</c:v>
                </c:pt>
                <c:pt idx="8">
                  <c:v>Sykepenger</c:v>
                </c:pt>
                <c:pt idx="9">
                  <c:v>Uføretrygd</c:v>
                </c:pt>
                <c:pt idx="10">
                  <c:v>Alderspensjon</c:v>
                </c:pt>
              </c:strCache>
            </c:strRef>
          </c:cat>
          <c:val>
            <c:numRef>
              <c:f>'Ark1'!$C$2:$C$12</c:f>
              <c:numCache>
                <c:formatCode>0%</c:formatCode>
                <c:ptCount val="11"/>
                <c:pt idx="0">
                  <c:v>0.61</c:v>
                </c:pt>
                <c:pt idx="1">
                  <c:v>0.89</c:v>
                </c:pt>
                <c:pt idx="2">
                  <c:v>0.13</c:v>
                </c:pt>
                <c:pt idx="3">
                  <c:v>0.35</c:v>
                </c:pt>
                <c:pt idx="4">
                  <c:v>7.999999999999996E-2</c:v>
                </c:pt>
                <c:pt idx="5">
                  <c:v>0.31999999999999995</c:v>
                </c:pt>
                <c:pt idx="6">
                  <c:v>0.26</c:v>
                </c:pt>
                <c:pt idx="7">
                  <c:v>0.38</c:v>
                </c:pt>
                <c:pt idx="8">
                  <c:v>0.21999999999999997</c:v>
                </c:pt>
                <c:pt idx="9">
                  <c:v>0.85</c:v>
                </c:pt>
                <c:pt idx="10">
                  <c:v>0.74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81136640"/>
        <c:axId val="81142528"/>
      </c:barChart>
      <c:catAx>
        <c:axId val="8113664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81142528"/>
        <c:crosses val="autoZero"/>
        <c:auto val="1"/>
        <c:lblAlgn val="ctr"/>
        <c:lblOffset val="100"/>
        <c:noMultiLvlLbl val="0"/>
      </c:catAx>
      <c:valAx>
        <c:axId val="8114252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81136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Utbetalinger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utland</a:t>
            </a:r>
            <a:r>
              <a:rPr lang="en-US" dirty="0"/>
              <a:t> </a:t>
            </a:r>
            <a:r>
              <a:rPr lang="en-US" dirty="0" smtClean="0"/>
              <a:t>i </a:t>
            </a:r>
            <a:r>
              <a:rPr lang="en-US" dirty="0" err="1" smtClean="0"/>
              <a:t>prosent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utbetalinger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fra</a:t>
            </a:r>
            <a:r>
              <a:rPr lang="en-US" baseline="0" dirty="0" smtClean="0"/>
              <a:t> NAV</a:t>
            </a:r>
            <a:endParaRPr lang="en-US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Kolonne1</c:v>
                </c:pt>
              </c:strCache>
            </c:strRef>
          </c:tx>
          <c:spPr>
            <a:solidFill>
              <a:srgbClr val="C13828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0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'Ark1'!$A$2:$A$12</c:f>
              <c:strCache>
                <c:ptCount val="11"/>
                <c:pt idx="0">
                  <c:v>Enslig mor/far</c:v>
                </c:pt>
                <c:pt idx="1">
                  <c:v>Grunn- og hjelp</c:v>
                </c:pt>
                <c:pt idx="2">
                  <c:v>Kontantstøtte</c:v>
                </c:pt>
                <c:pt idx="3">
                  <c:v>Foreldrepenger</c:v>
                </c:pt>
                <c:pt idx="4">
                  <c:v>Dagpenger</c:v>
                </c:pt>
                <c:pt idx="5">
                  <c:v>Gjenlevende</c:v>
                </c:pt>
                <c:pt idx="6">
                  <c:v>Barnetrygd</c:v>
                </c:pt>
                <c:pt idx="7">
                  <c:v>AAP</c:v>
                </c:pt>
                <c:pt idx="8">
                  <c:v>Sykepenger</c:v>
                </c:pt>
                <c:pt idx="9">
                  <c:v>Uføretrygd</c:v>
                </c:pt>
                <c:pt idx="10">
                  <c:v>Alderspensjon</c:v>
                </c:pt>
              </c:strCache>
            </c:strRef>
          </c:cat>
          <c:val>
            <c:numRef>
              <c:f>'Ark1'!$B$2:$B$12</c:f>
              <c:numCache>
                <c:formatCode>#,##0.00</c:formatCode>
                <c:ptCount val="11"/>
                <c:pt idx="0">
                  <c:v>0.1</c:v>
                </c:pt>
                <c:pt idx="1">
                  <c:v>0.5</c:v>
                </c:pt>
                <c:pt idx="2">
                  <c:v>2.2000000000000002</c:v>
                </c:pt>
                <c:pt idx="3">
                  <c:v>0.8</c:v>
                </c:pt>
                <c:pt idx="4">
                  <c:v>1.5</c:v>
                </c:pt>
                <c:pt idx="5">
                  <c:v>5.8</c:v>
                </c:pt>
                <c:pt idx="6">
                  <c:v>1.2</c:v>
                </c:pt>
                <c:pt idx="7">
                  <c:v>0.6</c:v>
                </c:pt>
                <c:pt idx="8">
                  <c:v>1</c:v>
                </c:pt>
                <c:pt idx="9">
                  <c:v>2.2999999999999998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611392"/>
        <c:axId val="75661696"/>
      </c:barChart>
      <c:catAx>
        <c:axId val="796113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75661696"/>
        <c:crosses val="autoZero"/>
        <c:auto val="1"/>
        <c:lblAlgn val="ctr"/>
        <c:lblOffset val="100"/>
        <c:noMultiLvlLbl val="0"/>
      </c:catAx>
      <c:valAx>
        <c:axId val="75661696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crossAx val="796113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Y-verdier</c:v>
                </c:pt>
              </c:strCache>
            </c:strRef>
          </c:tx>
          <c:invertIfNegative val="0"/>
          <c:dPt>
            <c:idx val="0"/>
            <c:invertIfNegative val="0"/>
            <c:bubble3D val="1"/>
            <c:spPr>
              <a:solidFill>
                <a:schemeClr val="bg2"/>
              </a:solidFill>
            </c:spPr>
          </c:dPt>
          <c:dPt>
            <c:idx val="2"/>
            <c:invertIfNegative val="0"/>
            <c:bubble3D val="1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1"/>
            <c:spPr>
              <a:solidFill>
                <a:schemeClr val="tx1"/>
              </a:solidFill>
            </c:spPr>
          </c:dPt>
          <c:dPt>
            <c:idx val="4"/>
            <c:invertIfNegative val="0"/>
            <c:bubble3D val="1"/>
            <c:spPr>
              <a:solidFill>
                <a:srgbClr val="00B0F0"/>
              </a:solidFill>
            </c:spPr>
          </c:dPt>
          <c:dPt>
            <c:idx val="5"/>
            <c:invertIfNegative val="0"/>
            <c:bubble3D val="1"/>
            <c:spPr>
              <a:solidFill>
                <a:schemeClr val="tx2"/>
              </a:solidFill>
            </c:spPr>
          </c:dPt>
          <c:dPt>
            <c:idx val="6"/>
            <c:invertIfNegative val="0"/>
            <c:bubble3D val="1"/>
            <c:spPr>
              <a:solidFill>
                <a:srgbClr val="92D050"/>
              </a:solidFill>
            </c:spPr>
          </c:dPt>
          <c:dPt>
            <c:idx val="8"/>
            <c:invertIfNegative val="0"/>
            <c:bubble3D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9"/>
            <c:invertIfNegative val="0"/>
            <c:bubble3D val="1"/>
            <c:spPr>
              <a:solidFill>
                <a:srgbClr val="7030A0"/>
              </a:solidFill>
            </c:spPr>
          </c:dPt>
          <c:dPt>
            <c:idx val="10"/>
            <c:invertIfNegative val="0"/>
            <c:bubble3D val="1"/>
            <c:spPr>
              <a:solidFill>
                <a:srgbClr val="FFC000"/>
              </a:solidFill>
            </c:spPr>
          </c:dPt>
          <c:xVal>
            <c:numRef>
              <c:f>'Ark1'!$A$2:$A$12</c:f>
              <c:numCache>
                <c:formatCode>General</c:formatCode>
                <c:ptCount val="11"/>
                <c:pt idx="0">
                  <c:v>13</c:v>
                </c:pt>
                <c:pt idx="1">
                  <c:v>26</c:v>
                </c:pt>
                <c:pt idx="2">
                  <c:v>35</c:v>
                </c:pt>
                <c:pt idx="3">
                  <c:v>8</c:v>
                </c:pt>
                <c:pt idx="4">
                  <c:v>61</c:v>
                </c:pt>
                <c:pt idx="5">
                  <c:v>22</c:v>
                </c:pt>
                <c:pt idx="6">
                  <c:v>38</c:v>
                </c:pt>
                <c:pt idx="7">
                  <c:v>85</c:v>
                </c:pt>
                <c:pt idx="8">
                  <c:v>89</c:v>
                </c:pt>
                <c:pt idx="9">
                  <c:v>74</c:v>
                </c:pt>
                <c:pt idx="10">
                  <c:v>32</c:v>
                </c:pt>
              </c:numCache>
            </c:numRef>
          </c:xVal>
          <c:yVal>
            <c:numRef>
              <c:f>'Ark1'!$B$2:$B$12</c:f>
              <c:numCache>
                <c:formatCode>General</c:formatCode>
                <c:ptCount val="11"/>
                <c:pt idx="0">
                  <c:v>87</c:v>
                </c:pt>
                <c:pt idx="1">
                  <c:v>74</c:v>
                </c:pt>
                <c:pt idx="2">
                  <c:v>65</c:v>
                </c:pt>
                <c:pt idx="3">
                  <c:v>92</c:v>
                </c:pt>
                <c:pt idx="4">
                  <c:v>39</c:v>
                </c:pt>
                <c:pt idx="5">
                  <c:v>78</c:v>
                </c:pt>
                <c:pt idx="6">
                  <c:v>62</c:v>
                </c:pt>
                <c:pt idx="7">
                  <c:v>15</c:v>
                </c:pt>
                <c:pt idx="8">
                  <c:v>11</c:v>
                </c:pt>
                <c:pt idx="9">
                  <c:v>26</c:v>
                </c:pt>
                <c:pt idx="10">
                  <c:v>68</c:v>
                </c:pt>
              </c:numCache>
            </c:numRef>
          </c:yVal>
          <c:bubbleSize>
            <c:numRef>
              <c:f>'Ark1'!$C$2:$C$12</c:f>
              <c:numCache>
                <c:formatCode>General</c:formatCode>
                <c:ptCount val="11"/>
                <c:pt idx="0">
                  <c:v>27</c:v>
                </c:pt>
                <c:pt idx="1">
                  <c:v>183</c:v>
                </c:pt>
                <c:pt idx="2">
                  <c:v>137</c:v>
                </c:pt>
                <c:pt idx="3">
                  <c:v>141</c:v>
                </c:pt>
                <c:pt idx="4">
                  <c:v>5</c:v>
                </c:pt>
                <c:pt idx="5">
                  <c:v>359</c:v>
                </c:pt>
                <c:pt idx="6">
                  <c:v>203</c:v>
                </c:pt>
                <c:pt idx="7">
                  <c:v>1402</c:v>
                </c:pt>
                <c:pt idx="8">
                  <c:v>16</c:v>
                </c:pt>
                <c:pt idx="9">
                  <c:v>3297</c:v>
                </c:pt>
                <c:pt idx="10">
                  <c:v>143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1199872"/>
        <c:axId val="81201408"/>
      </c:bubbleChart>
      <c:valAx>
        <c:axId val="81199872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81201408"/>
        <c:crosses val="autoZero"/>
        <c:crossBetween val="midCat"/>
      </c:valAx>
      <c:valAx>
        <c:axId val="8120140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81199872"/>
        <c:crosses val="autoZero"/>
        <c:crossBetween val="midCat"/>
        <c:majorUnit val="2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  <c:spPr>
        <a:noFill/>
        <a:ln w="9525">
          <a:noFill/>
        </a:ln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blipFill dpi="0" rotWithShape="1">
                <a:blip xmlns:r="http://schemas.openxmlformats.org/officeDocument/2006/relationships"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3"/>
            <c:invertIfNegative val="0"/>
            <c:bubble3D val="0"/>
            <c:spPr>
              <a:blipFill dpi="0" rotWithShape="1">
                <a:blip xmlns:r="http://schemas.openxmlformats.org/officeDocument/2006/relationships"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4"/>
            <c:invertIfNegative val="0"/>
            <c:bubble3D val="0"/>
            <c:spPr>
              <a:blipFill dpi="0" rotWithShape="1">
                <a:blip xmlns:r="http://schemas.openxmlformats.org/officeDocument/2006/relationships"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5"/>
            <c:invertIfNegative val="0"/>
            <c:bubble3D val="0"/>
            <c:spPr>
              <a:blipFill dpi="0" rotWithShape="1">
                <a:blip xmlns:r="http://schemas.openxmlformats.org/officeDocument/2006/relationships"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8"/>
            <c:invertIfNegative val="0"/>
            <c:bubble3D val="0"/>
            <c:spPr>
              <a:blipFill dpi="0" rotWithShape="1">
                <a:blip xmlns:r="http://schemas.openxmlformats.org/officeDocument/2006/relationships"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9"/>
            <c:invertIfNegative val="0"/>
            <c:bubble3D val="0"/>
            <c:spPr>
              <a:blipFill dpi="0" rotWithShape="1">
                <a:blip xmlns:r="http://schemas.openxmlformats.org/officeDocument/2006/relationships"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10"/>
            <c:invertIfNegative val="0"/>
            <c:bubble3D val="0"/>
            <c:spPr>
              <a:blipFill dpi="0" rotWithShape="1">
                <a:blip xmlns:r="http://schemas.openxmlformats.org/officeDocument/2006/relationships"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11"/>
            <c:invertIfNegative val="0"/>
            <c:bubble3D val="0"/>
            <c:spPr>
              <a:blipFill dpi="0" rotWithShape="1">
                <a:blip xmlns:r="http://schemas.openxmlformats.org/officeDocument/2006/relationships"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Lbls>
            <c:dLbl>
              <c:idx val="0"/>
              <c:layout>
                <c:manualLayout>
                  <c:x val="1.5168752370117557E-3"/>
                  <c:y val="-3.1051517290049402E-2"/>
                </c:manualLayout>
              </c:layout>
              <c:spPr/>
              <c:txPr>
                <a:bodyPr rot="0" anchor="t" anchorCtr="1"/>
                <a:lstStyle/>
                <a:p>
                  <a:pPr>
                    <a:defRPr b="1"/>
                  </a:pPr>
                  <a:endParaRPr lang="nb-N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8228652081863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66972477064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3874382498235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336310350284712E-3"/>
                  <c:y val="-2.5405786873676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168752370117557E-3"/>
                  <c:y val="-3.1051517290049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8228652081863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3.3874382498235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5405786873676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5506257110352671E-3"/>
                  <c:y val="-2.5405786873676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5168752370117557E-3"/>
                  <c:y val="-2.5405786873676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t" anchorCtr="1"/>
              <a:lstStyle/>
              <a:p>
                <a:pPr>
                  <a:defRPr b="1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'Ark1'!$A$2:$A$12</c:f>
              <c:strCache>
                <c:ptCount val="11"/>
                <c:pt idx="0">
                  <c:v>Sverige</c:v>
                </c:pt>
                <c:pt idx="1">
                  <c:v>Spania</c:v>
                </c:pt>
                <c:pt idx="2">
                  <c:v>Danmark</c:v>
                </c:pt>
                <c:pt idx="3">
                  <c:v>USA</c:v>
                </c:pt>
                <c:pt idx="4">
                  <c:v>Thailand</c:v>
                </c:pt>
                <c:pt idx="5">
                  <c:v>Polen</c:v>
                </c:pt>
                <c:pt idx="6">
                  <c:v>Storbritannia</c:v>
                </c:pt>
                <c:pt idx="7">
                  <c:v>Tyskland</c:v>
                </c:pt>
                <c:pt idx="8">
                  <c:v>Finland</c:v>
                </c:pt>
                <c:pt idx="9">
                  <c:v>Frankrike</c:v>
                </c:pt>
                <c:pt idx="10">
                  <c:v>Rest</c:v>
                </c:pt>
              </c:strCache>
            </c:strRef>
          </c:cat>
          <c:val>
            <c:numRef>
              <c:f>'Ark1'!$B$2:$B$12</c:f>
              <c:numCache>
                <c:formatCode>General</c:formatCode>
                <c:ptCount val="11"/>
                <c:pt idx="0">
                  <c:v>2109</c:v>
                </c:pt>
                <c:pt idx="1">
                  <c:v>777</c:v>
                </c:pt>
                <c:pt idx="2">
                  <c:v>454</c:v>
                </c:pt>
                <c:pt idx="3">
                  <c:v>320</c:v>
                </c:pt>
                <c:pt idx="4">
                  <c:v>264</c:v>
                </c:pt>
                <c:pt idx="5">
                  <c:v>243</c:v>
                </c:pt>
                <c:pt idx="6">
                  <c:v>227</c:v>
                </c:pt>
                <c:pt idx="7">
                  <c:v>151</c:v>
                </c:pt>
                <c:pt idx="8">
                  <c:v>104</c:v>
                </c:pt>
                <c:pt idx="9">
                  <c:v>98</c:v>
                </c:pt>
                <c:pt idx="10">
                  <c:v>1164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cylinder"/>
        <c:axId val="83099648"/>
        <c:axId val="83101184"/>
        <c:axId val="0"/>
      </c:bar3DChart>
      <c:catAx>
        <c:axId val="83099648"/>
        <c:scaling>
          <c:orientation val="minMax"/>
        </c:scaling>
        <c:delete val="0"/>
        <c:axPos val="b"/>
        <c:majorTickMark val="out"/>
        <c:minorTickMark val="none"/>
        <c:tickLblPos val="nextTo"/>
        <c:crossAx val="83101184"/>
        <c:crosses val="autoZero"/>
        <c:auto val="1"/>
        <c:lblAlgn val="ctr"/>
        <c:lblOffset val="100"/>
        <c:noMultiLvlLbl val="0"/>
      </c:catAx>
      <c:valAx>
        <c:axId val="83101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30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80"/>
      <c:rAngAx val="0"/>
      <c:perspective val="8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Kolonne1</c:v>
                </c:pt>
              </c:strCache>
            </c:strRef>
          </c:tx>
          <c:dPt>
            <c:idx val="0"/>
            <c:bubble3D val="0"/>
            <c:spPr>
              <a:blipFill dpi="0" rotWithShape="1">
                <a:blip xmlns:r="http://schemas.openxmlformats.org/officeDocument/2006/relationships"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c:spPr>
          </c:dPt>
          <c:dPt>
            <c:idx val="1"/>
            <c:bubble3D val="0"/>
            <c:spPr>
              <a:solidFill>
                <a:schemeClr val="tx1">
                  <a:lumMod val="50000"/>
                </a:schemeClr>
              </a:solidFill>
            </c:spPr>
          </c:dPt>
          <c:cat>
            <c:strRef>
              <c:f>'Ark1'!$A$2:$A$3</c:f>
              <c:strCache>
                <c:ptCount val="2"/>
                <c:pt idx="0">
                  <c:v>Norge</c:v>
                </c:pt>
                <c:pt idx="1">
                  <c:v>Utland</c:v>
                </c:pt>
              </c:strCache>
            </c:strRef>
          </c:cat>
          <c:val>
            <c:numRef>
              <c:f>'Ark1'!$B$2:$B$3</c:f>
              <c:numCache>
                <c:formatCode>General</c:formatCode>
                <c:ptCount val="2"/>
                <c:pt idx="0">
                  <c:v>98.1</c:v>
                </c:pt>
                <c:pt idx="1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 til utland (mill kr)</c:v>
                </c:pt>
              </c:strCache>
            </c:strRef>
          </c:tx>
          <c:spPr>
            <a:solidFill>
              <a:srgbClr val="C13828"/>
            </a:solidFill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nb-N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'Ark1'!$A$2:$A$31</c:f>
              <c:strCache>
                <c:ptCount val="30"/>
                <c:pt idx="0">
                  <c:v>Kypros</c:v>
                </c:pt>
                <c:pt idx="1">
                  <c:v>Ungarn</c:v>
                </c:pt>
                <c:pt idx="2">
                  <c:v>Østerrike</c:v>
                </c:pt>
                <c:pt idx="3">
                  <c:v>Hellas</c:v>
                </c:pt>
                <c:pt idx="4">
                  <c:v>Island</c:v>
                </c:pt>
                <c:pt idx="5">
                  <c:v>Brasil</c:v>
                </c:pt>
                <c:pt idx="6">
                  <c:v>Belgia</c:v>
                </c:pt>
                <c:pt idx="7">
                  <c:v>Sveits</c:v>
                </c:pt>
                <c:pt idx="8">
                  <c:v>Pakistan</c:v>
                </c:pt>
                <c:pt idx="9">
                  <c:v>Chile</c:v>
                </c:pt>
                <c:pt idx="10">
                  <c:v>Italia</c:v>
                </c:pt>
                <c:pt idx="11">
                  <c:v>Litauen</c:v>
                </c:pt>
                <c:pt idx="12">
                  <c:v>Marokko</c:v>
                </c:pt>
                <c:pt idx="13">
                  <c:v>Australia</c:v>
                </c:pt>
                <c:pt idx="14">
                  <c:v>Nederland</c:v>
                </c:pt>
                <c:pt idx="15">
                  <c:v>Portugal</c:v>
                </c:pt>
                <c:pt idx="16">
                  <c:v>Tyrkia</c:v>
                </c:pt>
                <c:pt idx="17">
                  <c:v>Canada</c:v>
                </c:pt>
                <c:pt idx="18">
                  <c:v>Filippinene</c:v>
                </c:pt>
                <c:pt idx="19">
                  <c:v>Frankrike</c:v>
                </c:pt>
                <c:pt idx="20">
                  <c:v>Finland</c:v>
                </c:pt>
                <c:pt idx="21">
                  <c:v>Tyskland</c:v>
                </c:pt>
                <c:pt idx="22">
                  <c:v>Ukjent</c:v>
                </c:pt>
                <c:pt idx="23">
                  <c:v>Storbritannia</c:v>
                </c:pt>
                <c:pt idx="24">
                  <c:v>Polen</c:v>
                </c:pt>
                <c:pt idx="25">
                  <c:v>Thailand</c:v>
                </c:pt>
                <c:pt idx="26">
                  <c:v>USA</c:v>
                </c:pt>
                <c:pt idx="27">
                  <c:v>Danmark</c:v>
                </c:pt>
                <c:pt idx="28">
                  <c:v>Spania</c:v>
                </c:pt>
                <c:pt idx="29">
                  <c:v>Sverige</c:v>
                </c:pt>
              </c:strCache>
            </c:strRef>
          </c:cat>
          <c:val>
            <c:numRef>
              <c:f>'Ark1'!$B$2:$B$31</c:f>
              <c:numCache>
                <c:formatCode>#,##0</c:formatCode>
                <c:ptCount val="30"/>
                <c:pt idx="0">
                  <c:v>15.315284999999999</c:v>
                </c:pt>
                <c:pt idx="1">
                  <c:v>16.178428</c:v>
                </c:pt>
                <c:pt idx="2">
                  <c:v>17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26</c:v>
                </c:pt>
                <c:pt idx="7">
                  <c:v>27</c:v>
                </c:pt>
                <c:pt idx="8">
                  <c:v>30</c:v>
                </c:pt>
                <c:pt idx="9">
                  <c:v>30</c:v>
                </c:pt>
                <c:pt idx="10">
                  <c:v>34</c:v>
                </c:pt>
                <c:pt idx="11">
                  <c:v>34</c:v>
                </c:pt>
                <c:pt idx="12">
                  <c:v>35</c:v>
                </c:pt>
                <c:pt idx="13">
                  <c:v>40</c:v>
                </c:pt>
                <c:pt idx="14">
                  <c:v>49</c:v>
                </c:pt>
                <c:pt idx="15">
                  <c:v>51</c:v>
                </c:pt>
                <c:pt idx="16">
                  <c:v>75</c:v>
                </c:pt>
                <c:pt idx="17">
                  <c:v>79</c:v>
                </c:pt>
                <c:pt idx="18">
                  <c:v>89</c:v>
                </c:pt>
                <c:pt idx="19">
                  <c:v>98</c:v>
                </c:pt>
                <c:pt idx="20">
                  <c:v>104</c:v>
                </c:pt>
                <c:pt idx="21">
                  <c:v>151</c:v>
                </c:pt>
                <c:pt idx="22">
                  <c:v>169</c:v>
                </c:pt>
                <c:pt idx="23">
                  <c:v>227</c:v>
                </c:pt>
                <c:pt idx="24">
                  <c:v>243</c:v>
                </c:pt>
                <c:pt idx="25">
                  <c:v>264</c:v>
                </c:pt>
                <c:pt idx="26">
                  <c:v>320.40171899999899</c:v>
                </c:pt>
                <c:pt idx="27">
                  <c:v>454</c:v>
                </c:pt>
                <c:pt idx="28">
                  <c:v>777</c:v>
                </c:pt>
                <c:pt idx="29">
                  <c:v>2109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3021312"/>
        <c:axId val="93024256"/>
      </c:barChart>
      <c:catAx>
        <c:axId val="930213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93024256"/>
        <c:crosses val="autoZero"/>
        <c:auto val="1"/>
        <c:lblAlgn val="ctr"/>
        <c:lblOffset val="100"/>
        <c:noMultiLvlLbl val="0"/>
      </c:catAx>
      <c:valAx>
        <c:axId val="9302425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930213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dirty="0" smtClean="0"/>
              <a:t>Utbetalinger til utland (statsborgerskap)</a:t>
            </a:r>
            <a:endParaRPr lang="nb-NO" dirty="0"/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Utenlandsk</c:v>
                </c:pt>
              </c:strCache>
            </c:strRef>
          </c:tx>
          <c:spPr>
            <a:solidFill>
              <a:srgbClr val="C13828"/>
            </a:solidFill>
          </c:spPr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'Ark1'!$A$2:$A$31</c:f>
              <c:strCache>
                <c:ptCount val="30"/>
                <c:pt idx="0">
                  <c:v>Ungarn</c:v>
                </c:pt>
                <c:pt idx="1">
                  <c:v>Kypros</c:v>
                </c:pt>
                <c:pt idx="2">
                  <c:v>Østerrike</c:v>
                </c:pt>
                <c:pt idx="3">
                  <c:v>Hellas</c:v>
                </c:pt>
                <c:pt idx="4">
                  <c:v>Island</c:v>
                </c:pt>
                <c:pt idx="5">
                  <c:v>Brasil</c:v>
                </c:pt>
                <c:pt idx="6">
                  <c:v>Belgia</c:v>
                </c:pt>
                <c:pt idx="7">
                  <c:v>Sveits</c:v>
                </c:pt>
                <c:pt idx="8">
                  <c:v>Pakistan</c:v>
                </c:pt>
                <c:pt idx="9">
                  <c:v>Chile</c:v>
                </c:pt>
                <c:pt idx="10">
                  <c:v>Italia</c:v>
                </c:pt>
                <c:pt idx="11">
                  <c:v>Litauen</c:v>
                </c:pt>
                <c:pt idx="12">
                  <c:v>Marokko</c:v>
                </c:pt>
                <c:pt idx="13">
                  <c:v>Australia</c:v>
                </c:pt>
                <c:pt idx="14">
                  <c:v>Nederland</c:v>
                </c:pt>
                <c:pt idx="15">
                  <c:v>Portugal</c:v>
                </c:pt>
                <c:pt idx="16">
                  <c:v>Tyrkia</c:v>
                </c:pt>
                <c:pt idx="17">
                  <c:v>Canada</c:v>
                </c:pt>
                <c:pt idx="18">
                  <c:v>Filippinene</c:v>
                </c:pt>
                <c:pt idx="19">
                  <c:v>Frankrike</c:v>
                </c:pt>
                <c:pt idx="20">
                  <c:v>Finland</c:v>
                </c:pt>
                <c:pt idx="21">
                  <c:v>Tyskland</c:v>
                </c:pt>
                <c:pt idx="22">
                  <c:v>Ukjent</c:v>
                </c:pt>
                <c:pt idx="23">
                  <c:v>Storbritannia</c:v>
                </c:pt>
                <c:pt idx="24">
                  <c:v>Polen</c:v>
                </c:pt>
                <c:pt idx="25">
                  <c:v>Thailand</c:v>
                </c:pt>
                <c:pt idx="26">
                  <c:v>USA</c:v>
                </c:pt>
                <c:pt idx="27">
                  <c:v>Danmark</c:v>
                </c:pt>
                <c:pt idx="28">
                  <c:v>Spania</c:v>
                </c:pt>
                <c:pt idx="29">
                  <c:v>Sverige</c:v>
                </c:pt>
              </c:strCache>
            </c:strRef>
          </c:cat>
          <c:val>
            <c:numRef>
              <c:f>'Ark1'!$B$2:$B$31</c:f>
              <c:numCache>
                <c:formatCode>#,##0%</c:formatCode>
                <c:ptCount val="30"/>
                <c:pt idx="0">
                  <c:v>0.05</c:v>
                </c:pt>
                <c:pt idx="1">
                  <c:v>0.2</c:v>
                </c:pt>
                <c:pt idx="2">
                  <c:v>0.38</c:v>
                </c:pt>
                <c:pt idx="3">
                  <c:v>7.0000000000000007E-2</c:v>
                </c:pt>
                <c:pt idx="4">
                  <c:v>0.81</c:v>
                </c:pt>
                <c:pt idx="5">
                  <c:v>0.2</c:v>
                </c:pt>
                <c:pt idx="6">
                  <c:v>0.26</c:v>
                </c:pt>
                <c:pt idx="7">
                  <c:v>0.27062624656878781</c:v>
                </c:pt>
                <c:pt idx="8">
                  <c:v>0.38280563539118406</c:v>
                </c:pt>
                <c:pt idx="9">
                  <c:v>0.3</c:v>
                </c:pt>
                <c:pt idx="10">
                  <c:v>0.27</c:v>
                </c:pt>
                <c:pt idx="11">
                  <c:v>0.88</c:v>
                </c:pt>
                <c:pt idx="12">
                  <c:v>0.28999999999999998</c:v>
                </c:pt>
                <c:pt idx="13">
                  <c:v>0.34</c:v>
                </c:pt>
                <c:pt idx="14">
                  <c:v>0.48</c:v>
                </c:pt>
                <c:pt idx="15">
                  <c:v>0.28999999999999998</c:v>
                </c:pt>
                <c:pt idx="16">
                  <c:v>0.37</c:v>
                </c:pt>
                <c:pt idx="17">
                  <c:v>0.4</c:v>
                </c:pt>
                <c:pt idx="18">
                  <c:v>0.12</c:v>
                </c:pt>
                <c:pt idx="19">
                  <c:v>0.25</c:v>
                </c:pt>
                <c:pt idx="20">
                  <c:v>0.78</c:v>
                </c:pt>
                <c:pt idx="21">
                  <c:v>0.44</c:v>
                </c:pt>
                <c:pt idx="22">
                  <c:v>0.3</c:v>
                </c:pt>
                <c:pt idx="23">
                  <c:v>0.45</c:v>
                </c:pt>
                <c:pt idx="24">
                  <c:v>0.88</c:v>
                </c:pt>
                <c:pt idx="25">
                  <c:v>0.08</c:v>
                </c:pt>
                <c:pt idx="26">
                  <c:v>0.33</c:v>
                </c:pt>
                <c:pt idx="27">
                  <c:v>0.43495331784118269</c:v>
                </c:pt>
                <c:pt idx="28">
                  <c:v>8.4082833070316845E-2</c:v>
                </c:pt>
                <c:pt idx="29">
                  <c:v>0.33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Norsk</c:v>
                </c:pt>
              </c:strCache>
            </c:strRef>
          </c:tx>
          <c:invertIfNegative val="0"/>
          <c:dLbls>
            <c:delete val="1"/>
          </c:dLbls>
          <c:cat>
            <c:strRef>
              <c:f>'Ark1'!$A$2:$A$31</c:f>
              <c:strCache>
                <c:ptCount val="30"/>
                <c:pt idx="0">
                  <c:v>Ungarn</c:v>
                </c:pt>
                <c:pt idx="1">
                  <c:v>Kypros</c:v>
                </c:pt>
                <c:pt idx="2">
                  <c:v>Østerrike</c:v>
                </c:pt>
                <c:pt idx="3">
                  <c:v>Hellas</c:v>
                </c:pt>
                <c:pt idx="4">
                  <c:v>Island</c:v>
                </c:pt>
                <c:pt idx="5">
                  <c:v>Brasil</c:v>
                </c:pt>
                <c:pt idx="6">
                  <c:v>Belgia</c:v>
                </c:pt>
                <c:pt idx="7">
                  <c:v>Sveits</c:v>
                </c:pt>
                <c:pt idx="8">
                  <c:v>Pakistan</c:v>
                </c:pt>
                <c:pt idx="9">
                  <c:v>Chile</c:v>
                </c:pt>
                <c:pt idx="10">
                  <c:v>Italia</c:v>
                </c:pt>
                <c:pt idx="11">
                  <c:v>Litauen</c:v>
                </c:pt>
                <c:pt idx="12">
                  <c:v>Marokko</c:v>
                </c:pt>
                <c:pt idx="13">
                  <c:v>Australia</c:v>
                </c:pt>
                <c:pt idx="14">
                  <c:v>Nederland</c:v>
                </c:pt>
                <c:pt idx="15">
                  <c:v>Portugal</c:v>
                </c:pt>
                <c:pt idx="16">
                  <c:v>Tyrkia</c:v>
                </c:pt>
                <c:pt idx="17">
                  <c:v>Canada</c:v>
                </c:pt>
                <c:pt idx="18">
                  <c:v>Filippinene</c:v>
                </c:pt>
                <c:pt idx="19">
                  <c:v>Frankrike</c:v>
                </c:pt>
                <c:pt idx="20">
                  <c:v>Finland</c:v>
                </c:pt>
                <c:pt idx="21">
                  <c:v>Tyskland</c:v>
                </c:pt>
                <c:pt idx="22">
                  <c:v>Ukjent</c:v>
                </c:pt>
                <c:pt idx="23">
                  <c:v>Storbritannia</c:v>
                </c:pt>
                <c:pt idx="24">
                  <c:v>Polen</c:v>
                </c:pt>
                <c:pt idx="25">
                  <c:v>Thailand</c:v>
                </c:pt>
                <c:pt idx="26">
                  <c:v>USA</c:v>
                </c:pt>
                <c:pt idx="27">
                  <c:v>Danmark</c:v>
                </c:pt>
                <c:pt idx="28">
                  <c:v>Spania</c:v>
                </c:pt>
                <c:pt idx="29">
                  <c:v>Sverige</c:v>
                </c:pt>
              </c:strCache>
            </c:strRef>
          </c:cat>
          <c:val>
            <c:numRef>
              <c:f>'Ark1'!$C$2:$C$31</c:f>
              <c:numCache>
                <c:formatCode>0%</c:formatCode>
                <c:ptCount val="30"/>
                <c:pt idx="0">
                  <c:v>0.95</c:v>
                </c:pt>
                <c:pt idx="1">
                  <c:v>0.8</c:v>
                </c:pt>
                <c:pt idx="2">
                  <c:v>0.62</c:v>
                </c:pt>
                <c:pt idx="3">
                  <c:v>0.92999999999999994</c:v>
                </c:pt>
                <c:pt idx="4">
                  <c:v>0.18999999999999995</c:v>
                </c:pt>
                <c:pt idx="5">
                  <c:v>0.8</c:v>
                </c:pt>
                <c:pt idx="6">
                  <c:v>0.74</c:v>
                </c:pt>
                <c:pt idx="7">
                  <c:v>0.72937375343121214</c:v>
                </c:pt>
                <c:pt idx="8">
                  <c:v>0.61719436460881594</c:v>
                </c:pt>
                <c:pt idx="9">
                  <c:v>0.7</c:v>
                </c:pt>
                <c:pt idx="10">
                  <c:v>0.73</c:v>
                </c:pt>
                <c:pt idx="11">
                  <c:v>0.12</c:v>
                </c:pt>
                <c:pt idx="12">
                  <c:v>0.71</c:v>
                </c:pt>
                <c:pt idx="13">
                  <c:v>0.65999999999999992</c:v>
                </c:pt>
                <c:pt idx="14">
                  <c:v>0.52</c:v>
                </c:pt>
                <c:pt idx="15">
                  <c:v>0.71</c:v>
                </c:pt>
                <c:pt idx="16">
                  <c:v>0.63</c:v>
                </c:pt>
                <c:pt idx="17">
                  <c:v>0.6</c:v>
                </c:pt>
                <c:pt idx="18">
                  <c:v>0.88</c:v>
                </c:pt>
                <c:pt idx="19">
                  <c:v>0.75</c:v>
                </c:pt>
                <c:pt idx="20">
                  <c:v>0.21999999999999997</c:v>
                </c:pt>
                <c:pt idx="21">
                  <c:v>0.56000000000000005</c:v>
                </c:pt>
                <c:pt idx="22">
                  <c:v>0.7</c:v>
                </c:pt>
                <c:pt idx="23">
                  <c:v>0.55000000000000004</c:v>
                </c:pt>
                <c:pt idx="24">
                  <c:v>0.12</c:v>
                </c:pt>
                <c:pt idx="25">
                  <c:v>0.92</c:v>
                </c:pt>
                <c:pt idx="26">
                  <c:v>0.66999999999999993</c:v>
                </c:pt>
                <c:pt idx="27">
                  <c:v>0.56504668215881737</c:v>
                </c:pt>
                <c:pt idx="28">
                  <c:v>0.91591716692968317</c:v>
                </c:pt>
                <c:pt idx="29">
                  <c:v>0.66999999999999993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93099136"/>
        <c:axId val="93100672"/>
      </c:barChart>
      <c:catAx>
        <c:axId val="930991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93100672"/>
        <c:crosses val="autoZero"/>
        <c:auto val="1"/>
        <c:lblAlgn val="ctr"/>
        <c:lblOffset val="100"/>
        <c:noMultiLvlLbl val="0"/>
      </c:catAx>
      <c:valAx>
        <c:axId val="93100672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93099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Utbetalinger til utland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chemeClr val="tx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92D050"/>
              </a:solidFill>
            </c:spPr>
          </c:dPt>
          <c:dPt>
            <c:idx val="6"/>
            <c:bubble3D val="0"/>
            <c:spPr>
              <a:solidFill>
                <a:srgbClr val="00B050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nb-NO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nb-NO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nb-N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'Ark1'!$A$2:$A$8</c:f>
              <c:strCache>
                <c:ptCount val="7"/>
                <c:pt idx="0">
                  <c:v>Afrika</c:v>
                </c:pt>
                <c:pt idx="1">
                  <c:v>Asia</c:v>
                </c:pt>
                <c:pt idx="2">
                  <c:v>Europa</c:v>
                </c:pt>
                <c:pt idx="3">
                  <c:v>Nord-Amerika</c:v>
                </c:pt>
                <c:pt idx="4">
                  <c:v>Oceania</c:v>
                </c:pt>
                <c:pt idx="5">
                  <c:v>Sør-Amerika</c:v>
                </c:pt>
                <c:pt idx="6">
                  <c:v>Ukjent</c:v>
                </c:pt>
              </c:strCache>
            </c:strRef>
          </c:cat>
          <c:val>
            <c:numRef>
              <c:f>'Ark1'!$B$2:$B$8</c:f>
              <c:numCache>
                <c:formatCode>#,##0</c:formatCode>
                <c:ptCount val="7"/>
                <c:pt idx="0">
                  <c:v>76.809653999999895</c:v>
                </c:pt>
                <c:pt idx="1">
                  <c:v>473.02135099999998</c:v>
                </c:pt>
                <c:pt idx="2">
                  <c:v>4649.3258679400597</c:v>
                </c:pt>
                <c:pt idx="3">
                  <c:v>421.76011199999999</c:v>
                </c:pt>
                <c:pt idx="4">
                  <c:v>47.688713999999898</c:v>
                </c:pt>
                <c:pt idx="5">
                  <c:v>73.411152999999999</c:v>
                </c:pt>
                <c:pt idx="6">
                  <c:v>169.40674791000001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1151" cy="49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28" y="1"/>
            <a:ext cx="2971151" cy="49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7161"/>
            <a:ext cx="2971151" cy="49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28" y="9377161"/>
            <a:ext cx="2971151" cy="49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7C93D4-4E24-4632-A11F-CDA203F933C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766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79F78-8354-4249-8A29-CEA722D0B9A5}" type="datetimeFigureOut">
              <a:rPr lang="nb-NO" smtClean="0"/>
              <a:t>05.11.2015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689475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5B8E5-C638-4E0B-ABFB-2EF5BF870C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22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5B8E5-C638-4E0B-ABFB-2EF5BF870CB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126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2781300"/>
            <a:ext cx="8893175" cy="3740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3097" name="Picture 25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2863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0225" y="1014413"/>
            <a:ext cx="6400800" cy="36988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 b="0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pic>
        <p:nvPicPr>
          <p:cNvPr id="3098" name="Picture 26" descr="nav_pos_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2092325"/>
            <a:ext cx="1439862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Stiplet_linje_mork_g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286125"/>
            <a:ext cx="8362950" cy="6477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n-NO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n-NO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C443E6-545C-42B6-A899-701B24435A2A}" type="slidenum">
              <a:rPr lang="nn-NO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0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34175" y="257175"/>
            <a:ext cx="2095500" cy="60150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47675" y="257175"/>
            <a:ext cx="6134100" cy="60150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270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48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905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110038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9638" y="1773238"/>
            <a:ext cx="4110037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50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49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91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82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786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396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6832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v_pos_logo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239713"/>
            <a:ext cx="7016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37247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257175"/>
            <a:ext cx="725646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481013" y="6524625"/>
            <a:ext cx="9112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NAV, </a:t>
            </a:r>
            <a:fld id="{BB605C14-D501-4CE4-885F-E3749420A937}" type="datetime1">
              <a:rPr lang="nb-NO" sz="800">
                <a:solidFill>
                  <a:schemeClr val="tx2"/>
                </a:solidFill>
                <a:latin typeface="Times New Roman" pitchFamily="18" charset="0"/>
              </a:rPr>
              <a:pPr/>
              <a:t>05.11.2015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228013" y="6524625"/>
            <a:ext cx="5080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nb-NO" sz="800">
                <a:solidFill>
                  <a:schemeClr val="tx2"/>
                </a:solidFill>
                <a:latin typeface="Times New Roman" pitchFamily="18" charset="0"/>
              </a:rPr>
              <a:t>Side </a:t>
            </a:r>
            <a:fld id="{A3C9ADDA-A286-4EC2-988D-7E9BA8132C77}" type="slidenum">
              <a:rPr lang="nb-NO" sz="800">
                <a:solidFill>
                  <a:schemeClr val="tx2"/>
                </a:solidFill>
                <a:latin typeface="Times New Roman" pitchFamily="18" charset="0"/>
              </a:rPr>
              <a:pPr algn="r"/>
              <a:t>‹#›</a:t>
            </a:fld>
            <a:endParaRPr lang="nb-NO" sz="8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41" name="Picture 17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14450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Stiplet_linje_mork_gra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505575"/>
            <a:ext cx="8893175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fontAlgn="base">
        <a:spcBef>
          <a:spcPct val="50000"/>
        </a:spcBef>
        <a:spcAft>
          <a:spcPct val="0"/>
        </a:spcAft>
        <a:buSzPct val="85000"/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6213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989013" indent="-184150" algn="l" rtl="0" fontAlgn="base">
        <a:spcBef>
          <a:spcPct val="0"/>
        </a:spcBef>
        <a:spcAft>
          <a:spcPct val="0"/>
        </a:spcAft>
        <a:buSzPct val="85000"/>
        <a:buFont typeface="Arial" charset="0"/>
        <a:buChar char="–"/>
        <a:defRPr sz="16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Utbetalinger til Utland - 2013</a:t>
            </a:r>
            <a:endParaRPr lang="nb-NO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6438" y="3820987"/>
            <a:ext cx="7264809" cy="369887"/>
          </a:xfrm>
        </p:spPr>
        <p:txBody>
          <a:bodyPr/>
          <a:lstStyle/>
          <a:p>
            <a:r>
              <a:rPr lang="nb-NO" dirty="0" smtClean="0"/>
              <a:t>Seksjonssjef Statistikk, Ulf Andersen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Utbetalinger til </a:t>
            </a:r>
            <a:r>
              <a:rPr lang="nb-NO" dirty="0"/>
              <a:t>utlandet </a:t>
            </a:r>
            <a:r>
              <a:rPr lang="nb-NO" dirty="0" smtClean="0"/>
              <a:t>- per </a:t>
            </a:r>
            <a:r>
              <a:rPr lang="nb-NO" dirty="0"/>
              <a:t>ytelse med norsk og utenlandsk statsborgerskap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076035"/>
              </p:ext>
            </p:extLst>
          </p:nvPr>
        </p:nvGraphicFramePr>
        <p:xfrm>
          <a:off x="1778938" y="1528807"/>
          <a:ext cx="5581461" cy="44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3548890" y="5942682"/>
            <a:ext cx="2273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Andel norske statsborgere</a:t>
            </a:r>
            <a:endParaRPr lang="nb-NO" sz="1400" dirty="0"/>
          </a:p>
        </p:txBody>
      </p:sp>
      <p:sp>
        <p:nvSpPr>
          <p:cNvPr id="6" name="TekstSylinder 5"/>
          <p:cNvSpPr txBox="1"/>
          <p:nvPr/>
        </p:nvSpPr>
        <p:spPr>
          <a:xfrm rot="16200000">
            <a:off x="342453" y="3415236"/>
            <a:ext cx="2701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Andel utenlandske statsborgere</a:t>
            </a:r>
            <a:endParaRPr lang="nb-NO" sz="14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853294" y="2057536"/>
            <a:ext cx="10198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Kontantstøtte</a:t>
            </a:r>
            <a:endParaRPr lang="nb-NO" sz="1000" b="1" dirty="0"/>
          </a:p>
        </p:txBody>
      </p:sp>
      <p:sp>
        <p:nvSpPr>
          <p:cNvPr id="8" name="TekstSylinder 7"/>
          <p:cNvSpPr txBox="1"/>
          <p:nvPr/>
        </p:nvSpPr>
        <p:spPr>
          <a:xfrm>
            <a:off x="3538935" y="2506198"/>
            <a:ext cx="8675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Barnetrygd</a:t>
            </a:r>
            <a:endParaRPr lang="nb-NO" sz="1000" b="1" dirty="0"/>
          </a:p>
        </p:txBody>
      </p:sp>
      <p:sp>
        <p:nvSpPr>
          <p:cNvPr id="9" name="TekstSylinder 8"/>
          <p:cNvSpPr txBox="1"/>
          <p:nvPr/>
        </p:nvSpPr>
        <p:spPr>
          <a:xfrm>
            <a:off x="3796124" y="2726088"/>
            <a:ext cx="942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Gjenlevende</a:t>
            </a:r>
            <a:endParaRPr lang="nb-NO" sz="1000" b="1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2681488" y="1846045"/>
            <a:ext cx="8531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Dagpenger</a:t>
            </a:r>
            <a:endParaRPr lang="nb-NO" sz="1000" b="1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3387106" y="2308101"/>
            <a:ext cx="9076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Sykepenger</a:t>
            </a:r>
            <a:endParaRPr lang="nb-NO" sz="1000" b="1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6243108" y="4298463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Alderspensjon</a:t>
            </a:r>
            <a:endParaRPr lang="nb-NO" sz="1000" b="1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3963655" y="2859530"/>
            <a:ext cx="1122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Foreldrepenger</a:t>
            </a:r>
            <a:endParaRPr lang="nb-NO" sz="1000" b="1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6532607" y="5173592"/>
            <a:ext cx="13933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Grunn/hjelpestønad</a:t>
            </a:r>
            <a:endParaRPr lang="nb-NO" sz="1000" b="1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4161539" y="30655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AAP</a:t>
            </a:r>
            <a:endParaRPr lang="nb-NO" sz="1000" b="1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6603454" y="4845894"/>
            <a:ext cx="8402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Uføretrygd</a:t>
            </a:r>
            <a:endParaRPr lang="nb-NO" sz="1000" b="1" dirty="0"/>
          </a:p>
        </p:txBody>
      </p:sp>
      <p:sp>
        <p:nvSpPr>
          <p:cNvPr id="3" name="TekstSylinder 2"/>
          <p:cNvSpPr txBox="1"/>
          <p:nvPr/>
        </p:nvSpPr>
        <p:spPr>
          <a:xfrm>
            <a:off x="1606432" y="6488668"/>
            <a:ext cx="67778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Fordelt etter andel norske </a:t>
            </a:r>
            <a:r>
              <a:rPr lang="nb-NO" sz="1100" dirty="0" err="1" smtClean="0"/>
              <a:t>vs</a:t>
            </a:r>
            <a:r>
              <a:rPr lang="nb-NO" sz="1100" dirty="0" smtClean="0"/>
              <a:t> utenlandske statsborgere. Boblens størrelse angir summen på utbetalingene.</a:t>
            </a:r>
            <a:endParaRPr lang="nb-NO" sz="1100" dirty="0"/>
          </a:p>
        </p:txBody>
      </p:sp>
      <p:sp>
        <p:nvSpPr>
          <p:cNvPr id="19" name="TekstSylinder 18"/>
          <p:cNvSpPr txBox="1"/>
          <p:nvPr/>
        </p:nvSpPr>
        <p:spPr>
          <a:xfrm>
            <a:off x="5127575" y="3914657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b="1" dirty="0" smtClean="0"/>
              <a:t>Stønad til enslig</a:t>
            </a:r>
            <a:endParaRPr lang="nb-NO" sz="1000" b="1" dirty="0"/>
          </a:p>
        </p:txBody>
      </p:sp>
    </p:spTree>
    <p:extLst>
      <p:ext uri="{BB962C8B-B14F-4D97-AF65-F5344CB8AC3E}">
        <p14:creationId xmlns:p14="http://schemas.microsoft.com/office/powerpoint/2010/main" val="29901240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Hvilket land får mest penger?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4635375" y="2734147"/>
            <a:ext cx="354776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500" b="1" dirty="0" smtClean="0">
                <a:solidFill>
                  <a:schemeClr val="tx2"/>
                </a:solidFill>
              </a:rPr>
              <a:t>36 %</a:t>
            </a:r>
            <a:endParaRPr lang="nb-NO" sz="11500" b="1" dirty="0">
              <a:solidFill>
                <a:schemeClr val="tx2"/>
              </a:solidFill>
            </a:endParaRP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041" y="2949947"/>
            <a:ext cx="2288715" cy="1430447"/>
          </a:xfrm>
        </p:spPr>
      </p:pic>
    </p:spTree>
    <p:extLst>
      <p:ext uri="{BB962C8B-B14F-4D97-AF65-F5344CB8AC3E}">
        <p14:creationId xmlns:p14="http://schemas.microsoft.com/office/powerpoint/2010/main" val="30042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Utbetalinger til utlandet i 2013 (</a:t>
            </a:r>
            <a:r>
              <a:rPr lang="nb-NO" dirty="0" err="1" smtClean="0"/>
              <a:t>mill</a:t>
            </a:r>
            <a:r>
              <a:rPr lang="nb-NO" dirty="0" smtClean="0"/>
              <a:t> kr)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655407"/>
              </p:ext>
            </p:extLst>
          </p:nvPr>
        </p:nvGraphicFramePr>
        <p:xfrm>
          <a:off x="448147" y="1694035"/>
          <a:ext cx="8372475" cy="44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066782"/>
              </p:ext>
            </p:extLst>
          </p:nvPr>
        </p:nvGraphicFramePr>
        <p:xfrm>
          <a:off x="3064601" y="1474477"/>
          <a:ext cx="2747725" cy="189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5595041" y="1738265"/>
            <a:ext cx="2698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Samlede utbetalinger i</a:t>
            </a:r>
          </a:p>
          <a:p>
            <a:r>
              <a:rPr lang="nb-NO" dirty="0" smtClean="0"/>
              <a:t>2013: 358 027 000 000,-</a:t>
            </a:r>
            <a:endParaRPr lang="nb-NO" dirty="0"/>
          </a:p>
        </p:txBody>
      </p:sp>
      <p:sp>
        <p:nvSpPr>
          <p:cNvPr id="12" name="Pil ned 11"/>
          <p:cNvSpPr/>
          <p:nvPr/>
        </p:nvSpPr>
        <p:spPr>
          <a:xfrm>
            <a:off x="4381881" y="3340732"/>
            <a:ext cx="280657" cy="87818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4860079" y="3324652"/>
            <a:ext cx="259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Samlede utbetalinger til</a:t>
            </a:r>
          </a:p>
          <a:p>
            <a:r>
              <a:rPr lang="nb-NO" dirty="0" smtClean="0"/>
              <a:t>utland: 5 911 000 000,-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3748134" y="315606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1,7%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45410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0050" y="1247774"/>
            <a:ext cx="8410575" cy="2057401"/>
          </a:xfrm>
        </p:spPr>
        <p:txBody>
          <a:bodyPr/>
          <a:lstStyle/>
          <a:p>
            <a:r>
              <a:rPr lang="nb-NO" sz="4000" dirty="0" smtClean="0"/>
              <a:t>USA er en illustrasjon på nettoeffekter i trygdeutbetalinger over landegrenser (2013):</a:t>
            </a:r>
            <a:endParaRPr lang="nb-NO" sz="4000" dirty="0"/>
          </a:p>
        </p:txBody>
      </p:sp>
      <p:grpSp>
        <p:nvGrpSpPr>
          <p:cNvPr id="14" name="Gruppe 13"/>
          <p:cNvGrpSpPr/>
          <p:nvPr/>
        </p:nvGrpSpPr>
        <p:grpSpPr>
          <a:xfrm>
            <a:off x="1333500" y="3751778"/>
            <a:ext cx="6981355" cy="828675"/>
            <a:chOff x="1333500" y="3751778"/>
            <a:chExt cx="6981355" cy="828675"/>
          </a:xfrm>
        </p:grpSpPr>
        <p:sp>
          <p:nvSpPr>
            <p:cNvPr id="4" name="TekstSylinder 3"/>
            <p:cNvSpPr txBox="1"/>
            <p:nvPr/>
          </p:nvSpPr>
          <p:spPr>
            <a:xfrm>
              <a:off x="1333500" y="396240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/>
                <a:t>Fra</a:t>
              </a:r>
              <a:endParaRPr lang="nb-NO" b="1" dirty="0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3562350" y="3981450"/>
              <a:ext cx="449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/>
                <a:t>Til</a:t>
              </a:r>
              <a:endParaRPr lang="nb-NO" b="1" dirty="0"/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5934075" y="3962400"/>
              <a:ext cx="23807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800" b="1" dirty="0" smtClean="0">
                  <a:solidFill>
                    <a:schemeClr val="tx2"/>
                  </a:solidFill>
                </a:rPr>
                <a:t>320 millioner</a:t>
              </a:r>
              <a:endParaRPr lang="nb-NO" sz="2800" b="1" dirty="0">
                <a:solidFill>
                  <a:schemeClr val="tx2"/>
                </a:solidFill>
              </a:endParaRPr>
            </a:p>
          </p:txBody>
        </p:sp>
        <p:pic>
          <p:nvPicPr>
            <p:cNvPr id="10" name="Bild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400" y="3751778"/>
              <a:ext cx="1143000" cy="828675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1950" y="3776661"/>
              <a:ext cx="1531032" cy="803792"/>
            </a:xfrm>
            <a:prstGeom prst="rect">
              <a:avLst/>
            </a:prstGeom>
          </p:spPr>
        </p:pic>
      </p:grpSp>
      <p:grpSp>
        <p:nvGrpSpPr>
          <p:cNvPr id="15" name="Gruppe 14"/>
          <p:cNvGrpSpPr/>
          <p:nvPr/>
        </p:nvGrpSpPr>
        <p:grpSpPr>
          <a:xfrm>
            <a:off x="1333500" y="5072837"/>
            <a:ext cx="6981355" cy="828675"/>
            <a:chOff x="1333500" y="5072837"/>
            <a:chExt cx="6981355" cy="828675"/>
          </a:xfrm>
        </p:grpSpPr>
        <p:sp>
          <p:nvSpPr>
            <p:cNvPr id="5" name="TekstSylinder 4"/>
            <p:cNvSpPr txBox="1"/>
            <p:nvPr/>
          </p:nvSpPr>
          <p:spPr>
            <a:xfrm>
              <a:off x="1333500" y="531495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/>
                <a:t>Fra</a:t>
              </a:r>
              <a:endParaRPr lang="nb-NO" b="1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3562350" y="5334000"/>
              <a:ext cx="449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dirty="0" smtClean="0"/>
                <a:t>Til</a:t>
              </a:r>
              <a:endParaRPr lang="nb-NO" b="1" dirty="0"/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5934075" y="5314950"/>
              <a:ext cx="23807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2800" b="1" dirty="0" smtClean="0">
                  <a:solidFill>
                    <a:schemeClr val="tx2"/>
                  </a:solidFill>
                </a:rPr>
                <a:t>273 millioner</a:t>
              </a:r>
              <a:endParaRPr lang="nb-NO" sz="2800" b="1" dirty="0">
                <a:solidFill>
                  <a:schemeClr val="tx2"/>
                </a:solidFill>
              </a:endParaRPr>
            </a:p>
          </p:txBody>
        </p:sp>
        <p:pic>
          <p:nvPicPr>
            <p:cNvPr id="12" name="Bild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2150" y="5097720"/>
              <a:ext cx="1531032" cy="803792"/>
            </a:xfrm>
            <a:prstGeom prst="rect">
              <a:avLst/>
            </a:prstGeom>
          </p:spPr>
        </p:pic>
        <p:pic>
          <p:nvPicPr>
            <p:cNvPr id="13" name="Bild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5775" y="5072837"/>
              <a:ext cx="1143000" cy="828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627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Topp 30 land utbetalingene går til</a:t>
            </a:r>
            <a:endParaRPr lang="nb-NO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33901783"/>
              </p:ext>
            </p:extLst>
          </p:nvPr>
        </p:nvGraphicFramePr>
        <p:xfrm>
          <a:off x="117695" y="1431955"/>
          <a:ext cx="3721019" cy="510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74288410"/>
              </p:ext>
            </p:extLst>
          </p:nvPr>
        </p:nvGraphicFramePr>
        <p:xfrm>
          <a:off x="4562946" y="1448429"/>
          <a:ext cx="4218915" cy="510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il høyre 7"/>
          <p:cNvSpPr/>
          <p:nvPr/>
        </p:nvSpPr>
        <p:spPr>
          <a:xfrm>
            <a:off x="3521843" y="3612333"/>
            <a:ext cx="633743" cy="3892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4" name="Gruppe 3"/>
          <p:cNvGrpSpPr/>
          <p:nvPr/>
        </p:nvGrpSpPr>
        <p:grpSpPr>
          <a:xfrm>
            <a:off x="7493251" y="2024497"/>
            <a:ext cx="310836" cy="3794078"/>
            <a:chOff x="7493251" y="2024497"/>
            <a:chExt cx="310836" cy="3794078"/>
          </a:xfrm>
        </p:grpSpPr>
        <p:sp>
          <p:nvSpPr>
            <p:cNvPr id="3" name="Pil høyre 2"/>
            <p:cNvSpPr/>
            <p:nvPr/>
          </p:nvSpPr>
          <p:spPr>
            <a:xfrm flipH="1">
              <a:off x="7496269" y="2024497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Pil høyre 8"/>
            <p:cNvSpPr/>
            <p:nvPr/>
          </p:nvSpPr>
          <p:spPr>
            <a:xfrm flipH="1">
              <a:off x="7496269" y="2462190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Pil høyre 9"/>
            <p:cNvSpPr/>
            <p:nvPr/>
          </p:nvSpPr>
          <p:spPr>
            <a:xfrm flipH="1">
              <a:off x="7493251" y="3469211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Pil høyre 10"/>
            <p:cNvSpPr/>
            <p:nvPr/>
          </p:nvSpPr>
          <p:spPr>
            <a:xfrm flipH="1">
              <a:off x="7496269" y="3337575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Pil høyre 11"/>
            <p:cNvSpPr/>
            <p:nvPr/>
          </p:nvSpPr>
          <p:spPr>
            <a:xfrm flipH="1">
              <a:off x="7493251" y="5329748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Pil høyre 12"/>
            <p:cNvSpPr/>
            <p:nvPr/>
          </p:nvSpPr>
          <p:spPr>
            <a:xfrm flipH="1">
              <a:off x="7496269" y="5628452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" name="Gruppe 4"/>
          <p:cNvGrpSpPr/>
          <p:nvPr/>
        </p:nvGrpSpPr>
        <p:grpSpPr>
          <a:xfrm>
            <a:off x="7493251" y="2610188"/>
            <a:ext cx="310836" cy="3061300"/>
            <a:chOff x="7493251" y="2610188"/>
            <a:chExt cx="310836" cy="3061300"/>
          </a:xfrm>
        </p:grpSpPr>
        <p:sp>
          <p:nvSpPr>
            <p:cNvPr id="14" name="Pil høyre 13"/>
            <p:cNvSpPr/>
            <p:nvPr/>
          </p:nvSpPr>
          <p:spPr>
            <a:xfrm flipH="1">
              <a:off x="7496269" y="2610188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Pil høyre 14"/>
            <p:cNvSpPr/>
            <p:nvPr/>
          </p:nvSpPr>
          <p:spPr>
            <a:xfrm flipH="1">
              <a:off x="7493251" y="3175379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Pil høyre 15"/>
            <p:cNvSpPr/>
            <p:nvPr/>
          </p:nvSpPr>
          <p:spPr>
            <a:xfrm flipH="1">
              <a:off x="7496269" y="5481365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Pil høyre 16"/>
            <p:cNvSpPr/>
            <p:nvPr/>
          </p:nvSpPr>
          <p:spPr>
            <a:xfrm flipH="1">
              <a:off x="7493251" y="4473167"/>
              <a:ext cx="307818" cy="19012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5088757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54257" y="1367110"/>
            <a:ext cx="7256463" cy="2163778"/>
          </a:xfrm>
        </p:spPr>
        <p:txBody>
          <a:bodyPr/>
          <a:lstStyle/>
          <a:p>
            <a:pPr algn="ctr"/>
            <a:r>
              <a:rPr lang="nb-NO" sz="4800" dirty="0" smtClean="0"/>
              <a:t>Totalt ble det i 2013 registrert en utbetaling til mottakere i </a:t>
            </a:r>
            <a:r>
              <a:rPr lang="nb-NO" sz="4800" u="sng" dirty="0" smtClean="0"/>
              <a:t>168 land</a:t>
            </a:r>
            <a:endParaRPr lang="nb-NO" sz="4800" u="sng" dirty="0"/>
          </a:p>
        </p:txBody>
      </p:sp>
      <p:sp>
        <p:nvSpPr>
          <p:cNvPr id="4" name="Tittel 1"/>
          <p:cNvSpPr txBox="1">
            <a:spLocks/>
          </p:cNvSpPr>
          <p:nvPr/>
        </p:nvSpPr>
        <p:spPr bwMode="auto">
          <a:xfrm>
            <a:off x="1061809" y="3737495"/>
            <a:ext cx="7256463" cy="216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nb-NO" sz="4400" i="1" kern="0" dirty="0" smtClean="0"/>
              <a:t>68 land er oppført med overføringer på mindre enn 500 000…</a:t>
            </a:r>
            <a:endParaRPr lang="nb-NO" sz="4400" i="1" u="sng" kern="0" dirty="0"/>
          </a:p>
        </p:txBody>
      </p:sp>
    </p:spTree>
    <p:extLst>
      <p:ext uri="{BB962C8B-B14F-4D97-AF65-F5344CB8AC3E}">
        <p14:creationId xmlns:p14="http://schemas.microsoft.com/office/powerpoint/2010/main" val="349898738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Utbetalinger til utlandet fordelt på verdensdeler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844754"/>
              </p:ext>
            </p:extLst>
          </p:nvPr>
        </p:nvGraphicFramePr>
        <p:xfrm>
          <a:off x="402880" y="1537848"/>
          <a:ext cx="8372475" cy="449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1153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3200" dirty="0" smtClean="0">
                <a:solidFill>
                  <a:schemeClr val="tx2"/>
                </a:solidFill>
              </a:rPr>
              <a:t>Sverige er det landet som mottar mest penger på samtlige ytelser med 3 unntak:</a:t>
            </a:r>
          </a:p>
          <a:p>
            <a:endParaRPr lang="nb-NO" dirty="0"/>
          </a:p>
          <a:p>
            <a:r>
              <a:rPr lang="nb-NO" dirty="0" smtClean="0"/>
              <a:t>Kontantstøtte og barnetrygd: Polen</a:t>
            </a:r>
          </a:p>
          <a:p>
            <a:r>
              <a:rPr lang="nb-NO" dirty="0" smtClean="0"/>
              <a:t>Dagpenger: Polen (men Sverige får nesten like mye)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40926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mottakere i 2013 i utlandet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692997" y="2055137"/>
            <a:ext cx="559800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3800" b="1" dirty="0" smtClean="0">
                <a:solidFill>
                  <a:schemeClr val="tx2"/>
                </a:solidFill>
              </a:rPr>
              <a:t>78 100</a:t>
            </a:r>
            <a:endParaRPr lang="nb-NO" sz="13800" b="1" dirty="0">
              <a:solidFill>
                <a:schemeClr val="tx2"/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932989" y="4662814"/>
            <a:ext cx="48846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i="1" dirty="0" smtClean="0"/>
              <a:t>Over halvparten (41 400) var </a:t>
            </a:r>
          </a:p>
          <a:p>
            <a:r>
              <a:rPr lang="nb-NO" sz="2800" i="1" dirty="0" smtClean="0"/>
              <a:t>mottakere av alderspensjon</a:t>
            </a:r>
            <a:endParaRPr lang="nb-NO" sz="2800" i="1" dirty="0"/>
          </a:p>
        </p:txBody>
      </p:sp>
    </p:spTree>
    <p:extLst>
      <p:ext uri="{BB962C8B-B14F-4D97-AF65-F5344CB8AC3E}">
        <p14:creationId xmlns:p14="http://schemas.microsoft.com/office/powerpoint/2010/main" val="275232895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Kjønn og alder på de som mottar utbetalingene i utlandet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631179"/>
              </p:ext>
            </p:extLst>
          </p:nvPr>
        </p:nvGraphicFramePr>
        <p:xfrm>
          <a:off x="2118448" y="1611667"/>
          <a:ext cx="2917825" cy="204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9065411"/>
              </p:ext>
            </p:extLst>
          </p:nvPr>
        </p:nvGraphicFramePr>
        <p:xfrm>
          <a:off x="633743" y="4128379"/>
          <a:ext cx="7813140" cy="219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776" y="1972309"/>
            <a:ext cx="1194698" cy="132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6863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796705" y="2109472"/>
            <a:ext cx="775885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600" b="1" dirty="0" smtClean="0"/>
              <a:t>5,9 </a:t>
            </a:r>
            <a:r>
              <a:rPr lang="nb-NO" sz="16600" b="1" dirty="0" err="1" smtClean="0"/>
              <a:t>mrd</a:t>
            </a:r>
            <a:endParaRPr lang="nb-NO" sz="16600" b="1" dirty="0"/>
          </a:p>
        </p:txBody>
      </p:sp>
    </p:spTree>
    <p:extLst>
      <p:ext uri="{BB962C8B-B14F-4D97-AF65-F5344CB8AC3E}">
        <p14:creationId xmlns:p14="http://schemas.microsoft.com/office/powerpoint/2010/main" val="14651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Utviklingen i utbetalinger til utlandet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567541"/>
              </p:ext>
            </p:extLst>
          </p:nvPr>
        </p:nvGraphicFramePr>
        <p:xfrm>
          <a:off x="457200" y="1773238"/>
          <a:ext cx="8372475" cy="407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724276" y="6049534"/>
            <a:ext cx="7024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Merk: tallene før og etter 2009 er ikke direkte sammenlignbare </a:t>
            </a:r>
            <a:r>
              <a:rPr lang="nb-NO" sz="1400" dirty="0" err="1" smtClean="0"/>
              <a:t>pga</a:t>
            </a:r>
            <a:r>
              <a:rPr lang="nb-NO" sz="1400" dirty="0" smtClean="0"/>
              <a:t> ulike datagrunnlag.</a:t>
            </a:r>
            <a:endParaRPr lang="nb-NO" sz="1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26748" y="1502875"/>
            <a:ext cx="1516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Milliarder NOK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8320163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Utbetalte beløp til personer bosatt i utlandet fordelt på ytelser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774697"/>
              </p:ext>
            </p:extLst>
          </p:nvPr>
        </p:nvGraphicFramePr>
        <p:xfrm>
          <a:off x="267064" y="1343118"/>
          <a:ext cx="8478586" cy="4543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861"/>
                <a:gridCol w="1038354"/>
                <a:gridCol w="986828"/>
                <a:gridCol w="1013988"/>
                <a:gridCol w="1032095"/>
                <a:gridCol w="958322"/>
                <a:gridCol w="1151138"/>
              </a:tblGrid>
              <a:tr h="54685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Beløp i millioner NOK</a:t>
                      </a:r>
                      <a:endParaRPr lang="nb-NO" sz="12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Utvikling</a:t>
                      </a:r>
                      <a:r>
                        <a:rPr lang="nb-NO" sz="12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fra 2010 - 2013</a:t>
                      </a:r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I alt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4 811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5 105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5 503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5 911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1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Kontantstøtte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Barnetrygd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Foreldrepenger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Dagpenger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-42 %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Stønad til enslig mor eller far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Sykepenger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Arbeidsavklaringspenger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Uførepensjon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Grunn- og hjelpestønad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Alderspensjon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2 376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2 678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2 979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3 297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39 %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Ytelser til gjenlevende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511929" y="6563763"/>
            <a:ext cx="676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600" dirty="0"/>
              <a:t>*</a:t>
            </a:r>
            <a:r>
              <a:rPr lang="nb-NO" sz="600" dirty="0" smtClean="0"/>
              <a:t> Øvrige </a:t>
            </a:r>
            <a:r>
              <a:rPr lang="nb-NO" sz="600" dirty="0"/>
              <a:t>poster omfatter post 73 tilretteleggingstilskudd for </a:t>
            </a:r>
            <a:r>
              <a:rPr lang="nb-NO" sz="600" dirty="0" err="1"/>
              <a:t>kap</a:t>
            </a:r>
            <a:r>
              <a:rPr lang="nb-NO" sz="600" dirty="0"/>
              <a:t> 2650, post 72 legeerklæringer for kapittel 2651, post 72-78 for </a:t>
            </a:r>
            <a:r>
              <a:rPr lang="nb-NO" sz="600" dirty="0" err="1"/>
              <a:t>kap</a:t>
            </a:r>
            <a:r>
              <a:rPr lang="nb-NO" sz="600" dirty="0"/>
              <a:t> 2661, feriepenger for dagpenger med omlag 8 % for </a:t>
            </a:r>
            <a:r>
              <a:rPr lang="nb-NO" sz="600" dirty="0" err="1"/>
              <a:t>kap</a:t>
            </a:r>
            <a:r>
              <a:rPr lang="nb-NO" sz="600" dirty="0"/>
              <a:t> 2541,</a:t>
            </a:r>
          </a:p>
          <a:p>
            <a:r>
              <a:rPr lang="nb-NO" sz="600" dirty="0"/>
              <a:t>differanse mellom utbetalingsstatistikk og statsregnskap med 0,2 % for </a:t>
            </a:r>
            <a:r>
              <a:rPr lang="nb-NO" sz="600" dirty="0" err="1"/>
              <a:t>kap</a:t>
            </a:r>
            <a:r>
              <a:rPr lang="nb-NO" sz="600" dirty="0"/>
              <a:t> 2530, 0,4 % for </a:t>
            </a:r>
            <a:r>
              <a:rPr lang="nb-NO" sz="600" dirty="0" err="1"/>
              <a:t>kap</a:t>
            </a:r>
            <a:r>
              <a:rPr lang="nb-NO" sz="600" dirty="0"/>
              <a:t> 2651 og under 0,0 % for øvrige kapittel</a:t>
            </a:r>
          </a:p>
        </p:txBody>
      </p:sp>
      <p:sp>
        <p:nvSpPr>
          <p:cNvPr id="5" name="Ellipse 4"/>
          <p:cNvSpPr/>
          <p:nvPr/>
        </p:nvSpPr>
        <p:spPr>
          <a:xfrm>
            <a:off x="7448550" y="733425"/>
            <a:ext cx="1619250" cy="5743575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635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NAV utbetalte 5,9 </a:t>
            </a:r>
            <a:r>
              <a:rPr lang="nb-NO" dirty="0" err="1" smtClean="0"/>
              <a:t>mrd</a:t>
            </a:r>
            <a:r>
              <a:rPr lang="nb-NO" dirty="0" smtClean="0"/>
              <a:t> til mottakere bosatt i utlandet i 2013</a:t>
            </a:r>
          </a:p>
          <a:p>
            <a:r>
              <a:rPr lang="nb-NO" dirty="0" smtClean="0"/>
              <a:t>Dette utgjør 1,7% av de samlede utbetalingene</a:t>
            </a:r>
          </a:p>
          <a:p>
            <a:r>
              <a:rPr lang="nb-NO" dirty="0" smtClean="0"/>
              <a:t>67% av mottakerne er norske statsborgere</a:t>
            </a:r>
          </a:p>
          <a:p>
            <a:r>
              <a:rPr lang="nb-NO" dirty="0" smtClean="0"/>
              <a:t>Dermed er det kun 0,5% av utbetalingene som går til utenlandske statsborgere i utlandet</a:t>
            </a:r>
          </a:p>
          <a:p>
            <a:r>
              <a:rPr lang="nb-NO" dirty="0" smtClean="0"/>
              <a:t>80% av </a:t>
            </a:r>
            <a:r>
              <a:rPr lang="nb-NO" dirty="0"/>
              <a:t>u</a:t>
            </a:r>
            <a:r>
              <a:rPr lang="nb-NO" dirty="0" smtClean="0"/>
              <a:t>tbetalingene er relatert til alderspensjon og uføretrygd</a:t>
            </a:r>
          </a:p>
          <a:p>
            <a:r>
              <a:rPr lang="nb-NO" dirty="0" smtClean="0"/>
              <a:t>Sverige er det landet vi sender mest penger til</a:t>
            </a:r>
          </a:p>
          <a:p>
            <a:r>
              <a:rPr lang="nb-NO" dirty="0" smtClean="0"/>
              <a:t>Utviklingen (veksten) i utbetalinger til utlandet er helt lineært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0001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30591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2064190" y="1367092"/>
            <a:ext cx="4780230" cy="4001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77719" y="5314405"/>
            <a:ext cx="5292223" cy="685837"/>
          </a:xfrm>
        </p:spPr>
        <p:txBody>
          <a:bodyPr/>
          <a:lstStyle/>
          <a:p>
            <a:r>
              <a:rPr lang="nb-NO" dirty="0" smtClean="0"/>
              <a:t>NAV utbetalte 358 </a:t>
            </a:r>
            <a:r>
              <a:rPr lang="nb-NO" dirty="0" err="1" smtClean="0"/>
              <a:t>mrd</a:t>
            </a:r>
            <a:r>
              <a:rPr lang="nb-NO" dirty="0" smtClean="0"/>
              <a:t> i 2013</a:t>
            </a: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2064190" y="1367092"/>
            <a:ext cx="4780230" cy="4001632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6934954" y="5062763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1,7 %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2770134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11719 -2.22222E-6 C 0.17014 -2.22222E-6 0.23559 0.07084 0.23559 0.1294 L 0.23559 0.26111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animBg="1"/>
      <p:bldP spid="4" grpId="3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Hvilket statsborgerskap har </a:t>
            </a:r>
            <a:r>
              <a:rPr lang="nb-NO" dirty="0" smtClean="0"/>
              <a:t>de fleste mottakerne </a:t>
            </a:r>
            <a:r>
              <a:rPr lang="nb-NO" dirty="0"/>
              <a:t>i utlandet?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4635375" y="2734147"/>
            <a:ext cx="354776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500" b="1" dirty="0" smtClean="0">
                <a:solidFill>
                  <a:schemeClr val="tx2"/>
                </a:solidFill>
              </a:rPr>
              <a:t>67 %</a:t>
            </a:r>
            <a:endParaRPr lang="nb-NO" sz="11500" b="1" dirty="0">
              <a:solidFill>
                <a:schemeClr val="tx2"/>
              </a:solidFill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565" y="1904940"/>
            <a:ext cx="1639431" cy="3520462"/>
          </a:xfrm>
        </p:spPr>
      </p:pic>
    </p:spTree>
    <p:extLst>
      <p:ext uri="{BB962C8B-B14F-4D97-AF65-F5344CB8AC3E}">
        <p14:creationId xmlns:p14="http://schemas.microsoft.com/office/powerpoint/2010/main" val="359288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869134" y="1639649"/>
            <a:ext cx="75328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800" b="1" dirty="0" smtClean="0">
                <a:solidFill>
                  <a:schemeClr val="tx2"/>
                </a:solidFill>
              </a:rPr>
              <a:t>33 % av 1,7 %</a:t>
            </a:r>
            <a:endParaRPr lang="nb-NO" sz="8800" b="1" dirty="0">
              <a:solidFill>
                <a:schemeClr val="tx2"/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2131407" y="3988520"/>
            <a:ext cx="52293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500" b="1" dirty="0" smtClean="0">
                <a:solidFill>
                  <a:schemeClr val="tx2"/>
                </a:solidFill>
              </a:rPr>
              <a:t>= 0,5 %</a:t>
            </a:r>
            <a:endParaRPr lang="nb-NO" sz="11500" b="1" dirty="0">
              <a:solidFill>
                <a:schemeClr val="tx2"/>
              </a:solidFill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796704" y="3098788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(Andel utlendinger som </a:t>
            </a:r>
          </a:p>
          <a:p>
            <a:r>
              <a:rPr lang="nb-NO" i="1" dirty="0"/>
              <a:t>m</a:t>
            </a:r>
            <a:r>
              <a:rPr lang="nb-NO" i="1" dirty="0" smtClean="0"/>
              <a:t>ottar penger i utlandet)</a:t>
            </a:r>
            <a:endParaRPr lang="nb-NO" i="1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421524" y="3103317"/>
            <a:ext cx="3300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(Andel av </a:t>
            </a:r>
            <a:r>
              <a:rPr lang="nb-NO" i="1" dirty="0" err="1" smtClean="0"/>
              <a:t>NAVs</a:t>
            </a:r>
            <a:r>
              <a:rPr lang="nb-NO" i="1" dirty="0" smtClean="0"/>
              <a:t> utbetalinger</a:t>
            </a:r>
          </a:p>
          <a:p>
            <a:r>
              <a:rPr lang="nb-NO" i="1" dirty="0"/>
              <a:t>s</a:t>
            </a:r>
            <a:r>
              <a:rPr lang="nb-NO" i="1" dirty="0" smtClean="0"/>
              <a:t>om går til personer i utlandet)</a:t>
            </a:r>
            <a:endParaRPr lang="nb-NO" i="1" dirty="0"/>
          </a:p>
        </p:txBody>
      </p:sp>
      <p:sp>
        <p:nvSpPr>
          <p:cNvPr id="8" name="TekstSylinder 7"/>
          <p:cNvSpPr txBox="1"/>
          <p:nvPr/>
        </p:nvSpPr>
        <p:spPr>
          <a:xfrm>
            <a:off x="2731136" y="5682045"/>
            <a:ext cx="4262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(Andel av </a:t>
            </a:r>
            <a:r>
              <a:rPr lang="nb-NO" i="1" dirty="0" err="1" smtClean="0"/>
              <a:t>NAVs</a:t>
            </a:r>
            <a:r>
              <a:rPr lang="nb-NO" i="1" dirty="0" smtClean="0"/>
              <a:t> utbetalinger som går til </a:t>
            </a:r>
          </a:p>
          <a:p>
            <a:r>
              <a:rPr lang="nb-NO" i="1" dirty="0" smtClean="0"/>
              <a:t>utenlandske statsborgere i utlandet)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3075739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4 viktigste tallene…</a:t>
            </a:r>
            <a:endParaRPr lang="nb-NO" dirty="0"/>
          </a:p>
        </p:txBody>
      </p:sp>
      <p:grpSp>
        <p:nvGrpSpPr>
          <p:cNvPr id="13" name="Gruppe 12"/>
          <p:cNvGrpSpPr/>
          <p:nvPr/>
        </p:nvGrpSpPr>
        <p:grpSpPr>
          <a:xfrm>
            <a:off x="461726" y="1869735"/>
            <a:ext cx="3365217" cy="3534386"/>
            <a:chOff x="461726" y="1869735"/>
            <a:chExt cx="3365217" cy="3534386"/>
          </a:xfrm>
        </p:grpSpPr>
        <p:sp>
          <p:nvSpPr>
            <p:cNvPr id="6" name="TekstSylinder 5"/>
            <p:cNvSpPr txBox="1"/>
            <p:nvPr/>
          </p:nvSpPr>
          <p:spPr>
            <a:xfrm>
              <a:off x="756678" y="1869735"/>
              <a:ext cx="2800767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2800" b="1" i="1" dirty="0" smtClean="0"/>
                <a:t>Utbetalinger til </a:t>
              </a:r>
            </a:p>
            <a:p>
              <a:pPr algn="ctr"/>
              <a:r>
                <a:rPr lang="nb-NO" sz="2800" b="1" i="1" dirty="0" smtClean="0"/>
                <a:t>utlandet fra </a:t>
              </a:r>
            </a:p>
            <a:p>
              <a:pPr algn="ctr"/>
              <a:r>
                <a:rPr lang="nb-NO" sz="2800" b="1" i="1" dirty="0" smtClean="0"/>
                <a:t>NAV i 2013:</a:t>
              </a:r>
              <a:endParaRPr lang="nb-NO" sz="2800" b="1" i="1" dirty="0"/>
            </a:p>
          </p:txBody>
        </p:sp>
        <p:grpSp>
          <p:nvGrpSpPr>
            <p:cNvPr id="11" name="Gruppe 10"/>
            <p:cNvGrpSpPr/>
            <p:nvPr/>
          </p:nvGrpSpPr>
          <p:grpSpPr>
            <a:xfrm>
              <a:off x="461726" y="3872060"/>
              <a:ext cx="3365217" cy="1532061"/>
              <a:chOff x="461726" y="3872060"/>
              <a:chExt cx="3365217" cy="1532061"/>
            </a:xfrm>
          </p:grpSpPr>
          <p:sp>
            <p:nvSpPr>
              <p:cNvPr id="5" name="TekstSylinder 4"/>
              <p:cNvSpPr txBox="1"/>
              <p:nvPr/>
            </p:nvSpPr>
            <p:spPr>
              <a:xfrm>
                <a:off x="461726" y="3872060"/>
                <a:ext cx="33652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b="1" dirty="0" smtClean="0">
                    <a:solidFill>
                      <a:srgbClr val="C4262E"/>
                    </a:solidFill>
                  </a:rPr>
                  <a:t>5 911 millioner</a:t>
                </a:r>
                <a:endParaRPr lang="nb-NO" sz="3600" b="1" dirty="0">
                  <a:solidFill>
                    <a:srgbClr val="C4262E"/>
                  </a:solidFill>
                </a:endParaRPr>
              </a:p>
            </p:txBody>
          </p:sp>
          <p:sp>
            <p:nvSpPr>
              <p:cNvPr id="7" name="TekstSylinder 6"/>
              <p:cNvSpPr txBox="1"/>
              <p:nvPr/>
            </p:nvSpPr>
            <p:spPr>
              <a:xfrm>
                <a:off x="1538943" y="4757790"/>
                <a:ext cx="1236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b="1" dirty="0" smtClean="0">
                    <a:solidFill>
                      <a:srgbClr val="C4262E"/>
                    </a:solidFill>
                  </a:rPr>
                  <a:t>1,7%</a:t>
                </a:r>
                <a:endParaRPr lang="nb-NO" sz="3600" b="1" dirty="0">
                  <a:solidFill>
                    <a:srgbClr val="C4262E"/>
                  </a:solidFill>
                </a:endParaRPr>
              </a:p>
            </p:txBody>
          </p:sp>
        </p:grpSp>
      </p:grpSp>
      <p:grpSp>
        <p:nvGrpSpPr>
          <p:cNvPr id="14" name="Gruppe 13"/>
          <p:cNvGrpSpPr/>
          <p:nvPr/>
        </p:nvGrpSpPr>
        <p:grpSpPr>
          <a:xfrm>
            <a:off x="4968619" y="1877287"/>
            <a:ext cx="3390672" cy="3522501"/>
            <a:chOff x="4968619" y="1877287"/>
            <a:chExt cx="3390672" cy="3522501"/>
          </a:xfrm>
        </p:grpSpPr>
        <p:sp>
          <p:nvSpPr>
            <p:cNvPr id="9" name="TekstSylinder 8"/>
            <p:cNvSpPr txBox="1"/>
            <p:nvPr/>
          </p:nvSpPr>
          <p:spPr>
            <a:xfrm>
              <a:off x="4991066" y="1877287"/>
              <a:ext cx="3345788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b-NO" sz="2800" b="1" i="1" dirty="0" smtClean="0"/>
                <a:t>Utbetalinger til </a:t>
              </a:r>
            </a:p>
            <a:p>
              <a:pPr algn="ctr"/>
              <a:r>
                <a:rPr lang="nb-NO" sz="2800" b="1" i="1" dirty="0"/>
                <a:t>u</a:t>
              </a:r>
              <a:r>
                <a:rPr lang="nb-NO" sz="2800" b="1" i="1" dirty="0" smtClean="0"/>
                <a:t>tenlandske stats-</a:t>
              </a:r>
            </a:p>
            <a:p>
              <a:pPr algn="ctr"/>
              <a:r>
                <a:rPr lang="nb-NO" sz="2800" b="1" i="1" dirty="0"/>
                <a:t>b</a:t>
              </a:r>
              <a:r>
                <a:rPr lang="nb-NO" sz="2800" b="1" i="1" dirty="0" smtClean="0"/>
                <a:t>orgere i utlandet</a:t>
              </a:r>
            </a:p>
            <a:p>
              <a:pPr algn="ctr"/>
              <a:r>
                <a:rPr lang="nb-NO" sz="2800" b="1" i="1" dirty="0" smtClean="0"/>
                <a:t>fra NAV i 2013:</a:t>
              </a:r>
              <a:endParaRPr lang="nb-NO" sz="2800" b="1" i="1" dirty="0"/>
            </a:p>
          </p:txBody>
        </p:sp>
        <p:grpSp>
          <p:nvGrpSpPr>
            <p:cNvPr id="12" name="Gruppe 11"/>
            <p:cNvGrpSpPr/>
            <p:nvPr/>
          </p:nvGrpSpPr>
          <p:grpSpPr>
            <a:xfrm>
              <a:off x="4968619" y="3879612"/>
              <a:ext cx="3390672" cy="1520176"/>
              <a:chOff x="4968619" y="3879612"/>
              <a:chExt cx="3390672" cy="1520176"/>
            </a:xfrm>
          </p:grpSpPr>
          <p:sp>
            <p:nvSpPr>
              <p:cNvPr id="8" name="TekstSylinder 7"/>
              <p:cNvSpPr txBox="1"/>
              <p:nvPr/>
            </p:nvSpPr>
            <p:spPr>
              <a:xfrm>
                <a:off x="4968619" y="3879612"/>
                <a:ext cx="33906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b="1" dirty="0" smtClean="0">
                    <a:solidFill>
                      <a:srgbClr val="C4262E"/>
                    </a:solidFill>
                  </a:rPr>
                  <a:t>1 934 millioner</a:t>
                </a:r>
                <a:endParaRPr lang="nb-NO" sz="3600" b="1" dirty="0">
                  <a:solidFill>
                    <a:srgbClr val="C4262E"/>
                  </a:solidFill>
                </a:endParaRPr>
              </a:p>
            </p:txBody>
          </p:sp>
          <p:sp>
            <p:nvSpPr>
              <p:cNvPr id="10" name="TekstSylinder 9"/>
              <p:cNvSpPr txBox="1"/>
              <p:nvPr/>
            </p:nvSpPr>
            <p:spPr>
              <a:xfrm>
                <a:off x="5917602" y="4753457"/>
                <a:ext cx="1236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b="1" dirty="0" smtClean="0">
                    <a:solidFill>
                      <a:srgbClr val="C4262E"/>
                    </a:solidFill>
                  </a:rPr>
                  <a:t>0,5%</a:t>
                </a:r>
                <a:endParaRPr lang="nb-NO" sz="3600" b="1" dirty="0">
                  <a:solidFill>
                    <a:srgbClr val="C4262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016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43209" y="2353901"/>
            <a:ext cx="84561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5400" b="1" u="sng" dirty="0" smtClean="0">
                <a:solidFill>
                  <a:schemeClr val="tx2"/>
                </a:solidFill>
              </a:rPr>
              <a:t>80 %</a:t>
            </a:r>
            <a:r>
              <a:rPr lang="nb-NO" sz="5400" b="1" dirty="0" smtClean="0">
                <a:solidFill>
                  <a:schemeClr val="tx2"/>
                </a:solidFill>
              </a:rPr>
              <a:t> av utbetalingene er </a:t>
            </a:r>
          </a:p>
          <a:p>
            <a:r>
              <a:rPr lang="nb-NO" sz="5400" b="1" dirty="0" smtClean="0">
                <a:solidFill>
                  <a:schemeClr val="tx2"/>
                </a:solidFill>
              </a:rPr>
              <a:t>relatert til kun 2 ytelser…</a:t>
            </a:r>
            <a:endParaRPr lang="nb-NO" sz="5400" b="1" dirty="0">
              <a:solidFill>
                <a:schemeClr val="tx2"/>
              </a:solidFill>
            </a:endParaRPr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3930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Utbetalinger per ytelse og statsborgerskapet til mottakerne</a:t>
            </a:r>
            <a:endParaRPr lang="nb-NO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91870861"/>
              </p:ext>
            </p:extLst>
          </p:nvPr>
        </p:nvGraphicFramePr>
        <p:xfrm>
          <a:off x="117695" y="1431955"/>
          <a:ext cx="3721019" cy="510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85957168"/>
              </p:ext>
            </p:extLst>
          </p:nvPr>
        </p:nvGraphicFramePr>
        <p:xfrm>
          <a:off x="4562946" y="1448429"/>
          <a:ext cx="4218915" cy="510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il høyre 7"/>
          <p:cNvSpPr/>
          <p:nvPr/>
        </p:nvSpPr>
        <p:spPr>
          <a:xfrm>
            <a:off x="3521843" y="3612333"/>
            <a:ext cx="633743" cy="3892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475429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Utbetalingens andel av ytelsens totale utbetalinger</a:t>
            </a:r>
            <a:endParaRPr lang="nb-NO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04481909"/>
              </p:ext>
            </p:extLst>
          </p:nvPr>
        </p:nvGraphicFramePr>
        <p:xfrm>
          <a:off x="616861" y="1421958"/>
          <a:ext cx="3721019" cy="5106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68650"/>
              </p:ext>
            </p:extLst>
          </p:nvPr>
        </p:nvGraphicFramePr>
        <p:xfrm>
          <a:off x="4829175" y="1458913"/>
          <a:ext cx="4196294" cy="487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387"/>
                <a:gridCol w="932507"/>
                <a:gridCol w="914400"/>
              </a:tblGrid>
              <a:tr h="546859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Utbetalt. Mill kr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Utbetalt utland. Mill kr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I alt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1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358 027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1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5 911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Kontantstøtte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Barnetrygd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15 189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Foreldrepenger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17 078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Dagpenger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9 457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Stønad til enslig mor eller far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3 735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Sykepenger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36 358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Arbeidsavklaringspenger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35 974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Uføretrygd</a:t>
                      </a:r>
                      <a:endParaRPr lang="nb-NO" sz="12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61 749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1 402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Grunn- og hjelpestønad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3 455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Alderspensjon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164 602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3 297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Ytelser til gjenlevende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2 449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</a:tr>
              <a:tr h="333058"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Øvrige poster*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2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6 770</a:t>
                      </a:r>
                      <a:endParaRPr lang="nb-NO" sz="1200" b="0" i="0" u="none" strike="noStrike" dirty="0">
                        <a:solidFill>
                          <a:srgbClr val="2D2926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 dirty="0">
                          <a:solidFill>
                            <a:srgbClr val="2D2926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8948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V presentasjonsmal">
  <a:themeElements>
    <a:clrScheme name="">
      <a:dk1>
        <a:srgbClr val="675C53"/>
      </a:dk1>
      <a:lt1>
        <a:srgbClr val="FFFFFF"/>
      </a:lt1>
      <a:dk2>
        <a:srgbClr val="C30000"/>
      </a:dk2>
      <a:lt2>
        <a:srgbClr val="A59D95"/>
      </a:lt2>
      <a:accent1>
        <a:srgbClr val="E0DED8"/>
      </a:accent1>
      <a:accent2>
        <a:srgbClr val="005B82"/>
      </a:accent2>
      <a:accent3>
        <a:srgbClr val="FFFFFF"/>
      </a:accent3>
      <a:accent4>
        <a:srgbClr val="574D46"/>
      </a:accent4>
      <a:accent5>
        <a:srgbClr val="EDECE9"/>
      </a:accent5>
      <a:accent6>
        <a:srgbClr val="005275"/>
      </a:accent6>
      <a:hlink>
        <a:srgbClr val="E98300"/>
      </a:hlink>
      <a:folHlink>
        <a:srgbClr val="A2AD00"/>
      </a:folHlink>
    </a:clrScheme>
    <a:fontScheme name="NAV presentasjons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V presentasjons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V presentasjonsmal 13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4">
        <a:dk1>
          <a:srgbClr val="675C53"/>
        </a:dk1>
        <a:lt1>
          <a:srgbClr val="FFFFFF"/>
        </a:lt1>
        <a:dk2>
          <a:srgbClr val="BD3632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5">
        <a:dk1>
          <a:srgbClr val="675C53"/>
        </a:dk1>
        <a:lt1>
          <a:srgbClr val="FFFFFF"/>
        </a:lt1>
        <a:dk2>
          <a:srgbClr val="CD202C"/>
        </a:dk2>
        <a:lt2>
          <a:srgbClr val="988F86"/>
        </a:lt2>
        <a:accent1>
          <a:srgbClr val="B7B1A9"/>
        </a:accent1>
        <a:accent2>
          <a:srgbClr val="65CFE9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5BBBD3"/>
        </a:accent6>
        <a:hlink>
          <a:srgbClr val="C7E9F2"/>
        </a:hlink>
        <a:folHlink>
          <a:srgbClr val="E0D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V presentasjonsmal 16">
        <a:dk1>
          <a:srgbClr val="675C53"/>
        </a:dk1>
        <a:lt1>
          <a:srgbClr val="FFFFFF"/>
        </a:lt1>
        <a:dk2>
          <a:srgbClr val="C30000"/>
        </a:dk2>
        <a:lt2>
          <a:srgbClr val="988F86"/>
        </a:lt2>
        <a:accent1>
          <a:srgbClr val="B7B1A9"/>
        </a:accent1>
        <a:accent2>
          <a:srgbClr val="00A9E0"/>
        </a:accent2>
        <a:accent3>
          <a:srgbClr val="FFFFFF"/>
        </a:accent3>
        <a:accent4>
          <a:srgbClr val="574D46"/>
        </a:accent4>
        <a:accent5>
          <a:srgbClr val="D8D5D1"/>
        </a:accent5>
        <a:accent6>
          <a:srgbClr val="0099CB"/>
        </a:accent6>
        <a:hlink>
          <a:srgbClr val="E98300"/>
        </a:hlink>
        <a:folHlink>
          <a:srgbClr val="A2A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</TotalTime>
  <Words>732</Words>
  <Application>Microsoft Office PowerPoint</Application>
  <PresentationFormat>Skjermfremvisning (4:3)</PresentationFormat>
  <Paragraphs>217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4" baseType="lpstr">
      <vt:lpstr>NAV presentasjonsmal</vt:lpstr>
      <vt:lpstr>Utbetalinger til Utland - 2013</vt:lpstr>
      <vt:lpstr>PowerPoint-presentasjon</vt:lpstr>
      <vt:lpstr>NAV utbetalte 358 mrd i 2013</vt:lpstr>
      <vt:lpstr>Hvilket statsborgerskap har de fleste mottakerne i utlandet?</vt:lpstr>
      <vt:lpstr>PowerPoint-presentasjon</vt:lpstr>
      <vt:lpstr>De 4 viktigste tallene…</vt:lpstr>
      <vt:lpstr>PowerPoint-presentasjon</vt:lpstr>
      <vt:lpstr>Utbetalinger per ytelse og statsborgerskapet til mottakerne</vt:lpstr>
      <vt:lpstr>Utbetalingens andel av ytelsens totale utbetalinger</vt:lpstr>
      <vt:lpstr>Utbetalinger til utlandet - per ytelse med norsk og utenlandsk statsborgerskap</vt:lpstr>
      <vt:lpstr>Hvilket land får mest penger?</vt:lpstr>
      <vt:lpstr>Utbetalinger til utlandet i 2013 (mill kr)</vt:lpstr>
      <vt:lpstr>USA er en illustrasjon på nettoeffekter i trygdeutbetalinger over landegrenser (2013):</vt:lpstr>
      <vt:lpstr>Topp 30 land utbetalingene går til</vt:lpstr>
      <vt:lpstr>Totalt ble det i 2013 registrert en utbetaling til mottakere i 168 land</vt:lpstr>
      <vt:lpstr>Utbetalinger til utlandet fordelt på verdensdeler</vt:lpstr>
      <vt:lpstr>PowerPoint-presentasjon</vt:lpstr>
      <vt:lpstr>Antall mottakere i 2013 i utlandet</vt:lpstr>
      <vt:lpstr>Kjønn og alder på de som mottar utbetalingene i utlandet</vt:lpstr>
      <vt:lpstr>Utviklingen i utbetalinger til utlandet</vt:lpstr>
      <vt:lpstr>Utbetalte beløp til personer bosatt i utlandet fordelt på ytelser</vt:lpstr>
      <vt:lpstr>Oppsummering</vt:lpstr>
      <vt:lpstr>PowerPoint-presentasjon</vt:lpstr>
    </vt:vector>
  </TitlesOfParts>
  <Company>NAV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NAV</dc:creator>
  <cp:lastModifiedBy>Andresen, Martin</cp:lastModifiedBy>
  <cp:revision>205</cp:revision>
  <cp:lastPrinted>2015-10-28T08:51:48Z</cp:lastPrinted>
  <dcterms:created xsi:type="dcterms:W3CDTF">2006-06-21T06:55:19Z</dcterms:created>
  <dcterms:modified xsi:type="dcterms:W3CDTF">2015-11-05T11:20:26Z</dcterms:modified>
</cp:coreProperties>
</file>