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rawings/drawing1.xml" ContentType="application/vnd.openxmlformats-officedocument.drawingml.chartshapes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311" r:id="rId2"/>
    <p:sldId id="305" r:id="rId3"/>
    <p:sldId id="295" r:id="rId4"/>
    <p:sldId id="293" r:id="rId5"/>
    <p:sldId id="307" r:id="rId6"/>
    <p:sldId id="308" r:id="rId7"/>
    <p:sldId id="304" r:id="rId8"/>
    <p:sldId id="292" r:id="rId9"/>
    <p:sldId id="294" r:id="rId10"/>
    <p:sldId id="285" r:id="rId11"/>
    <p:sldId id="309" r:id="rId12"/>
    <p:sldId id="310" r:id="rId13"/>
    <p:sldId id="300" r:id="rId14"/>
    <p:sldId id="301" r:id="rId15"/>
    <p:sldId id="302" r:id="rId16"/>
    <p:sldId id="303" r:id="rId17"/>
    <p:sldId id="274" r:id="rId18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113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filsrv01\tekst\kne\WORD\ADSIP\2013\orggrad-REG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4528182130334001E-2"/>
          <c:y val="3.3546750072496793E-2"/>
          <c:w val="0.87509436819840891"/>
          <c:h val="0.83684017564936442"/>
        </c:manualLayout>
      </c:layout>
      <c:areaChart>
        <c:grouping val="stacked"/>
        <c:varyColors val="0"/>
        <c:ser>
          <c:idx val="0"/>
          <c:order val="0"/>
          <c:tx>
            <c:strRef>
              <c:f>'72-12'!$B$1</c:f>
              <c:strCache>
                <c:ptCount val="1"/>
                <c:pt idx="0">
                  <c:v>LO</c:v>
                </c:pt>
              </c:strCache>
            </c:strRef>
          </c:tx>
          <c:spPr>
            <a:solidFill>
              <a:srgbClr val="C00000"/>
            </a:solidFill>
          </c:spPr>
          <c:cat>
            <c:numRef>
              <c:f>'72-12'!$A$2:$A$42</c:f>
              <c:numCache>
                <c:formatCode>General</c:formatCode>
                <c:ptCount val="41"/>
                <c:pt idx="0">
                  <c:v>1972</c:v>
                </c:pt>
                <c:pt idx="1">
                  <c:v>1973</c:v>
                </c:pt>
                <c:pt idx="2">
                  <c:v>1974</c:v>
                </c:pt>
                <c:pt idx="3">
                  <c:v>1975</c:v>
                </c:pt>
                <c:pt idx="4">
                  <c:v>1976</c:v>
                </c:pt>
                <c:pt idx="5">
                  <c:v>1977</c:v>
                </c:pt>
                <c:pt idx="6">
                  <c:v>1978</c:v>
                </c:pt>
                <c:pt idx="7">
                  <c:v>1979</c:v>
                </c:pt>
                <c:pt idx="8">
                  <c:v>1980</c:v>
                </c:pt>
                <c:pt idx="9">
                  <c:v>1981</c:v>
                </c:pt>
                <c:pt idx="10">
                  <c:v>1982</c:v>
                </c:pt>
                <c:pt idx="11">
                  <c:v>1983</c:v>
                </c:pt>
                <c:pt idx="12">
                  <c:v>1984</c:v>
                </c:pt>
                <c:pt idx="13">
                  <c:v>1985</c:v>
                </c:pt>
                <c:pt idx="14">
                  <c:v>1986</c:v>
                </c:pt>
                <c:pt idx="15">
                  <c:v>1987</c:v>
                </c:pt>
                <c:pt idx="16">
                  <c:v>1988</c:v>
                </c:pt>
                <c:pt idx="17">
                  <c:v>1989</c:v>
                </c:pt>
                <c:pt idx="18">
                  <c:v>1990</c:v>
                </c:pt>
                <c:pt idx="19">
                  <c:v>1991</c:v>
                </c:pt>
                <c:pt idx="20">
                  <c:v>1992</c:v>
                </c:pt>
                <c:pt idx="21">
                  <c:v>1993</c:v>
                </c:pt>
                <c:pt idx="22">
                  <c:v>1994</c:v>
                </c:pt>
                <c:pt idx="23">
                  <c:v>1995</c:v>
                </c:pt>
                <c:pt idx="24">
                  <c:v>1996</c:v>
                </c:pt>
                <c:pt idx="25">
                  <c:v>1997</c:v>
                </c:pt>
                <c:pt idx="26">
                  <c:v>1998</c:v>
                </c:pt>
                <c:pt idx="27">
                  <c:v>1999</c:v>
                </c:pt>
                <c:pt idx="28">
                  <c:v>2000</c:v>
                </c:pt>
                <c:pt idx="29">
                  <c:v>2001</c:v>
                </c:pt>
                <c:pt idx="30">
                  <c:v>2002</c:v>
                </c:pt>
                <c:pt idx="31">
                  <c:v>2003</c:v>
                </c:pt>
                <c:pt idx="32">
                  <c:v>2004</c:v>
                </c:pt>
                <c:pt idx="33">
                  <c:v>2005</c:v>
                </c:pt>
                <c:pt idx="34">
                  <c:v>2006</c:v>
                </c:pt>
                <c:pt idx="35">
                  <c:v>2007</c:v>
                </c:pt>
                <c:pt idx="36">
                  <c:v>2008</c:v>
                </c:pt>
                <c:pt idx="37">
                  <c:v>2009</c:v>
                </c:pt>
                <c:pt idx="38">
                  <c:v>2010</c:v>
                </c:pt>
                <c:pt idx="39">
                  <c:v>2011</c:v>
                </c:pt>
                <c:pt idx="40">
                  <c:v>2012</c:v>
                </c:pt>
              </c:numCache>
            </c:numRef>
          </c:cat>
          <c:val>
            <c:numRef>
              <c:f>'72-12'!$B$2:$B$42</c:f>
              <c:numCache>
                <c:formatCode>General</c:formatCode>
                <c:ptCount val="41"/>
                <c:pt idx="0">
                  <c:v>37.650843727072598</c:v>
                </c:pt>
                <c:pt idx="1">
                  <c:v>38.347781818181822</c:v>
                </c:pt>
                <c:pt idx="2">
                  <c:v>38.931593995711225</c:v>
                </c:pt>
                <c:pt idx="3">
                  <c:v>38.586354238456238</c:v>
                </c:pt>
                <c:pt idx="4">
                  <c:v>37.728262295082004</c:v>
                </c:pt>
                <c:pt idx="5">
                  <c:v>37.902937420178823</c:v>
                </c:pt>
                <c:pt idx="6">
                  <c:v>37.722661644695542</c:v>
                </c:pt>
                <c:pt idx="7">
                  <c:v>37.518344657195804</c:v>
                </c:pt>
                <c:pt idx="8">
                  <c:v>38.179297820823251</c:v>
                </c:pt>
                <c:pt idx="9">
                  <c:v>37.878339350180511</c:v>
                </c:pt>
                <c:pt idx="10">
                  <c:v>36.988954869358651</c:v>
                </c:pt>
                <c:pt idx="11">
                  <c:v>35.909912023460407</c:v>
                </c:pt>
                <c:pt idx="12">
                  <c:v>35.938827626233291</c:v>
                </c:pt>
                <c:pt idx="13">
                  <c:v>35.094469525959354</c:v>
                </c:pt>
                <c:pt idx="14">
                  <c:v>34.756704980842905</c:v>
                </c:pt>
                <c:pt idx="15">
                  <c:v>33.159001593202277</c:v>
                </c:pt>
                <c:pt idx="16">
                  <c:v>32.820942688805573</c:v>
                </c:pt>
                <c:pt idx="17">
                  <c:v>33.376766004414996</c:v>
                </c:pt>
                <c:pt idx="18">
                  <c:v>33.383314855875831</c:v>
                </c:pt>
                <c:pt idx="19">
                  <c:v>32.448469671674992</c:v>
                </c:pt>
                <c:pt idx="20">
                  <c:v>31.946462395543154</c:v>
                </c:pt>
                <c:pt idx="21">
                  <c:v>31.290772651473024</c:v>
                </c:pt>
                <c:pt idx="22">
                  <c:v>30.981842966194112</c:v>
                </c:pt>
                <c:pt idx="23">
                  <c:v>30.85701381509033</c:v>
                </c:pt>
                <c:pt idx="24">
                  <c:v>30.188678278688524</c:v>
                </c:pt>
                <c:pt idx="25">
                  <c:v>29.443480416460087</c:v>
                </c:pt>
                <c:pt idx="26">
                  <c:v>29.333543383422189</c:v>
                </c:pt>
                <c:pt idx="27">
                  <c:v>28.549447911665844</c:v>
                </c:pt>
                <c:pt idx="28">
                  <c:v>27.590614578370634</c:v>
                </c:pt>
                <c:pt idx="29">
                  <c:v>27.514231499051235</c:v>
                </c:pt>
                <c:pt idx="30">
                  <c:v>27.195467422096332</c:v>
                </c:pt>
                <c:pt idx="31">
                  <c:v>28.550619637750223</c:v>
                </c:pt>
                <c:pt idx="32">
                  <c:v>28.141947743467927</c:v>
                </c:pt>
                <c:pt idx="33">
                  <c:v>27.703308128544435</c:v>
                </c:pt>
                <c:pt idx="34">
                  <c:v>27.663367252543928</c:v>
                </c:pt>
                <c:pt idx="35">
                  <c:v>26.978781138790026</c:v>
                </c:pt>
                <c:pt idx="36">
                  <c:v>26.718213058419234</c:v>
                </c:pt>
                <c:pt idx="37">
                  <c:v>26.799653078924536</c:v>
                </c:pt>
                <c:pt idx="38">
                  <c:v>26.54427645788337</c:v>
                </c:pt>
                <c:pt idx="39">
                  <c:v>26.215644820295982</c:v>
                </c:pt>
                <c:pt idx="40">
                  <c:v>26.068021567814188</c:v>
                </c:pt>
              </c:numCache>
            </c:numRef>
          </c:val>
        </c:ser>
        <c:ser>
          <c:idx val="1"/>
          <c:order val="1"/>
          <c:tx>
            <c:strRef>
              <c:f>'72-12'!$C$1</c:f>
              <c:strCache>
                <c:ptCount val="1"/>
                <c:pt idx="0">
                  <c:v>YS</c:v>
                </c:pt>
              </c:strCache>
            </c:strRef>
          </c:tx>
          <c:spPr>
            <a:solidFill>
              <a:srgbClr val="92D050"/>
            </a:solidFill>
          </c:spPr>
          <c:cat>
            <c:numRef>
              <c:f>'72-12'!$A$2:$A$42</c:f>
              <c:numCache>
                <c:formatCode>General</c:formatCode>
                <c:ptCount val="41"/>
                <c:pt idx="0">
                  <c:v>1972</c:v>
                </c:pt>
                <c:pt idx="1">
                  <c:v>1973</c:v>
                </c:pt>
                <c:pt idx="2">
                  <c:v>1974</c:v>
                </c:pt>
                <c:pt idx="3">
                  <c:v>1975</c:v>
                </c:pt>
                <c:pt idx="4">
                  <c:v>1976</c:v>
                </c:pt>
                <c:pt idx="5">
                  <c:v>1977</c:v>
                </c:pt>
                <c:pt idx="6">
                  <c:v>1978</c:v>
                </c:pt>
                <c:pt idx="7">
                  <c:v>1979</c:v>
                </c:pt>
                <c:pt idx="8">
                  <c:v>1980</c:v>
                </c:pt>
                <c:pt idx="9">
                  <c:v>1981</c:v>
                </c:pt>
                <c:pt idx="10">
                  <c:v>1982</c:v>
                </c:pt>
                <c:pt idx="11">
                  <c:v>1983</c:v>
                </c:pt>
                <c:pt idx="12">
                  <c:v>1984</c:v>
                </c:pt>
                <c:pt idx="13">
                  <c:v>1985</c:v>
                </c:pt>
                <c:pt idx="14">
                  <c:v>1986</c:v>
                </c:pt>
                <c:pt idx="15">
                  <c:v>1987</c:v>
                </c:pt>
                <c:pt idx="16">
                  <c:v>1988</c:v>
                </c:pt>
                <c:pt idx="17">
                  <c:v>1989</c:v>
                </c:pt>
                <c:pt idx="18">
                  <c:v>1990</c:v>
                </c:pt>
                <c:pt idx="19">
                  <c:v>1991</c:v>
                </c:pt>
                <c:pt idx="20">
                  <c:v>1992</c:v>
                </c:pt>
                <c:pt idx="21">
                  <c:v>1993</c:v>
                </c:pt>
                <c:pt idx="22">
                  <c:v>1994</c:v>
                </c:pt>
                <c:pt idx="23">
                  <c:v>1995</c:v>
                </c:pt>
                <c:pt idx="24">
                  <c:v>1996</c:v>
                </c:pt>
                <c:pt idx="25">
                  <c:v>1997</c:v>
                </c:pt>
                <c:pt idx="26">
                  <c:v>1998</c:v>
                </c:pt>
                <c:pt idx="27">
                  <c:v>1999</c:v>
                </c:pt>
                <c:pt idx="28">
                  <c:v>2000</c:v>
                </c:pt>
                <c:pt idx="29">
                  <c:v>2001</c:v>
                </c:pt>
                <c:pt idx="30">
                  <c:v>2002</c:v>
                </c:pt>
                <c:pt idx="31">
                  <c:v>2003</c:v>
                </c:pt>
                <c:pt idx="32">
                  <c:v>2004</c:v>
                </c:pt>
                <c:pt idx="33">
                  <c:v>2005</c:v>
                </c:pt>
                <c:pt idx="34">
                  <c:v>2006</c:v>
                </c:pt>
                <c:pt idx="35">
                  <c:v>2007</c:v>
                </c:pt>
                <c:pt idx="36">
                  <c:v>2008</c:v>
                </c:pt>
                <c:pt idx="37">
                  <c:v>2009</c:v>
                </c:pt>
                <c:pt idx="38">
                  <c:v>2010</c:v>
                </c:pt>
                <c:pt idx="39">
                  <c:v>2011</c:v>
                </c:pt>
                <c:pt idx="40">
                  <c:v>2012</c:v>
                </c:pt>
              </c:numCache>
            </c:numRef>
          </c:cat>
          <c:val>
            <c:numRef>
              <c:f>'72-12'!$C$2:$C$42</c:f>
              <c:numCache>
                <c:formatCode>General</c:formatCode>
                <c:ptCount val="41"/>
                <c:pt idx="5">
                  <c:v>4.8840996168582365</c:v>
                </c:pt>
                <c:pt idx="6">
                  <c:v>5.0539234149403693</c:v>
                </c:pt>
                <c:pt idx="7">
                  <c:v>5.177269919703523</c:v>
                </c:pt>
                <c:pt idx="8">
                  <c:v>5.5958232445520579</c:v>
                </c:pt>
                <c:pt idx="9">
                  <c:v>6.086341756919377</c:v>
                </c:pt>
                <c:pt idx="10">
                  <c:v>6.286163895486939</c:v>
                </c:pt>
                <c:pt idx="11">
                  <c:v>6.4651612903225812</c:v>
                </c:pt>
                <c:pt idx="12">
                  <c:v>6.5279744631456733</c:v>
                </c:pt>
                <c:pt idx="13">
                  <c:v>6.6211625282167015</c:v>
                </c:pt>
                <c:pt idx="14">
                  <c:v>6.648494800218935</c:v>
                </c:pt>
                <c:pt idx="15">
                  <c:v>6.6912373871481705</c:v>
                </c:pt>
                <c:pt idx="16">
                  <c:v>8.3682913765399025</c:v>
                </c:pt>
                <c:pt idx="17">
                  <c:v>8.9395695364238481</c:v>
                </c:pt>
                <c:pt idx="18">
                  <c:v>9.137583148558754</c:v>
                </c:pt>
                <c:pt idx="19">
                  <c:v>9.3037284362826966</c:v>
                </c:pt>
                <c:pt idx="20">
                  <c:v>9.5192757660167082</c:v>
                </c:pt>
                <c:pt idx="21">
                  <c:v>9.7251250694830453</c:v>
                </c:pt>
                <c:pt idx="22">
                  <c:v>9.6816248636859328</c:v>
                </c:pt>
                <c:pt idx="23">
                  <c:v>9.6208820403825719</c:v>
                </c:pt>
                <c:pt idx="24">
                  <c:v>9.4430840163934473</c:v>
                </c:pt>
                <c:pt idx="25">
                  <c:v>9.3597421913733267</c:v>
                </c:pt>
                <c:pt idx="26">
                  <c:v>9.340620455647116</c:v>
                </c:pt>
                <c:pt idx="27">
                  <c:v>9.3296687469995199</c:v>
                </c:pt>
                <c:pt idx="28">
                  <c:v>9.1784659361600749</c:v>
                </c:pt>
                <c:pt idx="29">
                  <c:v>7.4684060721062595</c:v>
                </c:pt>
                <c:pt idx="30">
                  <c:v>7.4034466477809264</c:v>
                </c:pt>
                <c:pt idx="31">
                  <c:v>7.4074833174451866</c:v>
                </c:pt>
                <c:pt idx="32">
                  <c:v>7.2371496437054637</c:v>
                </c:pt>
                <c:pt idx="33">
                  <c:v>7.1998582230623818</c:v>
                </c:pt>
                <c:pt idx="34">
                  <c:v>7.1447733580018475</c:v>
                </c:pt>
                <c:pt idx="35">
                  <c:v>6.9366548042704634</c:v>
                </c:pt>
                <c:pt idx="36">
                  <c:v>6.8690292096219911</c:v>
                </c:pt>
                <c:pt idx="37">
                  <c:v>6.9124024284475283</c:v>
                </c:pt>
                <c:pt idx="38">
                  <c:v>6.836414686825047</c:v>
                </c:pt>
                <c:pt idx="39">
                  <c:v>6.7279069767441833</c:v>
                </c:pt>
                <c:pt idx="40">
                  <c:v>6.7324346744089558</c:v>
                </c:pt>
              </c:numCache>
            </c:numRef>
          </c:val>
        </c:ser>
        <c:ser>
          <c:idx val="2"/>
          <c:order val="2"/>
          <c:tx>
            <c:strRef>
              <c:f>'72-12'!$D$1</c:f>
              <c:strCache>
                <c:ptCount val="1"/>
                <c:pt idx="0">
                  <c:v>AF</c:v>
                </c:pt>
              </c:strCache>
            </c:strRef>
          </c:tx>
          <c:cat>
            <c:numRef>
              <c:f>'72-12'!$A$2:$A$42</c:f>
              <c:numCache>
                <c:formatCode>General</c:formatCode>
                <c:ptCount val="41"/>
                <c:pt idx="0">
                  <c:v>1972</c:v>
                </c:pt>
                <c:pt idx="1">
                  <c:v>1973</c:v>
                </c:pt>
                <c:pt idx="2">
                  <c:v>1974</c:v>
                </c:pt>
                <c:pt idx="3">
                  <c:v>1975</c:v>
                </c:pt>
                <c:pt idx="4">
                  <c:v>1976</c:v>
                </c:pt>
                <c:pt idx="5">
                  <c:v>1977</c:v>
                </c:pt>
                <c:pt idx="6">
                  <c:v>1978</c:v>
                </c:pt>
                <c:pt idx="7">
                  <c:v>1979</c:v>
                </c:pt>
                <c:pt idx="8">
                  <c:v>1980</c:v>
                </c:pt>
                <c:pt idx="9">
                  <c:v>1981</c:v>
                </c:pt>
                <c:pt idx="10">
                  <c:v>1982</c:v>
                </c:pt>
                <c:pt idx="11">
                  <c:v>1983</c:v>
                </c:pt>
                <c:pt idx="12">
                  <c:v>1984</c:v>
                </c:pt>
                <c:pt idx="13">
                  <c:v>1985</c:v>
                </c:pt>
                <c:pt idx="14">
                  <c:v>1986</c:v>
                </c:pt>
                <c:pt idx="15">
                  <c:v>1987</c:v>
                </c:pt>
                <c:pt idx="16">
                  <c:v>1988</c:v>
                </c:pt>
                <c:pt idx="17">
                  <c:v>1989</c:v>
                </c:pt>
                <c:pt idx="18">
                  <c:v>1990</c:v>
                </c:pt>
                <c:pt idx="19">
                  <c:v>1991</c:v>
                </c:pt>
                <c:pt idx="20">
                  <c:v>1992</c:v>
                </c:pt>
                <c:pt idx="21">
                  <c:v>1993</c:v>
                </c:pt>
                <c:pt idx="22">
                  <c:v>1994</c:v>
                </c:pt>
                <c:pt idx="23">
                  <c:v>1995</c:v>
                </c:pt>
                <c:pt idx="24">
                  <c:v>1996</c:v>
                </c:pt>
                <c:pt idx="25">
                  <c:v>1997</c:v>
                </c:pt>
                <c:pt idx="26">
                  <c:v>1998</c:v>
                </c:pt>
                <c:pt idx="27">
                  <c:v>1999</c:v>
                </c:pt>
                <c:pt idx="28">
                  <c:v>2000</c:v>
                </c:pt>
                <c:pt idx="29">
                  <c:v>2001</c:v>
                </c:pt>
                <c:pt idx="30">
                  <c:v>2002</c:v>
                </c:pt>
                <c:pt idx="31">
                  <c:v>2003</c:v>
                </c:pt>
                <c:pt idx="32">
                  <c:v>2004</c:v>
                </c:pt>
                <c:pt idx="33">
                  <c:v>2005</c:v>
                </c:pt>
                <c:pt idx="34">
                  <c:v>2006</c:v>
                </c:pt>
                <c:pt idx="35">
                  <c:v>2007</c:v>
                </c:pt>
                <c:pt idx="36">
                  <c:v>2008</c:v>
                </c:pt>
                <c:pt idx="37">
                  <c:v>2009</c:v>
                </c:pt>
                <c:pt idx="38">
                  <c:v>2010</c:v>
                </c:pt>
                <c:pt idx="39">
                  <c:v>2011</c:v>
                </c:pt>
                <c:pt idx="40">
                  <c:v>2012</c:v>
                </c:pt>
              </c:numCache>
            </c:numRef>
          </c:cat>
          <c:val>
            <c:numRef>
              <c:f>'72-12'!$D$2:$D$42</c:f>
              <c:numCache>
                <c:formatCode>General</c:formatCode>
                <c:ptCount val="41"/>
                <c:pt idx="3">
                  <c:v>3.8662991040661594</c:v>
                </c:pt>
                <c:pt idx="4">
                  <c:v>4.0655081967213116</c:v>
                </c:pt>
                <c:pt idx="5">
                  <c:v>4.2883141762452066</c:v>
                </c:pt>
                <c:pt idx="6">
                  <c:v>4.5419962335216573</c:v>
                </c:pt>
                <c:pt idx="7">
                  <c:v>4.8672637430512689</c:v>
                </c:pt>
                <c:pt idx="8">
                  <c:v>5.1997578692493915</c:v>
                </c:pt>
                <c:pt idx="9">
                  <c:v>5.2226233453670305</c:v>
                </c:pt>
                <c:pt idx="10">
                  <c:v>5.4988123515439415</c:v>
                </c:pt>
                <c:pt idx="11">
                  <c:v>5.8899706744868041</c:v>
                </c:pt>
                <c:pt idx="12">
                  <c:v>6.0587347649448633</c:v>
                </c:pt>
                <c:pt idx="13">
                  <c:v>6.4113431151241604</c:v>
                </c:pt>
                <c:pt idx="14">
                  <c:v>6.4584017515051997</c:v>
                </c:pt>
                <c:pt idx="15">
                  <c:v>6.4628252788104046</c:v>
                </c:pt>
                <c:pt idx="16">
                  <c:v>6.6114622388859097</c:v>
                </c:pt>
                <c:pt idx="17">
                  <c:v>9.0648454746136871</c:v>
                </c:pt>
                <c:pt idx="18">
                  <c:v>9.3129711751662967</c:v>
                </c:pt>
                <c:pt idx="19">
                  <c:v>9.6671675013912086</c:v>
                </c:pt>
                <c:pt idx="20">
                  <c:v>9.8952646239554305</c:v>
                </c:pt>
                <c:pt idx="21">
                  <c:v>10.077098387993328</c:v>
                </c:pt>
                <c:pt idx="22">
                  <c:v>10.170556161395853</c:v>
                </c:pt>
                <c:pt idx="23">
                  <c:v>10.117800212539851</c:v>
                </c:pt>
                <c:pt idx="24">
                  <c:v>10.224129098360653</c:v>
                </c:pt>
                <c:pt idx="25">
                  <c:v>9.7333168071393157</c:v>
                </c:pt>
                <c:pt idx="26">
                  <c:v>6.5049927290353855</c:v>
                </c:pt>
                <c:pt idx="27">
                  <c:v>4.5018242918867015</c:v>
                </c:pt>
                <c:pt idx="28">
                  <c:v>4.5168651738923318</c:v>
                </c:pt>
              </c:numCache>
            </c:numRef>
          </c:val>
        </c:ser>
        <c:ser>
          <c:idx val="3"/>
          <c:order val="3"/>
          <c:tx>
            <c:strRef>
              <c:f>'72-12'!$E$1</c:f>
              <c:strCache>
                <c:ptCount val="1"/>
                <c:pt idx="0">
                  <c:v>Akademikerne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</c:spPr>
          <c:cat>
            <c:numRef>
              <c:f>'72-12'!$A$2:$A$42</c:f>
              <c:numCache>
                <c:formatCode>General</c:formatCode>
                <c:ptCount val="41"/>
                <c:pt idx="0">
                  <c:v>1972</c:v>
                </c:pt>
                <c:pt idx="1">
                  <c:v>1973</c:v>
                </c:pt>
                <c:pt idx="2">
                  <c:v>1974</c:v>
                </c:pt>
                <c:pt idx="3">
                  <c:v>1975</c:v>
                </c:pt>
                <c:pt idx="4">
                  <c:v>1976</c:v>
                </c:pt>
                <c:pt idx="5">
                  <c:v>1977</c:v>
                </c:pt>
                <c:pt idx="6">
                  <c:v>1978</c:v>
                </c:pt>
                <c:pt idx="7">
                  <c:v>1979</c:v>
                </c:pt>
                <c:pt idx="8">
                  <c:v>1980</c:v>
                </c:pt>
                <c:pt idx="9">
                  <c:v>1981</c:v>
                </c:pt>
                <c:pt idx="10">
                  <c:v>1982</c:v>
                </c:pt>
                <c:pt idx="11">
                  <c:v>1983</c:v>
                </c:pt>
                <c:pt idx="12">
                  <c:v>1984</c:v>
                </c:pt>
                <c:pt idx="13">
                  <c:v>1985</c:v>
                </c:pt>
                <c:pt idx="14">
                  <c:v>1986</c:v>
                </c:pt>
                <c:pt idx="15">
                  <c:v>1987</c:v>
                </c:pt>
                <c:pt idx="16">
                  <c:v>1988</c:v>
                </c:pt>
                <c:pt idx="17">
                  <c:v>1989</c:v>
                </c:pt>
                <c:pt idx="18">
                  <c:v>1990</c:v>
                </c:pt>
                <c:pt idx="19">
                  <c:v>1991</c:v>
                </c:pt>
                <c:pt idx="20">
                  <c:v>1992</c:v>
                </c:pt>
                <c:pt idx="21">
                  <c:v>1993</c:v>
                </c:pt>
                <c:pt idx="22">
                  <c:v>1994</c:v>
                </c:pt>
                <c:pt idx="23">
                  <c:v>1995</c:v>
                </c:pt>
                <c:pt idx="24">
                  <c:v>1996</c:v>
                </c:pt>
                <c:pt idx="25">
                  <c:v>1997</c:v>
                </c:pt>
                <c:pt idx="26">
                  <c:v>1998</c:v>
                </c:pt>
                <c:pt idx="27">
                  <c:v>1999</c:v>
                </c:pt>
                <c:pt idx="28">
                  <c:v>2000</c:v>
                </c:pt>
                <c:pt idx="29">
                  <c:v>2001</c:v>
                </c:pt>
                <c:pt idx="30">
                  <c:v>2002</c:v>
                </c:pt>
                <c:pt idx="31">
                  <c:v>2003</c:v>
                </c:pt>
                <c:pt idx="32">
                  <c:v>2004</c:v>
                </c:pt>
                <c:pt idx="33">
                  <c:v>2005</c:v>
                </c:pt>
                <c:pt idx="34">
                  <c:v>2006</c:v>
                </c:pt>
                <c:pt idx="35">
                  <c:v>2007</c:v>
                </c:pt>
                <c:pt idx="36">
                  <c:v>2008</c:v>
                </c:pt>
                <c:pt idx="37">
                  <c:v>2009</c:v>
                </c:pt>
                <c:pt idx="38">
                  <c:v>2010</c:v>
                </c:pt>
                <c:pt idx="39">
                  <c:v>2011</c:v>
                </c:pt>
                <c:pt idx="40">
                  <c:v>2012</c:v>
                </c:pt>
              </c:numCache>
            </c:numRef>
          </c:cat>
          <c:val>
            <c:numRef>
              <c:f>'72-12'!$E$2:$E$42</c:f>
              <c:numCache>
                <c:formatCode>General</c:formatCode>
                <c:ptCount val="41"/>
                <c:pt idx="25">
                  <c:v>0.53678730788299456</c:v>
                </c:pt>
                <c:pt idx="26">
                  <c:v>3.82932622394571</c:v>
                </c:pt>
                <c:pt idx="27">
                  <c:v>3.9976476236197773</c:v>
                </c:pt>
                <c:pt idx="28">
                  <c:v>4.1270605050023805</c:v>
                </c:pt>
                <c:pt idx="29">
                  <c:v>4.2329222011385195</c:v>
                </c:pt>
                <c:pt idx="30">
                  <c:v>4.3974976392823395</c:v>
                </c:pt>
                <c:pt idx="31">
                  <c:v>4.6268350810295491</c:v>
                </c:pt>
                <c:pt idx="32">
                  <c:v>4.8341567695961958</c:v>
                </c:pt>
                <c:pt idx="33">
                  <c:v>4.2239130434782606</c:v>
                </c:pt>
                <c:pt idx="34">
                  <c:v>4.2800647548566166</c:v>
                </c:pt>
                <c:pt idx="35">
                  <c:v>4.3374555160142307</c:v>
                </c:pt>
                <c:pt idx="36">
                  <c:v>4.4104810996563577</c:v>
                </c:pt>
                <c:pt idx="37">
                  <c:v>4.5873373807458799</c:v>
                </c:pt>
                <c:pt idx="38">
                  <c:v>4.7652699784017303</c:v>
                </c:pt>
                <c:pt idx="39">
                  <c:v>4.8649894291754707</c:v>
                </c:pt>
                <c:pt idx="40">
                  <c:v>5.0223143923683091</c:v>
                </c:pt>
              </c:numCache>
            </c:numRef>
          </c:val>
        </c:ser>
        <c:ser>
          <c:idx val="4"/>
          <c:order val="4"/>
          <c:tx>
            <c:strRef>
              <c:f>'72-12'!$F$1</c:f>
              <c:strCache>
                <c:ptCount val="1"/>
                <c:pt idx="0">
                  <c:v>Unio</c:v>
                </c:pt>
              </c:strCache>
            </c:strRef>
          </c:tx>
          <c:cat>
            <c:numRef>
              <c:f>'72-12'!$A$2:$A$42</c:f>
              <c:numCache>
                <c:formatCode>General</c:formatCode>
                <c:ptCount val="41"/>
                <c:pt idx="0">
                  <c:v>1972</c:v>
                </c:pt>
                <c:pt idx="1">
                  <c:v>1973</c:v>
                </c:pt>
                <c:pt idx="2">
                  <c:v>1974</c:v>
                </c:pt>
                <c:pt idx="3">
                  <c:v>1975</c:v>
                </c:pt>
                <c:pt idx="4">
                  <c:v>1976</c:v>
                </c:pt>
                <c:pt idx="5">
                  <c:v>1977</c:v>
                </c:pt>
                <c:pt idx="6">
                  <c:v>1978</c:v>
                </c:pt>
                <c:pt idx="7">
                  <c:v>1979</c:v>
                </c:pt>
                <c:pt idx="8">
                  <c:v>1980</c:v>
                </c:pt>
                <c:pt idx="9">
                  <c:v>1981</c:v>
                </c:pt>
                <c:pt idx="10">
                  <c:v>1982</c:v>
                </c:pt>
                <c:pt idx="11">
                  <c:v>1983</c:v>
                </c:pt>
                <c:pt idx="12">
                  <c:v>1984</c:v>
                </c:pt>
                <c:pt idx="13">
                  <c:v>1985</c:v>
                </c:pt>
                <c:pt idx="14">
                  <c:v>1986</c:v>
                </c:pt>
                <c:pt idx="15">
                  <c:v>1987</c:v>
                </c:pt>
                <c:pt idx="16">
                  <c:v>1988</c:v>
                </c:pt>
                <c:pt idx="17">
                  <c:v>1989</c:v>
                </c:pt>
                <c:pt idx="18">
                  <c:v>1990</c:v>
                </c:pt>
                <c:pt idx="19">
                  <c:v>1991</c:v>
                </c:pt>
                <c:pt idx="20">
                  <c:v>1992</c:v>
                </c:pt>
                <c:pt idx="21">
                  <c:v>1993</c:v>
                </c:pt>
                <c:pt idx="22">
                  <c:v>1994</c:v>
                </c:pt>
                <c:pt idx="23">
                  <c:v>1995</c:v>
                </c:pt>
                <c:pt idx="24">
                  <c:v>1996</c:v>
                </c:pt>
                <c:pt idx="25">
                  <c:v>1997</c:v>
                </c:pt>
                <c:pt idx="26">
                  <c:v>1998</c:v>
                </c:pt>
                <c:pt idx="27">
                  <c:v>1999</c:v>
                </c:pt>
                <c:pt idx="28">
                  <c:v>2000</c:v>
                </c:pt>
                <c:pt idx="29">
                  <c:v>2001</c:v>
                </c:pt>
                <c:pt idx="30">
                  <c:v>2002</c:v>
                </c:pt>
                <c:pt idx="31">
                  <c:v>2003</c:v>
                </c:pt>
                <c:pt idx="32">
                  <c:v>2004</c:v>
                </c:pt>
                <c:pt idx="33">
                  <c:v>2005</c:v>
                </c:pt>
                <c:pt idx="34">
                  <c:v>2006</c:v>
                </c:pt>
                <c:pt idx="35">
                  <c:v>2007</c:v>
                </c:pt>
                <c:pt idx="36">
                  <c:v>2008</c:v>
                </c:pt>
                <c:pt idx="37">
                  <c:v>2009</c:v>
                </c:pt>
                <c:pt idx="38">
                  <c:v>2010</c:v>
                </c:pt>
                <c:pt idx="39">
                  <c:v>2011</c:v>
                </c:pt>
                <c:pt idx="40">
                  <c:v>2012</c:v>
                </c:pt>
              </c:numCache>
            </c:numRef>
          </c:cat>
          <c:val>
            <c:numRef>
              <c:f>'72-12'!$F$2:$F$42</c:f>
              <c:numCache>
                <c:formatCode>General</c:formatCode>
                <c:ptCount val="41"/>
                <c:pt idx="29">
                  <c:v>8.2637571157495255</c:v>
                </c:pt>
                <c:pt idx="30">
                  <c:v>8.3891879131255962</c:v>
                </c:pt>
                <c:pt idx="31">
                  <c:v>8.4937082936129666</c:v>
                </c:pt>
                <c:pt idx="32">
                  <c:v>8.794679334916859</c:v>
                </c:pt>
                <c:pt idx="33">
                  <c:v>9.6109640831757979</c:v>
                </c:pt>
                <c:pt idx="34">
                  <c:v>9.6972247918593837</c:v>
                </c:pt>
                <c:pt idx="35">
                  <c:v>9.5032028469750891</c:v>
                </c:pt>
                <c:pt idx="36">
                  <c:v>9.3949312714776667</c:v>
                </c:pt>
                <c:pt idx="37">
                  <c:v>9.6915437987857729</c:v>
                </c:pt>
                <c:pt idx="38">
                  <c:v>9.8143844492440628</c:v>
                </c:pt>
                <c:pt idx="39">
                  <c:v>9.670739957716707</c:v>
                </c:pt>
                <c:pt idx="40">
                  <c:v>9.7421816673579418</c:v>
                </c:pt>
              </c:numCache>
            </c:numRef>
          </c:val>
        </c:ser>
        <c:ser>
          <c:idx val="5"/>
          <c:order val="5"/>
          <c:tx>
            <c:strRef>
              <c:f>'72-12'!$G$1</c:f>
              <c:strCache>
                <c:ptCount val="1"/>
                <c:pt idx="0">
                  <c:v>Andre</c:v>
                </c:pt>
              </c:strCache>
            </c:strRef>
          </c:tx>
          <c:spPr>
            <a:solidFill>
              <a:srgbClr val="FFC000"/>
            </a:solidFill>
            <a:ln w="25400" cmpd="thickThin">
              <a:noFill/>
              <a:prstDash val="solid"/>
            </a:ln>
          </c:spPr>
          <c:cat>
            <c:numRef>
              <c:f>'72-12'!$A$2:$A$42</c:f>
              <c:numCache>
                <c:formatCode>General</c:formatCode>
                <c:ptCount val="41"/>
                <c:pt idx="0">
                  <c:v>1972</c:v>
                </c:pt>
                <c:pt idx="1">
                  <c:v>1973</c:v>
                </c:pt>
                <c:pt idx="2">
                  <c:v>1974</c:v>
                </c:pt>
                <c:pt idx="3">
                  <c:v>1975</c:v>
                </c:pt>
                <c:pt idx="4">
                  <c:v>1976</c:v>
                </c:pt>
                <c:pt idx="5">
                  <c:v>1977</c:v>
                </c:pt>
                <c:pt idx="6">
                  <c:v>1978</c:v>
                </c:pt>
                <c:pt idx="7">
                  <c:v>1979</c:v>
                </c:pt>
                <c:pt idx="8">
                  <c:v>1980</c:v>
                </c:pt>
                <c:pt idx="9">
                  <c:v>1981</c:v>
                </c:pt>
                <c:pt idx="10">
                  <c:v>1982</c:v>
                </c:pt>
                <c:pt idx="11">
                  <c:v>1983</c:v>
                </c:pt>
                <c:pt idx="12">
                  <c:v>1984</c:v>
                </c:pt>
                <c:pt idx="13">
                  <c:v>1985</c:v>
                </c:pt>
                <c:pt idx="14">
                  <c:v>1986</c:v>
                </c:pt>
                <c:pt idx="15">
                  <c:v>1987</c:v>
                </c:pt>
                <c:pt idx="16">
                  <c:v>1988</c:v>
                </c:pt>
                <c:pt idx="17">
                  <c:v>1989</c:v>
                </c:pt>
                <c:pt idx="18">
                  <c:v>1990</c:v>
                </c:pt>
                <c:pt idx="19">
                  <c:v>1991</c:v>
                </c:pt>
                <c:pt idx="20">
                  <c:v>1992</c:v>
                </c:pt>
                <c:pt idx="21">
                  <c:v>1993</c:v>
                </c:pt>
                <c:pt idx="22">
                  <c:v>1994</c:v>
                </c:pt>
                <c:pt idx="23">
                  <c:v>1995</c:v>
                </c:pt>
                <c:pt idx="24">
                  <c:v>1996</c:v>
                </c:pt>
                <c:pt idx="25">
                  <c:v>1997</c:v>
                </c:pt>
                <c:pt idx="26">
                  <c:v>1998</c:v>
                </c:pt>
                <c:pt idx="27">
                  <c:v>1999</c:v>
                </c:pt>
                <c:pt idx="28">
                  <c:v>2000</c:v>
                </c:pt>
                <c:pt idx="29">
                  <c:v>2001</c:v>
                </c:pt>
                <c:pt idx="30">
                  <c:v>2002</c:v>
                </c:pt>
                <c:pt idx="31">
                  <c:v>2003</c:v>
                </c:pt>
                <c:pt idx="32">
                  <c:v>2004</c:v>
                </c:pt>
                <c:pt idx="33">
                  <c:v>2005</c:v>
                </c:pt>
                <c:pt idx="34">
                  <c:v>2006</c:v>
                </c:pt>
                <c:pt idx="35">
                  <c:v>2007</c:v>
                </c:pt>
                <c:pt idx="36">
                  <c:v>2008</c:v>
                </c:pt>
                <c:pt idx="37">
                  <c:v>2009</c:v>
                </c:pt>
                <c:pt idx="38">
                  <c:v>2010</c:v>
                </c:pt>
                <c:pt idx="39">
                  <c:v>2011</c:v>
                </c:pt>
                <c:pt idx="40">
                  <c:v>2012</c:v>
                </c:pt>
              </c:numCache>
            </c:numRef>
          </c:cat>
          <c:val>
            <c:numRef>
              <c:f>'72-12'!$G$2:$G$42</c:f>
              <c:numCache>
                <c:formatCode>General</c:formatCode>
                <c:ptCount val="41"/>
                <c:pt idx="0">
                  <c:v>13.925678650036682</c:v>
                </c:pt>
                <c:pt idx="1">
                  <c:v>14.554545454545456</c:v>
                </c:pt>
                <c:pt idx="2">
                  <c:v>14.870192994996426</c:v>
                </c:pt>
                <c:pt idx="3">
                  <c:v>10.730668504479668</c:v>
                </c:pt>
                <c:pt idx="4">
                  <c:v>10.168524590163939</c:v>
                </c:pt>
                <c:pt idx="5">
                  <c:v>6.2077905491698564</c:v>
                </c:pt>
                <c:pt idx="6">
                  <c:v>6.4299435028248624</c:v>
                </c:pt>
                <c:pt idx="7">
                  <c:v>7.5789993823347803</c:v>
                </c:pt>
                <c:pt idx="8">
                  <c:v>7.7725181598062916</c:v>
                </c:pt>
                <c:pt idx="9">
                  <c:v>7.9662454873646276</c:v>
                </c:pt>
                <c:pt idx="10">
                  <c:v>8.1543942992874161</c:v>
                </c:pt>
                <c:pt idx="11">
                  <c:v>8.2232844574780053</c:v>
                </c:pt>
                <c:pt idx="12">
                  <c:v>8.3936157864190371</c:v>
                </c:pt>
                <c:pt idx="13">
                  <c:v>8.3932279909706509</c:v>
                </c:pt>
                <c:pt idx="14">
                  <c:v>8.1493705528188212</c:v>
                </c:pt>
                <c:pt idx="15">
                  <c:v>8.3178969729155607</c:v>
                </c:pt>
                <c:pt idx="16">
                  <c:v>7.2712908409212682</c:v>
                </c:pt>
                <c:pt idx="17">
                  <c:v>5.4507726269315704</c:v>
                </c:pt>
                <c:pt idx="18">
                  <c:v>5.4671840354767136</c:v>
                </c:pt>
                <c:pt idx="19">
                  <c:v>5.4824151363383384</c:v>
                </c:pt>
                <c:pt idx="20">
                  <c:v>5.606295264623955</c:v>
                </c:pt>
                <c:pt idx="21">
                  <c:v>5.8009449694274542</c:v>
                </c:pt>
                <c:pt idx="22">
                  <c:v>5.9862050163576894</c:v>
                </c:pt>
                <c:pt idx="23">
                  <c:v>5.7879383634431463</c:v>
                </c:pt>
                <c:pt idx="24">
                  <c:v>5.7260245901639344</c:v>
                </c:pt>
                <c:pt idx="25">
                  <c:v>5.5111551809618273</c:v>
                </c:pt>
                <c:pt idx="26">
                  <c:v>5.8103247697527856</c:v>
                </c:pt>
                <c:pt idx="27">
                  <c:v>7.4993278924627971</c:v>
                </c:pt>
                <c:pt idx="28">
                  <c:v>7.8315864697474957</c:v>
                </c:pt>
                <c:pt idx="29">
                  <c:v>5.619971537001895</c:v>
                </c:pt>
                <c:pt idx="30">
                  <c:v>5.5210576015108597</c:v>
                </c:pt>
                <c:pt idx="31">
                  <c:v>4.0951858913250678</c:v>
                </c:pt>
                <c:pt idx="32">
                  <c:v>4.0196199524940646</c:v>
                </c:pt>
                <c:pt idx="33">
                  <c:v>4.1351606805293004</c:v>
                </c:pt>
                <c:pt idx="34">
                  <c:v>4.0804810360777033</c:v>
                </c:pt>
                <c:pt idx="35">
                  <c:v>4.0342526690391454</c:v>
                </c:pt>
                <c:pt idx="36">
                  <c:v>4.0201030927835077</c:v>
                </c:pt>
                <c:pt idx="37">
                  <c:v>4.1287944492627888</c:v>
                </c:pt>
                <c:pt idx="38">
                  <c:v>4.1653995680345544</c:v>
                </c:pt>
                <c:pt idx="39">
                  <c:v>4.0967441860465117</c:v>
                </c:pt>
                <c:pt idx="40">
                  <c:v>4.0647034425549569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2682112"/>
        <c:axId val="131556480"/>
      </c:areaChart>
      <c:lineChart>
        <c:grouping val="standard"/>
        <c:varyColors val="0"/>
        <c:ser>
          <c:idx val="6"/>
          <c:order val="6"/>
          <c:tx>
            <c:strRef>
              <c:f>'72-12'!$H$1</c:f>
              <c:strCache>
                <c:ptCount val="1"/>
                <c:pt idx="0">
                  <c:v>Samlet organsiasjonsgrad</c:v>
                </c:pt>
              </c:strCache>
            </c:strRef>
          </c:tx>
          <c:spPr>
            <a:ln w="38100">
              <a:solidFill>
                <a:srgbClr val="000000"/>
              </a:solidFill>
            </a:ln>
          </c:spPr>
          <c:marker>
            <c:symbol val="none"/>
          </c:marker>
          <c:cat>
            <c:numRef>
              <c:f>'72-12'!$A$2:$A$42</c:f>
              <c:numCache>
                <c:formatCode>General</c:formatCode>
                <c:ptCount val="41"/>
                <c:pt idx="0">
                  <c:v>1972</c:v>
                </c:pt>
                <c:pt idx="1">
                  <c:v>1973</c:v>
                </c:pt>
                <c:pt idx="2">
                  <c:v>1974</c:v>
                </c:pt>
                <c:pt idx="3">
                  <c:v>1975</c:v>
                </c:pt>
                <c:pt idx="4">
                  <c:v>1976</c:v>
                </c:pt>
                <c:pt idx="5">
                  <c:v>1977</c:v>
                </c:pt>
                <c:pt idx="6">
                  <c:v>1978</c:v>
                </c:pt>
                <c:pt idx="7">
                  <c:v>1979</c:v>
                </c:pt>
                <c:pt idx="8">
                  <c:v>1980</c:v>
                </c:pt>
                <c:pt idx="9">
                  <c:v>1981</c:v>
                </c:pt>
                <c:pt idx="10">
                  <c:v>1982</c:v>
                </c:pt>
                <c:pt idx="11">
                  <c:v>1983</c:v>
                </c:pt>
                <c:pt idx="12">
                  <c:v>1984</c:v>
                </c:pt>
                <c:pt idx="13">
                  <c:v>1985</c:v>
                </c:pt>
                <c:pt idx="14">
                  <c:v>1986</c:v>
                </c:pt>
                <c:pt idx="15">
                  <c:v>1987</c:v>
                </c:pt>
                <c:pt idx="16">
                  <c:v>1988</c:v>
                </c:pt>
                <c:pt idx="17">
                  <c:v>1989</c:v>
                </c:pt>
                <c:pt idx="18">
                  <c:v>1990</c:v>
                </c:pt>
                <c:pt idx="19">
                  <c:v>1991</c:v>
                </c:pt>
                <c:pt idx="20">
                  <c:v>1992</c:v>
                </c:pt>
                <c:pt idx="21">
                  <c:v>1993</c:v>
                </c:pt>
                <c:pt idx="22">
                  <c:v>1994</c:v>
                </c:pt>
                <c:pt idx="23">
                  <c:v>1995</c:v>
                </c:pt>
                <c:pt idx="24">
                  <c:v>1996</c:v>
                </c:pt>
                <c:pt idx="25">
                  <c:v>1997</c:v>
                </c:pt>
                <c:pt idx="26">
                  <c:v>1998</c:v>
                </c:pt>
                <c:pt idx="27">
                  <c:v>1999</c:v>
                </c:pt>
                <c:pt idx="28">
                  <c:v>2000</c:v>
                </c:pt>
                <c:pt idx="29">
                  <c:v>2001</c:v>
                </c:pt>
                <c:pt idx="30">
                  <c:v>2002</c:v>
                </c:pt>
                <c:pt idx="31">
                  <c:v>2003</c:v>
                </c:pt>
                <c:pt idx="32">
                  <c:v>2004</c:v>
                </c:pt>
                <c:pt idx="33">
                  <c:v>2005</c:v>
                </c:pt>
                <c:pt idx="34">
                  <c:v>2006</c:v>
                </c:pt>
                <c:pt idx="35">
                  <c:v>2007</c:v>
                </c:pt>
                <c:pt idx="36">
                  <c:v>2008</c:v>
                </c:pt>
                <c:pt idx="37">
                  <c:v>2009</c:v>
                </c:pt>
                <c:pt idx="38">
                  <c:v>2010</c:v>
                </c:pt>
                <c:pt idx="39">
                  <c:v>2011</c:v>
                </c:pt>
                <c:pt idx="40">
                  <c:v>2012</c:v>
                </c:pt>
              </c:numCache>
            </c:numRef>
          </c:cat>
          <c:val>
            <c:numRef>
              <c:f>'72-12'!$H$2:$H$42</c:f>
              <c:numCache>
                <c:formatCode>General</c:formatCode>
                <c:ptCount val="41"/>
                <c:pt idx="0">
                  <c:v>51.576522377109313</c:v>
                </c:pt>
                <c:pt idx="1">
                  <c:v>52.902327272727277</c:v>
                </c:pt>
                <c:pt idx="2">
                  <c:v>53.801786990707633</c:v>
                </c:pt>
                <c:pt idx="3">
                  <c:v>53.183321847002055</c:v>
                </c:pt>
                <c:pt idx="4">
                  <c:v>51.962295081967206</c:v>
                </c:pt>
                <c:pt idx="5">
                  <c:v>53.283141762452104</c:v>
                </c:pt>
                <c:pt idx="6">
                  <c:v>53.748524795982405</c:v>
                </c:pt>
                <c:pt idx="7">
                  <c:v>55.141877702285342</c:v>
                </c:pt>
                <c:pt idx="8">
                  <c:v>56.747397094431001</c:v>
                </c:pt>
                <c:pt idx="9">
                  <c:v>57.153549939831521</c:v>
                </c:pt>
                <c:pt idx="10">
                  <c:v>56.928325415676959</c:v>
                </c:pt>
                <c:pt idx="11">
                  <c:v>56.488328445747797</c:v>
                </c:pt>
                <c:pt idx="12">
                  <c:v>56.919152640742901</c:v>
                </c:pt>
                <c:pt idx="13">
                  <c:v>56.520203160270881</c:v>
                </c:pt>
                <c:pt idx="14">
                  <c:v>56.012972085385883</c:v>
                </c:pt>
                <c:pt idx="15">
                  <c:v>54.630961232076473</c:v>
                </c:pt>
                <c:pt idx="16">
                  <c:v>55.071987145152633</c:v>
                </c:pt>
                <c:pt idx="17">
                  <c:v>56.831953642384107</c:v>
                </c:pt>
                <c:pt idx="18">
                  <c:v>57.301053215077594</c:v>
                </c:pt>
                <c:pt idx="19">
                  <c:v>56.901780745687233</c:v>
                </c:pt>
                <c:pt idx="20">
                  <c:v>56.967298050139256</c:v>
                </c:pt>
                <c:pt idx="21">
                  <c:v>56.893941078376884</c:v>
                </c:pt>
                <c:pt idx="22">
                  <c:v>56.82022900763355</c:v>
                </c:pt>
                <c:pt idx="23">
                  <c:v>56.383634431455896</c:v>
                </c:pt>
                <c:pt idx="24">
                  <c:v>55.581915983606542</c:v>
                </c:pt>
                <c:pt idx="25">
                  <c:v>54.58448190381749</c:v>
                </c:pt>
                <c:pt idx="26">
                  <c:v>54.818807561803162</c:v>
                </c:pt>
                <c:pt idx="27">
                  <c:v>53.877916466634609</c:v>
                </c:pt>
                <c:pt idx="28">
                  <c:v>53.244592663172938</c:v>
                </c:pt>
                <c:pt idx="29">
                  <c:v>53.099288425047405</c:v>
                </c:pt>
                <c:pt idx="30">
                  <c:v>52.906657223796003</c:v>
                </c:pt>
                <c:pt idx="31">
                  <c:v>53.173832221163032</c:v>
                </c:pt>
                <c:pt idx="32">
                  <c:v>53.027553444180519</c:v>
                </c:pt>
                <c:pt idx="33">
                  <c:v>52.873204158790138</c:v>
                </c:pt>
                <c:pt idx="34">
                  <c:v>52.8659111933395</c:v>
                </c:pt>
                <c:pt idx="35">
                  <c:v>51.790346975088987</c:v>
                </c:pt>
                <c:pt idx="36">
                  <c:v>51.412757731958791</c:v>
                </c:pt>
                <c:pt idx="37">
                  <c:v>52.119731136166514</c:v>
                </c:pt>
                <c:pt idx="38">
                  <c:v>52.125745140388815</c:v>
                </c:pt>
                <c:pt idx="39">
                  <c:v>51.576025369978879</c:v>
                </c:pt>
                <c:pt idx="40">
                  <c:v>51.62965574450439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2682112"/>
        <c:axId val="131556480"/>
      </c:lineChart>
      <c:catAx>
        <c:axId val="526821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nb-NO"/>
          </a:p>
        </c:txPr>
        <c:crossAx val="131556480"/>
        <c:crosses val="autoZero"/>
        <c:auto val="1"/>
        <c:lblAlgn val="ctr"/>
        <c:lblOffset val="100"/>
        <c:tickLblSkip val="4"/>
        <c:tickMarkSkip val="1"/>
        <c:noMultiLvlLbl val="0"/>
      </c:catAx>
      <c:valAx>
        <c:axId val="131556480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Prosent</a:t>
                </a:r>
              </a:p>
            </c:rich>
          </c:tx>
          <c:layout>
            <c:manualLayout>
              <c:xMode val="edge"/>
              <c:yMode val="edge"/>
              <c:x val="0"/>
              <c:y val="0.39184783959567537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nb-NO"/>
          </a:p>
        </c:txPr>
        <c:crossAx val="52682112"/>
        <c:crosses val="autoZero"/>
        <c:crossBetween val="midCat"/>
      </c:valAx>
    </c:plotArea>
    <c:legend>
      <c:legendPos val="b"/>
      <c:layout>
        <c:manualLayout>
          <c:xMode val="edge"/>
          <c:yMode val="edge"/>
          <c:x val="5.3670648339871174E-2"/>
          <c:y val="0.95249637516052854"/>
          <c:w val="0.89999991329108942"/>
          <c:h val="4.750362483947148E-2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100">
          <a:latin typeface="Times New Roman" panose="02020603050405020304" pitchFamily="18" charset="0"/>
          <a:cs typeface="Times New Roman" panose="02020603050405020304" pitchFamily="18" charset="0"/>
        </a:defRPr>
      </a:pPr>
      <a:endParaRPr lang="nb-NO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0"/>
              <c:layout>
                <c:manualLayout>
                  <c:x val="-1.7123232262218993E-3"/>
                  <c:y val="8.30836462599274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7123232262218993E-3"/>
                  <c:y val="8.01163731792159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4246464524437959E-3"/>
                  <c:y val="7.71491000985041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7123232262218993E-3"/>
                  <c:y val="7.71491000985041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1.7123232262218993E-3"/>
                  <c:y val="8.60509193406393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'Ark1'!$A$2:$A$6</c:f>
              <c:strCache>
                <c:ptCount val="5"/>
                <c:pt idx="0">
                  <c:v>LO</c:v>
                </c:pt>
                <c:pt idx="1">
                  <c:v>YS</c:v>
                </c:pt>
                <c:pt idx="2">
                  <c:v>UNIO</c:v>
                </c:pt>
                <c:pt idx="3">
                  <c:v>Akademikerne</c:v>
                </c:pt>
                <c:pt idx="4">
                  <c:v>Frittsående </c:v>
                </c:pt>
              </c:strCache>
            </c:strRef>
          </c:cat>
          <c:val>
            <c:numRef>
              <c:f>'Ark1'!$B$2:$B$6</c:f>
              <c:numCache>
                <c:formatCode>General</c:formatCode>
                <c:ptCount val="5"/>
                <c:pt idx="0">
                  <c:v>50</c:v>
                </c:pt>
                <c:pt idx="1">
                  <c:v>13</c:v>
                </c:pt>
                <c:pt idx="2">
                  <c:v>19</c:v>
                </c:pt>
                <c:pt idx="3">
                  <c:v>10</c:v>
                </c:pt>
                <c:pt idx="4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3395328"/>
        <c:axId val="214355968"/>
      </c:barChart>
      <c:catAx>
        <c:axId val="213395328"/>
        <c:scaling>
          <c:orientation val="minMax"/>
        </c:scaling>
        <c:delete val="0"/>
        <c:axPos val="b"/>
        <c:majorTickMark val="out"/>
        <c:minorTickMark val="none"/>
        <c:tickLblPos val="none"/>
        <c:crossAx val="214355968"/>
        <c:crosses val="autoZero"/>
        <c:auto val="1"/>
        <c:lblAlgn val="ctr"/>
        <c:lblOffset val="100"/>
        <c:noMultiLvlLbl val="0"/>
      </c:catAx>
      <c:valAx>
        <c:axId val="214355968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crossAx val="21339532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>
          <a:latin typeface="Times New Roman" panose="02020603050405020304" pitchFamily="18" charset="0"/>
          <a:cs typeface="Times New Roman" panose="02020603050405020304" pitchFamily="18" charset="0"/>
        </a:defRPr>
      </a:pPr>
      <a:endParaRPr lang="nb-NO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'Ark1'!$A$2:$A$5</c:f>
              <c:numCache>
                <c:formatCode>General</c:formatCode>
                <c:ptCount val="4"/>
              </c:numCache>
            </c:numRef>
          </c:cat>
          <c:val>
            <c:numRef>
              <c:f>'Ark1'!$B$2:$B$5</c:f>
              <c:numCache>
                <c:formatCode>General</c:formatCode>
                <c:ptCount val="4"/>
                <c:pt idx="0">
                  <c:v>100</c:v>
                </c:pt>
                <c:pt idx="1">
                  <c:v>75</c:v>
                </c:pt>
                <c:pt idx="2">
                  <c:v>75</c:v>
                </c:pt>
                <c:pt idx="3">
                  <c:v>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1856896"/>
        <c:axId val="201858432"/>
      </c:barChart>
      <c:catAx>
        <c:axId val="2018568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one"/>
        <c:crossAx val="201858432"/>
        <c:crosses val="autoZero"/>
        <c:auto val="1"/>
        <c:lblAlgn val="ctr"/>
        <c:lblOffset val="100"/>
        <c:noMultiLvlLbl val="0"/>
      </c:catAx>
      <c:valAx>
        <c:axId val="20185843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0185689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nb-NO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Menn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('Ark1'!$A$2:$A$3;'Ark1'!$A$5)</c:f>
              <c:strCache>
                <c:ptCount val="3"/>
                <c:pt idx="0">
                  <c:v>Folketrygd</c:v>
                </c:pt>
                <c:pt idx="1">
                  <c:v>AFP</c:v>
                </c:pt>
                <c:pt idx="2">
                  <c:v>Privat
tjenestepensjon</c:v>
                </c:pt>
              </c:strCache>
            </c:strRef>
          </c:cat>
          <c:val>
            <c:numRef>
              <c:f>('Ark1'!$B$2:$B$3;'Ark1'!$B$5)</c:f>
              <c:numCache>
                <c:formatCode>General</c:formatCode>
                <c:ptCount val="3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</c:numCache>
            </c:numRef>
          </c:val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Kvinner</c:v>
                </c:pt>
              </c:strCache>
            </c:strRef>
          </c:tx>
          <c:spPr>
            <a:solidFill>
              <a:srgbClr val="FF99CC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('Ark1'!$A$2:$A$3;'Ark1'!$A$5)</c:f>
              <c:strCache>
                <c:ptCount val="3"/>
                <c:pt idx="0">
                  <c:v>Folketrygd</c:v>
                </c:pt>
                <c:pt idx="1">
                  <c:v>AFP</c:v>
                </c:pt>
                <c:pt idx="2">
                  <c:v>Privat
tjenestepensjon</c:v>
                </c:pt>
              </c:strCache>
            </c:strRef>
          </c:cat>
          <c:val>
            <c:numRef>
              <c:f>('Ark1'!$C$2:$C$3;'Ark1'!$C$5)</c:f>
              <c:numCache>
                <c:formatCode>General</c:formatCode>
                <c:ptCount val="3"/>
                <c:pt idx="0">
                  <c:v>100</c:v>
                </c:pt>
                <c:pt idx="1">
                  <c:v>100</c:v>
                </c:pt>
                <c:pt idx="2">
                  <c:v>85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34"/>
        <c:axId val="201937280"/>
        <c:axId val="201938816"/>
      </c:barChart>
      <c:catAx>
        <c:axId val="201937280"/>
        <c:scaling>
          <c:orientation val="minMax"/>
        </c:scaling>
        <c:delete val="0"/>
        <c:axPos val="b"/>
        <c:majorTickMark val="out"/>
        <c:minorTickMark val="none"/>
        <c:tickLblPos val="high"/>
        <c:crossAx val="201938816"/>
        <c:crosses val="autoZero"/>
        <c:auto val="1"/>
        <c:lblAlgn val="ctr"/>
        <c:lblOffset val="100"/>
        <c:noMultiLvlLbl val="0"/>
      </c:catAx>
      <c:valAx>
        <c:axId val="201938816"/>
        <c:scaling>
          <c:orientation val="minMax"/>
          <c:max val="110"/>
          <c:min val="5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spPr>
          <a:ln>
            <a:solidFill>
              <a:schemeClr val="bg1">
                <a:lumMod val="50000"/>
              </a:schemeClr>
            </a:solidFill>
          </a:ln>
        </c:spPr>
        <c:crossAx val="201937280"/>
        <c:crosses val="autoZero"/>
        <c:crossBetween val="between"/>
        <c:majorUnit val="50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400">
          <a:latin typeface="Times New Roman" panose="02020603050405020304" pitchFamily="18" charset="0"/>
          <a:cs typeface="Times New Roman" panose="02020603050405020304" pitchFamily="18" charset="0"/>
        </a:defRPr>
      </a:pPr>
      <a:endParaRPr lang="nb-NO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189577009209946E-2"/>
          <c:y val="3.819497486390401E-2"/>
          <c:w val="0.89461558287235821"/>
          <c:h val="0.82080897261415442"/>
        </c:manualLayout>
      </c:layout>
      <c:lineChart>
        <c:grouping val="standard"/>
        <c:varyColors val="0"/>
        <c:ser>
          <c:idx val="1"/>
          <c:order val="0"/>
          <c:tx>
            <c:strRef>
              <c:f>'Ark1'!$A$3</c:f>
              <c:strCache>
                <c:ptCount val="1"/>
                <c:pt idx="0">
                  <c:v>Sverige</c:v>
                </c:pt>
              </c:strCache>
            </c:strRef>
          </c:tx>
          <c:marker>
            <c:symbol val="none"/>
          </c:marker>
          <c:cat>
            <c:strRef>
              <c:f>'Ark1'!$B$1:$AG$1</c:f>
              <c:strCache>
                <c:ptCount val="32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</c:strCache>
            </c:strRef>
          </c:cat>
          <c:val>
            <c:numRef>
              <c:f>'Ark1'!$B$3:$AG$3</c:f>
              <c:numCache>
                <c:formatCode>0.0</c:formatCode>
                <c:ptCount val="32"/>
                <c:pt idx="0">
                  <c:v>77.956285274499706</c:v>
                </c:pt>
                <c:pt idx="1">
                  <c:v>78.354495790217896</c:v>
                </c:pt>
                <c:pt idx="2">
                  <c:v>78.961121245259406</c:v>
                </c:pt>
                <c:pt idx="3">
                  <c:v>79.639786713517609</c:v>
                </c:pt>
                <c:pt idx="4">
                  <c:v>80.773874332230946</c:v>
                </c:pt>
                <c:pt idx="5">
                  <c:v>81.289179452272364</c:v>
                </c:pt>
                <c:pt idx="6">
                  <c:v>82.495149768141388</c:v>
                </c:pt>
                <c:pt idx="7">
                  <c:v>81.811126197575973</c:v>
                </c:pt>
                <c:pt idx="8">
                  <c:v>80.817730868498671</c:v>
                </c:pt>
                <c:pt idx="9">
                  <c:v>80.046735234341512</c:v>
                </c:pt>
                <c:pt idx="10">
                  <c:v>79.41893562335963</c:v>
                </c:pt>
                <c:pt idx="11">
                  <c:v>79.211749439544192</c:v>
                </c:pt>
                <c:pt idx="12">
                  <c:v>81.864190274427273</c:v>
                </c:pt>
                <c:pt idx="13">
                  <c:v>83.890230740744869</c:v>
                </c:pt>
                <c:pt idx="14">
                  <c:v>83.748582189461942</c:v>
                </c:pt>
                <c:pt idx="15">
                  <c:v>83.114648969213121</c:v>
                </c:pt>
                <c:pt idx="16">
                  <c:v>82.729374884904018</c:v>
                </c:pt>
                <c:pt idx="17">
                  <c:v>82.171871620131384</c:v>
                </c:pt>
                <c:pt idx="18">
                  <c:v>81.308030643800919</c:v>
                </c:pt>
                <c:pt idx="19">
                  <c:v>80.638935222112309</c:v>
                </c:pt>
                <c:pt idx="20">
                  <c:v>79.113609596356</c:v>
                </c:pt>
                <c:pt idx="21">
                  <c:v>77.307283761704795</c:v>
                </c:pt>
                <c:pt idx="22">
                  <c:v>77.287613463772601</c:v>
                </c:pt>
                <c:pt idx="23">
                  <c:v>77.211176464411366</c:v>
                </c:pt>
                <c:pt idx="24">
                  <c:v>77.277699471102608</c:v>
                </c:pt>
                <c:pt idx="25">
                  <c:v>76.032673318513133</c:v>
                </c:pt>
                <c:pt idx="26">
                  <c:v>74.238689370093681</c:v>
                </c:pt>
                <c:pt idx="27">
                  <c:v>70.780524455283384</c:v>
                </c:pt>
                <c:pt idx="28">
                  <c:v>68.310702026185439</c:v>
                </c:pt>
                <c:pt idx="29">
                  <c:v>68.409526416643857</c:v>
                </c:pt>
                <c:pt idx="30">
                  <c:v>68.369079894026285</c:v>
                </c:pt>
                <c:pt idx="31">
                  <c:v>67.654701183716654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'Ark1'!$A$4</c:f>
              <c:strCache>
                <c:ptCount val="1"/>
                <c:pt idx="0">
                  <c:v>Danmark</c:v>
                </c:pt>
              </c:strCache>
            </c:strRef>
          </c:tx>
          <c:spPr>
            <a:ln>
              <a:prstDash val="lgDash"/>
            </a:ln>
          </c:spPr>
          <c:marker>
            <c:symbol val="none"/>
          </c:marker>
          <c:cat>
            <c:strRef>
              <c:f>'Ark1'!$B$1:$AG$1</c:f>
              <c:strCache>
                <c:ptCount val="32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</c:strCache>
            </c:strRef>
          </c:cat>
          <c:val>
            <c:numRef>
              <c:f>'Ark1'!$B$4:$AG$4</c:f>
              <c:numCache>
                <c:formatCode>0.0</c:formatCode>
                <c:ptCount val="32"/>
                <c:pt idx="0">
                  <c:v>78.612542871141571</c:v>
                </c:pt>
                <c:pt idx="1">
                  <c:v>79.855709342560516</c:v>
                </c:pt>
                <c:pt idx="2">
                  <c:v>80.20783251231525</c:v>
                </c:pt>
                <c:pt idx="3">
                  <c:v>80.766028473244972</c:v>
                </c:pt>
                <c:pt idx="4">
                  <c:v>79.277782974742706</c:v>
                </c:pt>
                <c:pt idx="5">
                  <c:v>78.158488003621457</c:v>
                </c:pt>
                <c:pt idx="6">
                  <c:v>77.417771084337375</c:v>
                </c:pt>
                <c:pt idx="7">
                  <c:v>74.966281557552392</c:v>
                </c:pt>
                <c:pt idx="8">
                  <c:v>73.84435517970401</c:v>
                </c:pt>
                <c:pt idx="9">
                  <c:v>75.588476478204541</c:v>
                </c:pt>
                <c:pt idx="10">
                  <c:v>75.343605150214586</c:v>
                </c:pt>
                <c:pt idx="11">
                  <c:v>75.781771281169398</c:v>
                </c:pt>
                <c:pt idx="12">
                  <c:v>75.775537403267379</c:v>
                </c:pt>
                <c:pt idx="13">
                  <c:v>77.282102022867178</c:v>
                </c:pt>
                <c:pt idx="14">
                  <c:v>77.505272485600372</c:v>
                </c:pt>
                <c:pt idx="15">
                  <c:v>76.955670547649859</c:v>
                </c:pt>
                <c:pt idx="16">
                  <c:v>77.376054537707688</c:v>
                </c:pt>
                <c:pt idx="17">
                  <c:v>75.611498547114962</c:v>
                </c:pt>
                <c:pt idx="18">
                  <c:v>75.518672199170112</c:v>
                </c:pt>
                <c:pt idx="19">
                  <c:v>74.921746293245462</c:v>
                </c:pt>
                <c:pt idx="20">
                  <c:v>74.245014245014275</c:v>
                </c:pt>
                <c:pt idx="21">
                  <c:v>77.896663954434501</c:v>
                </c:pt>
                <c:pt idx="22">
                  <c:v>73.233729021694643</c:v>
                </c:pt>
                <c:pt idx="23">
                  <c:v>72.363112391930841</c:v>
                </c:pt>
                <c:pt idx="24">
                  <c:v>71.711491442542794</c:v>
                </c:pt>
                <c:pt idx="25">
                  <c:v>71.703763658437893</c:v>
                </c:pt>
                <c:pt idx="26">
                  <c:v>69.431185361973007</c:v>
                </c:pt>
                <c:pt idx="27">
                  <c:v>69.130434782608688</c:v>
                </c:pt>
                <c:pt idx="28">
                  <c:v>67.61065413239325</c:v>
                </c:pt>
                <c:pt idx="29">
                  <c:v>68.838996763753997</c:v>
                </c:pt>
              </c:numCache>
            </c:numRef>
          </c:val>
          <c:smooth val="0"/>
        </c:ser>
        <c:ser>
          <c:idx val="3"/>
          <c:order val="2"/>
          <c:tx>
            <c:strRef>
              <c:f>'Ark1'!$A$5</c:f>
              <c:strCache>
                <c:ptCount val="1"/>
                <c:pt idx="0">
                  <c:v>Finland</c:v>
                </c:pt>
              </c:strCache>
            </c:strRef>
          </c:tx>
          <c:marker>
            <c:symbol val="none"/>
          </c:marker>
          <c:cat>
            <c:strRef>
              <c:f>'Ark1'!$B$1:$AG$1</c:f>
              <c:strCache>
                <c:ptCount val="32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</c:strCache>
            </c:strRef>
          </c:cat>
          <c:val>
            <c:numRef>
              <c:f>'Ark1'!$B$5:$AG$5</c:f>
              <c:numCache>
                <c:formatCode>0.0</c:formatCode>
                <c:ptCount val="32"/>
                <c:pt idx="0">
                  <c:v>69.385416666666643</c:v>
                </c:pt>
                <c:pt idx="1">
                  <c:v>68.305171530977958</c:v>
                </c:pt>
                <c:pt idx="2">
                  <c:v>68.424242424242451</c:v>
                </c:pt>
                <c:pt idx="3">
                  <c:v>68.781344032096257</c:v>
                </c:pt>
                <c:pt idx="4">
                  <c:v>68.982716049382717</c:v>
                </c:pt>
                <c:pt idx="5">
                  <c:v>69.080348499515978</c:v>
                </c:pt>
                <c:pt idx="6">
                  <c:v>70</c:v>
                </c:pt>
                <c:pt idx="7">
                  <c:v>70.651641352278261</c:v>
                </c:pt>
                <c:pt idx="8">
                  <c:v>72.305068226120824</c:v>
                </c:pt>
                <c:pt idx="9">
                  <c:v>72.977608384945242</c:v>
                </c:pt>
                <c:pt idx="10">
                  <c:v>72.549299120931337</c:v>
                </c:pt>
                <c:pt idx="11">
                  <c:v>75.396904643035469</c:v>
                </c:pt>
                <c:pt idx="12">
                  <c:v>78.390059427336595</c:v>
                </c:pt>
                <c:pt idx="13">
                  <c:v>80.652801848642355</c:v>
                </c:pt>
                <c:pt idx="14">
                  <c:v>80.3327495621716</c:v>
                </c:pt>
                <c:pt idx="15">
                  <c:v>80.436260623229501</c:v>
                </c:pt>
                <c:pt idx="16">
                  <c:v>80.41806020066889</c:v>
                </c:pt>
                <c:pt idx="17">
                  <c:v>79.434782608695642</c:v>
                </c:pt>
                <c:pt idx="18">
                  <c:v>77.995780590717303</c:v>
                </c:pt>
                <c:pt idx="19">
                  <c:v>76.271617497456759</c:v>
                </c:pt>
                <c:pt idx="20">
                  <c:v>74.965116766349084</c:v>
                </c:pt>
                <c:pt idx="21">
                  <c:v>74.516305522977703</c:v>
                </c:pt>
                <c:pt idx="22">
                  <c:v>73.494562743411791</c:v>
                </c:pt>
                <c:pt idx="23">
                  <c:v>72.869951676128252</c:v>
                </c:pt>
                <c:pt idx="24">
                  <c:v>73.291802807427288</c:v>
                </c:pt>
                <c:pt idx="25">
                  <c:v>72.426998563906182</c:v>
                </c:pt>
                <c:pt idx="26">
                  <c:v>71.698113207547166</c:v>
                </c:pt>
                <c:pt idx="27">
                  <c:v>70.308898109727934</c:v>
                </c:pt>
                <c:pt idx="28">
                  <c:v>67.515923566878996</c:v>
                </c:pt>
                <c:pt idx="29">
                  <c:v>69.172421948912017</c:v>
                </c:pt>
                <c:pt idx="30">
                  <c:v>69.958592417061567</c:v>
                </c:pt>
              </c:numCache>
            </c:numRef>
          </c:val>
          <c:smooth val="0"/>
        </c:ser>
        <c:ser>
          <c:idx val="0"/>
          <c:order val="3"/>
          <c:tx>
            <c:strRef>
              <c:f>'Ark1'!$A$2</c:f>
              <c:strCache>
                <c:ptCount val="1"/>
                <c:pt idx="0">
                  <c:v>Norge</c:v>
                </c:pt>
              </c:strCache>
            </c:strRef>
          </c:tx>
          <c:marker>
            <c:symbol val="none"/>
          </c:marker>
          <c:cat>
            <c:strRef>
              <c:f>'Ark1'!$B$1:$AG$1</c:f>
              <c:strCache>
                <c:ptCount val="32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</c:strCache>
            </c:strRef>
          </c:cat>
          <c:val>
            <c:numRef>
              <c:f>'Ark1'!$B$2:$AG$2</c:f>
              <c:numCache>
                <c:formatCode>0.0</c:formatCode>
                <c:ptCount val="32"/>
                <c:pt idx="0">
                  <c:v>58.338518979464858</c:v>
                </c:pt>
                <c:pt idx="1">
                  <c:v>57.850182704019474</c:v>
                </c:pt>
                <c:pt idx="2">
                  <c:v>58.138265615524567</c:v>
                </c:pt>
                <c:pt idx="3">
                  <c:v>58.088057901085641</c:v>
                </c:pt>
                <c:pt idx="4">
                  <c:v>58.340273646638906</c:v>
                </c:pt>
                <c:pt idx="5">
                  <c:v>57.491389207807103</c:v>
                </c:pt>
                <c:pt idx="6">
                  <c:v>57.077523703290552</c:v>
                </c:pt>
                <c:pt idx="7">
                  <c:v>55.695722793719561</c:v>
                </c:pt>
                <c:pt idx="8">
                  <c:v>56.124454148471628</c:v>
                </c:pt>
                <c:pt idx="9">
                  <c:v>57.951603826674159</c:v>
                </c:pt>
                <c:pt idx="10">
                  <c:v>58.533408833522081</c:v>
                </c:pt>
                <c:pt idx="11">
                  <c:v>58.096590909090921</c:v>
                </c:pt>
                <c:pt idx="12">
                  <c:v>58.069278818852936</c:v>
                </c:pt>
                <c:pt idx="13">
                  <c:v>57.988668555240771</c:v>
                </c:pt>
                <c:pt idx="14">
                  <c:v>57.798114254021101</c:v>
                </c:pt>
                <c:pt idx="15">
                  <c:v>57.331172339276073</c:v>
                </c:pt>
                <c:pt idx="16">
                  <c:v>56.286458333333336</c:v>
                </c:pt>
                <c:pt idx="17">
                  <c:v>55.518108651911454</c:v>
                </c:pt>
                <c:pt idx="18">
                  <c:v>55.467059980334305</c:v>
                </c:pt>
                <c:pt idx="19">
                  <c:v>54.844509232264322</c:v>
                </c:pt>
                <c:pt idx="20">
                  <c:v>54.388246628131022</c:v>
                </c:pt>
                <c:pt idx="21">
                  <c:v>54.16647324423591</c:v>
                </c:pt>
                <c:pt idx="22">
                  <c:v>54.478819609709646</c:v>
                </c:pt>
                <c:pt idx="23">
                  <c:v>55.116115398690489</c:v>
                </c:pt>
                <c:pt idx="24">
                  <c:v>54.980842911877374</c:v>
                </c:pt>
                <c:pt idx="25">
                  <c:v>54.887741689852177</c:v>
                </c:pt>
                <c:pt idx="26">
                  <c:v>54.863687782805414</c:v>
                </c:pt>
                <c:pt idx="27">
                  <c:v>53.695822501120581</c:v>
                </c:pt>
                <c:pt idx="28">
                  <c:v>53.334003463203416</c:v>
                </c:pt>
                <c:pt idx="29">
                  <c:v>54.336746177370024</c:v>
                </c:pt>
                <c:pt idx="30">
                  <c:v>54.812059130434804</c:v>
                </c:pt>
                <c:pt idx="31">
                  <c:v>54.59688235992305</c:v>
                </c:pt>
              </c:numCache>
            </c:numRef>
          </c:val>
          <c:smooth val="0"/>
        </c:ser>
        <c:ser>
          <c:idx val="5"/>
          <c:order val="4"/>
          <c:tx>
            <c:strRef>
              <c:f>'Ark1'!$A$7</c:f>
              <c:strCache>
                <c:ptCount val="1"/>
                <c:pt idx="0">
                  <c:v>UK</c:v>
                </c:pt>
              </c:strCache>
            </c:strRef>
          </c:tx>
          <c:marker>
            <c:symbol val="none"/>
          </c:marker>
          <c:cat>
            <c:strRef>
              <c:f>'Ark1'!$B$1:$AG$1</c:f>
              <c:strCache>
                <c:ptCount val="32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</c:strCache>
            </c:strRef>
          </c:cat>
          <c:val>
            <c:numRef>
              <c:f>'Ark1'!$B$7:$AG$7</c:f>
              <c:numCache>
                <c:formatCode>0.0</c:formatCode>
                <c:ptCount val="32"/>
                <c:pt idx="0">
                  <c:v>49.744259533164424</c:v>
                </c:pt>
                <c:pt idx="1">
                  <c:v>49.963913147994205</c:v>
                </c:pt>
                <c:pt idx="2">
                  <c:v>49.765434469439953</c:v>
                </c:pt>
                <c:pt idx="3">
                  <c:v>48.255366040705411</c:v>
                </c:pt>
                <c:pt idx="4">
                  <c:v>46.988606775159184</c:v>
                </c:pt>
                <c:pt idx="5">
                  <c:v>44.263393100400606</c:v>
                </c:pt>
                <c:pt idx="6">
                  <c:v>44.244580116959519</c:v>
                </c:pt>
                <c:pt idx="7">
                  <c:v>43.3162380546162</c:v>
                </c:pt>
                <c:pt idx="8">
                  <c:v>41.363312626232336</c:v>
                </c:pt>
                <c:pt idx="9">
                  <c:v>39.934701937257891</c:v>
                </c:pt>
                <c:pt idx="10">
                  <c:v>38.183518108298784</c:v>
                </c:pt>
                <c:pt idx="11">
                  <c:v>38.170673206846125</c:v>
                </c:pt>
                <c:pt idx="12">
                  <c:v>38.327481027467094</c:v>
                </c:pt>
                <c:pt idx="13">
                  <c:v>36.499856890136378</c:v>
                </c:pt>
                <c:pt idx="14">
                  <c:v>35.243359276439008</c:v>
                </c:pt>
                <c:pt idx="15">
                  <c:v>33.113352233118015</c:v>
                </c:pt>
                <c:pt idx="16">
                  <c:v>31.827731092436974</c:v>
                </c:pt>
                <c:pt idx="17">
                  <c:v>30.851777330650577</c:v>
                </c:pt>
                <c:pt idx="18">
                  <c:v>30.453307563911089</c:v>
                </c:pt>
                <c:pt idx="19">
                  <c:v>30.142487046632127</c:v>
                </c:pt>
                <c:pt idx="20">
                  <c:v>30.184839749024928</c:v>
                </c:pt>
                <c:pt idx="21">
                  <c:v>29.565434309379736</c:v>
                </c:pt>
                <c:pt idx="22">
                  <c:v>29.291072925400545</c:v>
                </c:pt>
                <c:pt idx="23">
                  <c:v>29.59410386254314</c:v>
                </c:pt>
                <c:pt idx="24">
                  <c:v>29.353619795769539</c:v>
                </c:pt>
                <c:pt idx="25">
                  <c:v>28.433948545475417</c:v>
                </c:pt>
                <c:pt idx="26">
                  <c:v>28.06989294816918</c:v>
                </c:pt>
                <c:pt idx="27">
                  <c:v>27.911564009678269</c:v>
                </c:pt>
                <c:pt idx="28">
                  <c:v>27.115207648126137</c:v>
                </c:pt>
                <c:pt idx="29">
                  <c:v>27.203627701191806</c:v>
                </c:pt>
                <c:pt idx="30">
                  <c:v>26.50179092625925</c:v>
                </c:pt>
                <c:pt idx="31">
                  <c:v>25.842202965296796</c:v>
                </c:pt>
              </c:numCache>
            </c:numRef>
          </c:val>
          <c:smooth val="0"/>
        </c:ser>
        <c:ser>
          <c:idx val="4"/>
          <c:order val="5"/>
          <c:tx>
            <c:strRef>
              <c:f>'Ark1'!$A$6</c:f>
              <c:strCache>
                <c:ptCount val="1"/>
                <c:pt idx="0">
                  <c:v>Tyskland</c:v>
                </c:pt>
              </c:strCache>
            </c:strRef>
          </c:tx>
          <c:marker>
            <c:symbol val="none"/>
          </c:marker>
          <c:cat>
            <c:strRef>
              <c:f>'Ark1'!$B$1:$AG$1</c:f>
              <c:strCache>
                <c:ptCount val="32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</c:strCache>
            </c:strRef>
          </c:cat>
          <c:val>
            <c:numRef>
              <c:f>'Ark1'!$B$6:$AG$6</c:f>
              <c:numCache>
                <c:formatCode>0.0</c:formatCode>
                <c:ptCount val="32"/>
                <c:pt idx="0">
                  <c:v>34.895288025335965</c:v>
                </c:pt>
                <c:pt idx="1">
                  <c:v>35.145982372069163</c:v>
                </c:pt>
                <c:pt idx="2">
                  <c:v>35.021733673778506</c:v>
                </c:pt>
                <c:pt idx="3">
                  <c:v>34.999085915183478</c:v>
                </c:pt>
                <c:pt idx="4">
                  <c:v>34.897784993105901</c:v>
                </c:pt>
                <c:pt idx="5">
                  <c:v>34.666110330288156</c:v>
                </c:pt>
                <c:pt idx="6">
                  <c:v>33.915741974300552</c:v>
                </c:pt>
                <c:pt idx="7">
                  <c:v>33.330164781632533</c:v>
                </c:pt>
                <c:pt idx="8">
                  <c:v>33.112421291243358</c:v>
                </c:pt>
                <c:pt idx="9">
                  <c:v>32.409968056351872</c:v>
                </c:pt>
                <c:pt idx="10">
                  <c:v>31.219696910670457</c:v>
                </c:pt>
                <c:pt idx="11">
                  <c:v>35.987480457005375</c:v>
                </c:pt>
                <c:pt idx="12">
                  <c:v>33.860091042404989</c:v>
                </c:pt>
                <c:pt idx="13">
                  <c:v>31.822116129832285</c:v>
                </c:pt>
                <c:pt idx="14">
                  <c:v>30.37926848346423</c:v>
                </c:pt>
                <c:pt idx="15">
                  <c:v>29.217737644370711</c:v>
                </c:pt>
                <c:pt idx="16">
                  <c:v>27.75278895736384</c:v>
                </c:pt>
                <c:pt idx="17">
                  <c:v>26.982128748854407</c:v>
                </c:pt>
                <c:pt idx="18">
                  <c:v>25.943234570209043</c:v>
                </c:pt>
                <c:pt idx="19">
                  <c:v>25.32283660578149</c:v>
                </c:pt>
                <c:pt idx="20">
                  <c:v>24.570755594123831</c:v>
                </c:pt>
                <c:pt idx="21">
                  <c:v>23.747600470617368</c:v>
                </c:pt>
                <c:pt idx="22">
                  <c:v>23.507346045639256</c:v>
                </c:pt>
                <c:pt idx="23">
                  <c:v>23.01838934686112</c:v>
                </c:pt>
                <c:pt idx="24">
                  <c:v>22.17100847051303</c:v>
                </c:pt>
                <c:pt idx="25">
                  <c:v>21.678629019508641</c:v>
                </c:pt>
                <c:pt idx="26">
                  <c:v>20.716465764404852</c:v>
                </c:pt>
                <c:pt idx="27">
                  <c:v>19.887373144216596</c:v>
                </c:pt>
                <c:pt idx="28">
                  <c:v>19.119887841909375</c:v>
                </c:pt>
                <c:pt idx="29">
                  <c:v>18.803782288586628</c:v>
                </c:pt>
                <c:pt idx="30">
                  <c:v>18.492659465805687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'Ark1'!$A$8</c:f>
              <c:strCache>
                <c:ptCount val="1"/>
                <c:pt idx="0">
                  <c:v>USA</c:v>
                </c:pt>
              </c:strCache>
            </c:strRef>
          </c:tx>
          <c:marker>
            <c:symbol val="none"/>
          </c:marker>
          <c:cat>
            <c:strRef>
              <c:f>'Ark1'!$B$1:$AG$1</c:f>
              <c:strCache>
                <c:ptCount val="32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</c:strCache>
            </c:strRef>
          </c:cat>
          <c:val>
            <c:numRef>
              <c:f>'Ark1'!$B$8:$AG$8</c:f>
              <c:numCache>
                <c:formatCode>0.0</c:formatCode>
                <c:ptCount val="32"/>
                <c:pt idx="0">
                  <c:v>22.060094663965149</c:v>
                </c:pt>
                <c:pt idx="1">
                  <c:v>21.013282054803927</c:v>
                </c:pt>
                <c:pt idx="2">
                  <c:v>20.474636677569919</c:v>
                </c:pt>
                <c:pt idx="3">
                  <c:v>19.452908762900019</c:v>
                </c:pt>
                <c:pt idx="4">
                  <c:v>18.229538184962554</c:v>
                </c:pt>
                <c:pt idx="5">
                  <c:v>17.448554989727619</c:v>
                </c:pt>
                <c:pt idx="6">
                  <c:v>17.001269747030097</c:v>
                </c:pt>
                <c:pt idx="7">
                  <c:v>16.516247602604615</c:v>
                </c:pt>
                <c:pt idx="8">
                  <c:v>16.24744486694194</c:v>
                </c:pt>
                <c:pt idx="9">
                  <c:v>15.864011269102194</c:v>
                </c:pt>
                <c:pt idx="10">
                  <c:v>15.451471737960585</c:v>
                </c:pt>
                <c:pt idx="11">
                  <c:v>15.469869123659794</c:v>
                </c:pt>
                <c:pt idx="12">
                  <c:v>15.149957804581135</c:v>
                </c:pt>
                <c:pt idx="13">
                  <c:v>15.136545444928585</c:v>
                </c:pt>
                <c:pt idx="14">
                  <c:v>14.915440590120527</c:v>
                </c:pt>
                <c:pt idx="15">
                  <c:v>14.317620906338066</c:v>
                </c:pt>
                <c:pt idx="16">
                  <c:v>14.020522251398013</c:v>
                </c:pt>
                <c:pt idx="17">
                  <c:v>13.552137356097035</c:v>
                </c:pt>
                <c:pt idx="18">
                  <c:v>13.395714567841665</c:v>
                </c:pt>
                <c:pt idx="19">
                  <c:v>13.366708121495916</c:v>
                </c:pt>
                <c:pt idx="20">
                  <c:v>12.908650787566788</c:v>
                </c:pt>
                <c:pt idx="21">
                  <c:v>12.869977314741003</c:v>
                </c:pt>
                <c:pt idx="22">
                  <c:v>12.769063828710269</c:v>
                </c:pt>
                <c:pt idx="23">
                  <c:v>12.391429680050395</c:v>
                </c:pt>
                <c:pt idx="24">
                  <c:v>12.021307674616642</c:v>
                </c:pt>
                <c:pt idx="25">
                  <c:v>11.96023574284235</c:v>
                </c:pt>
                <c:pt idx="26">
                  <c:v>11.484583783848453</c:v>
                </c:pt>
                <c:pt idx="27">
                  <c:v>11.564353746717769</c:v>
                </c:pt>
                <c:pt idx="28">
                  <c:v>11.910222756234774</c:v>
                </c:pt>
                <c:pt idx="29">
                  <c:v>11.794019038795524</c:v>
                </c:pt>
                <c:pt idx="30">
                  <c:v>11.383459751753165</c:v>
                </c:pt>
                <c:pt idx="31">
                  <c:v>11.329488285290699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7119104"/>
        <c:axId val="207120640"/>
      </c:lineChart>
      <c:catAx>
        <c:axId val="20711910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nb-NO"/>
          </a:p>
        </c:txPr>
        <c:crossAx val="207120640"/>
        <c:crosses val="autoZero"/>
        <c:auto val="1"/>
        <c:lblAlgn val="ctr"/>
        <c:lblOffset val="100"/>
        <c:noMultiLvlLbl val="0"/>
      </c:catAx>
      <c:valAx>
        <c:axId val="207120640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.0" sourceLinked="1"/>
        <c:majorTickMark val="out"/>
        <c:minorTickMark val="none"/>
        <c:tickLblPos val="nextTo"/>
        <c:crossAx val="2071191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600">
          <a:latin typeface="Times New Roman" pitchFamily="18" charset="0"/>
          <a:cs typeface="Times New Roman" pitchFamily="18" charset="0"/>
        </a:defRPr>
      </a:pPr>
      <a:endParaRPr lang="nb-NO"/>
    </a:p>
  </c:txPr>
  <c:externalData r:id="rId1">
    <c:autoUpdate val="0"/>
  </c:externalData>
</c:chartSpace>
</file>

<file path=ppt/drawings/_rels/drawing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image" Target="../media/image23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0.14</cdr:x>
      <cdr:y>0.15385</cdr:y>
    </cdr:from>
    <cdr:to>
      <cdr:x>0.18926</cdr:x>
      <cdr:y>0.24314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1008112" y="720080"/>
          <a:ext cx="354712" cy="417924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0.25</cdr:x>
      <cdr:y>0.15385</cdr:y>
    </cdr:from>
    <cdr:to>
      <cdr:x>0.29926</cdr:x>
      <cdr:y>0.24313</cdr:y>
    </cdr:to>
    <cdr:pic>
      <cdr:nvPicPr>
        <cdr:cNvPr id="4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2"/>
        <a:stretch xmlns:a="http://schemas.openxmlformats.org/drawingml/2006/main">
          <a:fillRect/>
        </a:stretch>
      </cdr:blipFill>
      <cdr:spPr>
        <a:xfrm xmlns:a="http://schemas.openxmlformats.org/drawingml/2006/main">
          <a:off x="1800200" y="720080"/>
          <a:ext cx="354712" cy="41787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0.45114</cdr:x>
      <cdr:y>0.15385</cdr:y>
    </cdr:from>
    <cdr:to>
      <cdr:x>0.5004</cdr:x>
      <cdr:y>0.24314</cdr:y>
    </cdr:to>
    <cdr:pic>
      <cdr:nvPicPr>
        <cdr:cNvPr id="5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3248598" y="720080"/>
          <a:ext cx="354712" cy="417924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0.55</cdr:x>
      <cdr:y>0.15385</cdr:y>
    </cdr:from>
    <cdr:to>
      <cdr:x>0.59926</cdr:x>
      <cdr:y>0.24313</cdr:y>
    </cdr:to>
    <cdr:pic>
      <cdr:nvPicPr>
        <cdr:cNvPr id="6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2"/>
        <a:stretch xmlns:a="http://schemas.openxmlformats.org/drawingml/2006/main">
          <a:fillRect/>
        </a:stretch>
      </cdr:blipFill>
      <cdr:spPr>
        <a:xfrm xmlns:a="http://schemas.openxmlformats.org/drawingml/2006/main">
          <a:off x="3960440" y="720080"/>
          <a:ext cx="354711" cy="417878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0.75</cdr:x>
      <cdr:y>0.15385</cdr:y>
    </cdr:from>
    <cdr:to>
      <cdr:x>0.79926</cdr:x>
      <cdr:y>0.24314</cdr:y>
    </cdr:to>
    <cdr:pic>
      <cdr:nvPicPr>
        <cdr:cNvPr id="9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5400600" y="720080"/>
          <a:ext cx="354712" cy="417924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0.86</cdr:x>
      <cdr:y>0.36923</cdr:y>
    </cdr:from>
    <cdr:to>
      <cdr:x>0.90926</cdr:x>
      <cdr:y>0.45852</cdr:y>
    </cdr:to>
    <cdr:pic>
      <cdr:nvPicPr>
        <cdr:cNvPr id="10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2"/>
        <a:stretch xmlns:a="http://schemas.openxmlformats.org/drawingml/2006/main">
          <a:fillRect/>
        </a:stretch>
      </cdr:blipFill>
      <cdr:spPr>
        <a:xfrm xmlns:a="http://schemas.openxmlformats.org/drawingml/2006/main">
          <a:off x="6192688" y="1728192"/>
          <a:ext cx="354711" cy="417924"/>
        </a:xfrm>
        <a:prstGeom xmlns:a="http://schemas.openxmlformats.org/drawingml/2006/main" prst="rect">
          <a:avLst/>
        </a:prstGeom>
      </cdr:spPr>
    </cdr:pic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513013-6674-4057-8885-24C266985F44}" type="datetimeFigureOut">
              <a:rPr lang="nb-NO" smtClean="0"/>
              <a:pPr/>
              <a:t>11.05.2014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38FB20-BCDD-45D9-A37A-7F5C77661718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783983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BB97D9-21E4-45DB-A668-DE089AC3A62A}" type="slidenum">
              <a:rPr lang="sv-SE" smtClean="0"/>
              <a:pPr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254920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BE509-7725-4EAE-AFB2-90325F821EEE}" type="datetimeFigureOut">
              <a:rPr lang="nb-NO" smtClean="0"/>
              <a:pPr/>
              <a:t>11.05.2014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BE6E7-DB37-4ABE-988B-094445B4E44F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66168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BE509-7725-4EAE-AFB2-90325F821EEE}" type="datetimeFigureOut">
              <a:rPr lang="nb-NO" smtClean="0"/>
              <a:pPr/>
              <a:t>11.05.2014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BE6E7-DB37-4ABE-988B-094445B4E44F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82507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BE509-7725-4EAE-AFB2-90325F821EEE}" type="datetimeFigureOut">
              <a:rPr lang="nb-NO" smtClean="0"/>
              <a:pPr/>
              <a:t>11.05.2014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BE6E7-DB37-4ABE-988B-094445B4E44F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489704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51167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ubrik, under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52047" y="274638"/>
            <a:ext cx="6333226" cy="418058"/>
          </a:xfrm>
        </p:spPr>
        <p:txBody>
          <a:bodyPr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83223" y="1319214"/>
            <a:ext cx="6002050" cy="4774083"/>
          </a:xfrm>
        </p:spPr>
        <p:txBody>
          <a:bodyPr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2019E-6387-4EE7-9D57-BB56FA1D45AA}" type="datetimeFigureOut">
              <a:rPr lang="sv-SE" smtClean="0"/>
              <a:pPr/>
              <a:t>2014-05-11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046C0-1CA2-4C04-85DE-8D258BC54A86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252046" y="765176"/>
            <a:ext cx="6333226" cy="36036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 smtClean="0"/>
              <a:t>Klicka här för lägga till underrubrik</a:t>
            </a:r>
          </a:p>
        </p:txBody>
      </p:sp>
      <p:sp>
        <p:nvSpPr>
          <p:cNvPr id="9" name="Underrubrik 2"/>
          <p:cNvSpPr>
            <a:spLocks noGrp="1"/>
          </p:cNvSpPr>
          <p:nvPr>
            <p:ph type="subTitle" idx="14" hasCustomPrompt="1"/>
          </p:nvPr>
        </p:nvSpPr>
        <p:spPr>
          <a:xfrm>
            <a:off x="252047" y="6116638"/>
            <a:ext cx="6333226" cy="316931"/>
          </a:xfrm>
        </p:spPr>
        <p:txBody>
          <a:bodyPr>
            <a:noAutofit/>
          </a:bodyPr>
          <a:lstStyle>
            <a:lvl1pPr marL="0" indent="0" algn="l">
              <a:buNone/>
              <a:defRPr sz="1400" b="0" baseline="0">
                <a:solidFill>
                  <a:srgbClr val="4D4D4D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smtClean="0"/>
              <a:t>Skriv anmärkning eller källa </a:t>
            </a:r>
            <a:r>
              <a:rPr lang="sv-SE" dirty="0" err="1" smtClean="0"/>
              <a:t>e.dyl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802682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05496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60521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BE509-7725-4EAE-AFB2-90325F821EEE}" type="datetimeFigureOut">
              <a:rPr lang="nb-NO" smtClean="0"/>
              <a:pPr/>
              <a:t>11.05.2014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BE6E7-DB37-4ABE-988B-094445B4E44F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668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BE509-7725-4EAE-AFB2-90325F821EEE}" type="datetimeFigureOut">
              <a:rPr lang="nb-NO" smtClean="0"/>
              <a:pPr/>
              <a:t>11.05.2014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BE6E7-DB37-4ABE-988B-094445B4E44F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10744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BE509-7725-4EAE-AFB2-90325F821EEE}" type="datetimeFigureOut">
              <a:rPr lang="nb-NO" smtClean="0"/>
              <a:pPr/>
              <a:t>11.05.2014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BE6E7-DB37-4ABE-988B-094445B4E44F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10999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BE509-7725-4EAE-AFB2-90325F821EEE}" type="datetimeFigureOut">
              <a:rPr lang="nb-NO" smtClean="0"/>
              <a:pPr/>
              <a:t>11.05.2014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BE6E7-DB37-4ABE-988B-094445B4E44F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91189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BE509-7725-4EAE-AFB2-90325F821EEE}" type="datetimeFigureOut">
              <a:rPr lang="nb-NO" smtClean="0"/>
              <a:pPr/>
              <a:t>11.05.2014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BE6E7-DB37-4ABE-988B-094445B4E44F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66767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BE509-7725-4EAE-AFB2-90325F821EEE}" type="datetimeFigureOut">
              <a:rPr lang="nb-NO" smtClean="0"/>
              <a:pPr/>
              <a:t>11.05.2014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BE6E7-DB37-4ABE-988B-094445B4E44F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0491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BE509-7725-4EAE-AFB2-90325F821EEE}" type="datetimeFigureOut">
              <a:rPr lang="nb-NO" smtClean="0"/>
              <a:pPr/>
              <a:t>11.05.2014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BE6E7-DB37-4ABE-988B-094445B4E44F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50049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BE509-7725-4EAE-AFB2-90325F821EEE}" type="datetimeFigureOut">
              <a:rPr lang="nb-NO" smtClean="0"/>
              <a:pPr/>
              <a:t>11.05.2014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BE6E7-DB37-4ABE-988B-094445B4E44F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91589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3BE509-7725-4EAE-AFB2-90325F821EEE}" type="datetimeFigureOut">
              <a:rPr lang="nb-NO" smtClean="0"/>
              <a:pPr/>
              <a:t>11.05.2014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8BE6E7-DB37-4ABE-988B-094445B4E44F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7" name="Rectangle 2"/>
          <p:cNvSpPr>
            <a:spLocks noChangeArrowheads="1"/>
          </p:cNvSpPr>
          <p:nvPr userDrawn="1"/>
        </p:nvSpPr>
        <p:spPr bwMode="auto">
          <a:xfrm>
            <a:off x="785786" y="6165850"/>
            <a:ext cx="8107389" cy="503238"/>
          </a:xfrm>
          <a:prstGeom prst="rect">
            <a:avLst/>
          </a:prstGeom>
          <a:solidFill>
            <a:srgbClr val="DD000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nb-NO">
              <a:latin typeface="Arial" pitchFamily="34" charset="0"/>
            </a:endParaRPr>
          </a:p>
        </p:txBody>
      </p:sp>
      <p:sp>
        <p:nvSpPr>
          <p:cNvPr id="8" name="Line 7"/>
          <p:cNvSpPr>
            <a:spLocks noChangeShapeType="1"/>
          </p:cNvSpPr>
          <p:nvPr userDrawn="1"/>
        </p:nvSpPr>
        <p:spPr bwMode="auto">
          <a:xfrm flipV="1">
            <a:off x="811161" y="494956"/>
            <a:ext cx="0" cy="5473700"/>
          </a:xfrm>
          <a:prstGeom prst="line">
            <a:avLst/>
          </a:prstGeom>
          <a:noFill/>
          <a:ln w="28575">
            <a:solidFill>
              <a:srgbClr val="DD0005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nb-NO">
              <a:latin typeface="Arial" pitchFamily="34" charset="0"/>
            </a:endParaRPr>
          </a:p>
        </p:txBody>
      </p:sp>
      <p:pic>
        <p:nvPicPr>
          <p:cNvPr id="9" name="Picture 8"/>
          <p:cNvPicPr>
            <a:picLocks noChangeArrowheads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26740" y="6119656"/>
            <a:ext cx="649288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91911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  <p:sldLayoutId id="2147483663" r:id="rId14"/>
    <p:sldLayoutId id="2147483664" r:id="rId15"/>
    <p:sldLayoutId id="2147483665" r:id="rId1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akademikerne.no/" TargetMode="External"/><Relationship Id="rId3" Type="http://schemas.openxmlformats.org/officeDocument/2006/relationships/chart" Target="../charts/chart2.xml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://www.unio.no/" TargetMode="External"/><Relationship Id="rId5" Type="http://schemas.openxmlformats.org/officeDocument/2006/relationships/image" Target="../media/image15.png"/><Relationship Id="rId4" Type="http://schemas.openxmlformats.org/officeDocument/2006/relationships/image" Target="../media/image14.wmf"/><Relationship Id="rId9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hyperlink" Target="http://no.wikipedia.org/wiki/Fil:Flag_of_Norway.svg" TargetMode="External"/><Relationship Id="rId7" Type="http://schemas.openxmlformats.org/officeDocument/2006/relationships/hyperlink" Target="http://no.wikipedia.org/wiki/Fil:Flag_of_Denmark.svg" TargetMode="Externa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hyperlink" Target="http://no.wikipedia.org/wiki/Fil:Flag_of_Sweden.svg" TargetMode="External"/><Relationship Id="rId10" Type="http://schemas.openxmlformats.org/officeDocument/2006/relationships/image" Target="../media/image22.png"/><Relationship Id="rId4" Type="http://schemas.openxmlformats.org/officeDocument/2006/relationships/image" Target="../media/image19.png"/><Relationship Id="rId9" Type="http://schemas.openxmlformats.org/officeDocument/2006/relationships/hyperlink" Target="http://no.wikipedia.org/wiki/Fil:Flag_of_Finland.svg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13" Type="http://schemas.openxmlformats.org/officeDocument/2006/relationships/hyperlink" Target="http://no.wikipedia.org/wiki/Fil:Flag_of_Finland.svg" TargetMode="External"/><Relationship Id="rId3" Type="http://schemas.openxmlformats.org/officeDocument/2006/relationships/hyperlink" Target="http://no.wikipedia.org/wiki/Fil:Flag_of_Norway.svg" TargetMode="External"/><Relationship Id="rId7" Type="http://schemas.openxmlformats.org/officeDocument/2006/relationships/hyperlink" Target="http://en.wikipedia.org/wiki/File:Flag_of_the_United_Kingdom.svg" TargetMode="External"/><Relationship Id="rId12" Type="http://schemas.openxmlformats.org/officeDocument/2006/relationships/image" Target="../media/image28.png"/><Relationship Id="rId2" Type="http://schemas.openxmlformats.org/officeDocument/2006/relationships/chart" Target="../charts/chart5.xml"/><Relationship Id="rId16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11" Type="http://schemas.openxmlformats.org/officeDocument/2006/relationships/hyperlink" Target="http://no.wikipedia.org/wiki/Fil:Flag_of_Denmark.svg" TargetMode="External"/><Relationship Id="rId5" Type="http://schemas.openxmlformats.org/officeDocument/2006/relationships/hyperlink" Target="http://no.wikipedia.org/wiki/Fil:Flag_of_Germany.svg" TargetMode="External"/><Relationship Id="rId15" Type="http://schemas.openxmlformats.org/officeDocument/2006/relationships/hyperlink" Target="//upload.wikimedia.org/wikipedia/commons/a/a4/Flag_of_the_United_States.svg" TargetMode="External"/><Relationship Id="rId10" Type="http://schemas.openxmlformats.org/officeDocument/2006/relationships/image" Target="../media/image27.png"/><Relationship Id="rId4" Type="http://schemas.openxmlformats.org/officeDocument/2006/relationships/image" Target="../media/image19.png"/><Relationship Id="rId9" Type="http://schemas.openxmlformats.org/officeDocument/2006/relationships/hyperlink" Target="http://no.wikipedia.org/wiki/Fil:Flag_of_Sweden.svg" TargetMode="External"/><Relationship Id="rId14" Type="http://schemas.openxmlformats.org/officeDocument/2006/relationships/image" Target="../media/image2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7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javascript:window.print();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hyperlink" Target="http://www.lo.no/u/Om-LO/Organisasjonen-LO1/LOs-sekretariat/?action=tips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4.wmf"/><Relationship Id="rId7" Type="http://schemas.openxmlformats.org/officeDocument/2006/relationships/hyperlink" Target="http://www.akademikerne.no/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6.png"/><Relationship Id="rId5" Type="http://schemas.openxmlformats.org/officeDocument/2006/relationships/hyperlink" Target="http://www.unio.no/" TargetMode="Externa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827584" y="105273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nb-NO" b="1" dirty="0" smtClean="0"/>
              <a:t/>
            </a:r>
            <a:br>
              <a:rPr lang="nb-NO" b="1" dirty="0" smtClean="0"/>
            </a:br>
            <a:r>
              <a:rPr lang="nb-NO" b="1" dirty="0" smtClean="0"/>
              <a:t>HOLDEN III</a:t>
            </a:r>
            <a:br>
              <a:rPr lang="nb-NO" b="1" dirty="0" smtClean="0"/>
            </a:br>
            <a:endParaRPr lang="nb-NO" b="1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475656" y="2564904"/>
            <a:ext cx="6400800" cy="1752600"/>
          </a:xfrm>
        </p:spPr>
        <p:txBody>
          <a:bodyPr>
            <a:noAutofit/>
          </a:bodyPr>
          <a:lstStyle/>
          <a:p>
            <a:r>
              <a:rPr lang="nb-NO" sz="1600" i="1" dirty="0" smtClean="0">
                <a:solidFill>
                  <a:schemeClr val="tx1"/>
                </a:solidFill>
              </a:rPr>
              <a:t>«Det </a:t>
            </a:r>
            <a:r>
              <a:rPr lang="nb-NO" sz="1600" i="1" dirty="0">
                <a:solidFill>
                  <a:schemeClr val="tx1"/>
                </a:solidFill>
              </a:rPr>
              <a:t>inntektspolitiske samarbeidet mellom partene i arbeidslivet og myndighetene og høy grad av koordinering i lønnsdannelsen har bidratt til en god utvikling i Norge, med høy verdiskaping, lav arbeidsledighet, jevn inntektsfordeling og gjennomgående høy </a:t>
            </a:r>
            <a:r>
              <a:rPr lang="nb-NO" sz="1600" i="1" dirty="0" smtClean="0">
                <a:solidFill>
                  <a:schemeClr val="tx1"/>
                </a:solidFill>
              </a:rPr>
              <a:t>reallønnsvekst»</a:t>
            </a:r>
            <a:r>
              <a:rPr lang="nb-NO" sz="1600" dirty="0" smtClean="0">
                <a:solidFill>
                  <a:schemeClr val="tx1"/>
                </a:solidFill>
              </a:rPr>
              <a:t> </a:t>
            </a:r>
          </a:p>
          <a:p>
            <a:endParaRPr lang="nb-NO" sz="1600" dirty="0">
              <a:solidFill>
                <a:schemeClr val="tx1"/>
              </a:solidFill>
            </a:endParaRPr>
          </a:p>
          <a:p>
            <a:r>
              <a:rPr lang="nb-NO" sz="2400" dirty="0" smtClean="0">
                <a:solidFill>
                  <a:schemeClr val="tx1"/>
                </a:solidFill>
              </a:rPr>
              <a:t>Hilsen alle hovedorganisasjonene, forskere, ekspertisen bl.a. til Erna og Siv</a:t>
            </a:r>
            <a:endParaRPr lang="nb-NO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39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1233621981"/>
              </p:ext>
            </p:extLst>
          </p:nvPr>
        </p:nvGraphicFramePr>
        <p:xfrm>
          <a:off x="1115616" y="1484784"/>
          <a:ext cx="7416824" cy="42800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Rektangel 10"/>
          <p:cNvSpPr/>
          <p:nvPr/>
        </p:nvSpPr>
        <p:spPr>
          <a:xfrm>
            <a:off x="899592" y="5799747"/>
            <a:ext cx="162852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Kilde</a:t>
            </a:r>
            <a:r>
              <a:rPr lang="nb-NO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AKU 2012. </a:t>
            </a:r>
            <a:r>
              <a:rPr lang="nb-NO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SSB</a:t>
            </a:r>
            <a:endParaRPr lang="nb-NO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kstSylinder 15"/>
          <p:cNvSpPr txBox="1"/>
          <p:nvPr/>
        </p:nvSpPr>
        <p:spPr>
          <a:xfrm>
            <a:off x="7092280" y="4703078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Frittstående</a:t>
            </a:r>
            <a:endParaRPr lang="nb-NO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7" name="Picture 4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08626" y="1762734"/>
            <a:ext cx="587301" cy="5301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ekstSylinder 1"/>
          <p:cNvSpPr txBox="1"/>
          <p:nvPr/>
        </p:nvSpPr>
        <p:spPr>
          <a:xfrm>
            <a:off x="4211960" y="692696"/>
            <a:ext cx="410445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Drøye halvparten av alle organiserte;</a:t>
            </a:r>
          </a:p>
          <a:p>
            <a:endParaRPr lang="nb-N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  i Norge                        51% </a:t>
            </a:r>
          </a:p>
          <a:p>
            <a:endParaRPr lang="nb-N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b-NO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Unio+YS+Akademikerne</a:t>
            </a:r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42%</a:t>
            </a:r>
          </a:p>
          <a:p>
            <a:endParaRPr lang="nb-NO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YS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0221"/>
          <a:stretch/>
        </p:blipFill>
        <p:spPr bwMode="auto">
          <a:xfrm>
            <a:off x="3393630" y="4124625"/>
            <a:ext cx="504056" cy="516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Unio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897762"/>
            <a:ext cx="934046" cy="382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Akademikerne">
            <a:hlinkClick r:id="rId8" tooltip="Til forsiden"/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4327039"/>
            <a:ext cx="936104" cy="543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5113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Sub>
          <a:bldChart bld="category"/>
        </p:bldSub>
      </p:bldGraphic>
      <p:bldP spid="11" grpId="0"/>
      <p:bldP spid="16" grpId="0"/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536" y="116632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eaLnBrk="1" hangingPunct="1"/>
            <a:r>
              <a:rPr lang="nb-NO" sz="3200" dirty="0" smtClean="0">
                <a:latin typeface="Times New Roman" pitchFamily="18" charset="0"/>
                <a:cs typeface="Times New Roman" pitchFamily="18" charset="0"/>
              </a:rPr>
              <a:t>Forskjell fra 2011</a:t>
            </a:r>
          </a:p>
        </p:txBody>
      </p:sp>
      <p:grpSp>
        <p:nvGrpSpPr>
          <p:cNvPr id="2" name="Gruppe 32"/>
          <p:cNvGrpSpPr/>
          <p:nvPr/>
        </p:nvGrpSpPr>
        <p:grpSpPr>
          <a:xfrm>
            <a:off x="755576" y="1052736"/>
            <a:ext cx="7808913" cy="2436813"/>
            <a:chOff x="1042988" y="1341438"/>
            <a:chExt cx="7808913" cy="2436813"/>
          </a:xfrm>
        </p:grpSpPr>
        <p:sp>
          <p:nvSpPr>
            <p:cNvPr id="31" name="Rektangel 30"/>
            <p:cNvSpPr/>
            <p:nvPr/>
          </p:nvSpPr>
          <p:spPr>
            <a:xfrm>
              <a:off x="4139952" y="2204864"/>
              <a:ext cx="3960440" cy="432048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nb-NO" sz="12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Tjenestepensjon</a:t>
              </a:r>
              <a:endParaRPr lang="nb-NO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1042988" y="1341438"/>
              <a:ext cx="7808913" cy="2436813"/>
              <a:chOff x="657" y="845"/>
              <a:chExt cx="4919" cy="1535"/>
            </a:xfrm>
          </p:grpSpPr>
          <p:grpSp>
            <p:nvGrpSpPr>
              <p:cNvPr id="4" name="Group 4"/>
              <p:cNvGrpSpPr>
                <a:grpSpLocks/>
              </p:cNvGrpSpPr>
              <p:nvPr/>
            </p:nvGrpSpPr>
            <p:grpSpPr bwMode="auto">
              <a:xfrm>
                <a:off x="657" y="958"/>
                <a:ext cx="4919" cy="1422"/>
                <a:chOff x="657" y="958"/>
                <a:chExt cx="4919" cy="1422"/>
              </a:xfrm>
            </p:grpSpPr>
            <p:grpSp>
              <p:nvGrpSpPr>
                <p:cNvPr id="5" name="Group 23"/>
                <p:cNvGrpSpPr>
                  <a:grpSpLocks/>
                </p:cNvGrpSpPr>
                <p:nvPr/>
              </p:nvGrpSpPr>
              <p:grpSpPr bwMode="auto">
                <a:xfrm>
                  <a:off x="1602" y="1022"/>
                  <a:ext cx="3974" cy="1358"/>
                  <a:chOff x="249" y="2115"/>
                  <a:chExt cx="3998" cy="1916"/>
                </a:xfrm>
              </p:grpSpPr>
              <p:sp>
                <p:nvSpPr>
                  <p:cNvPr id="21529" name="Rectangle 5"/>
                  <p:cNvSpPr>
                    <a:spLocks noChangeArrowheads="1"/>
                  </p:cNvSpPr>
                  <p:nvPr/>
                </p:nvSpPr>
                <p:spPr bwMode="auto">
                  <a:xfrm>
                    <a:off x="249" y="2115"/>
                    <a:ext cx="408" cy="1659"/>
                  </a:xfrm>
                  <a:prstGeom prst="rect">
                    <a:avLst/>
                  </a:prstGeom>
                  <a:solidFill>
                    <a:srgbClr val="CC99FF"/>
                  </a:solidFill>
                  <a:ln w="9525">
                    <a:solidFill>
                      <a:srgbClr val="CC99FF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nb-NO" sz="1200">
                      <a:latin typeface="Times New Roman" pitchFamily="18" charset="0"/>
                      <a:cs typeface="Times New Roman" pitchFamily="18" charset="0"/>
                    </a:endParaRPr>
                  </a:p>
                  <a:p>
                    <a:endParaRPr lang="nb-NO" sz="1200">
                      <a:latin typeface="Times New Roman" pitchFamily="18" charset="0"/>
                      <a:cs typeface="Times New Roman" pitchFamily="18" charset="0"/>
                    </a:endParaRPr>
                  </a:p>
                  <a:p>
                    <a:endParaRPr lang="nb-NO" sz="1200">
                      <a:latin typeface="Times New Roman" pitchFamily="18" charset="0"/>
                      <a:cs typeface="Times New Roman" pitchFamily="18" charset="0"/>
                    </a:endParaRPr>
                  </a:p>
                  <a:p>
                    <a:endParaRPr lang="nb-NO" sz="12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4102" name="Rectangle 6"/>
                  <p:cNvSpPr>
                    <a:spLocks noChangeArrowheads="1"/>
                  </p:cNvSpPr>
                  <p:nvPr/>
                </p:nvSpPr>
                <p:spPr bwMode="auto">
                  <a:xfrm>
                    <a:off x="1247" y="2977"/>
                    <a:ext cx="2524" cy="797"/>
                  </a:xfrm>
                  <a:prstGeom prst="rect">
                    <a:avLst/>
                  </a:prstGeom>
                  <a:solidFill>
                    <a:schemeClr val="accent5">
                      <a:lumMod val="60000"/>
                      <a:lumOff val="40000"/>
                    </a:schemeClr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r>
                      <a:rPr lang="nb-NO" sz="1200" b="1" dirty="0">
                        <a:latin typeface="Times New Roman" pitchFamily="18" charset="0"/>
                        <a:cs typeface="Times New Roman" pitchFamily="18" charset="0"/>
                      </a:rPr>
                      <a:t>Folketrygden</a:t>
                    </a:r>
                  </a:p>
                </p:txBody>
              </p:sp>
              <p:sp>
                <p:nvSpPr>
                  <p:cNvPr id="21531" name="Rectangle 7"/>
                  <p:cNvSpPr>
                    <a:spLocks noChangeArrowheads="1"/>
                  </p:cNvSpPr>
                  <p:nvPr/>
                </p:nvSpPr>
                <p:spPr bwMode="auto">
                  <a:xfrm>
                    <a:off x="657" y="2886"/>
                    <a:ext cx="598" cy="888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r>
                      <a:rPr lang="nb-NO" sz="1200" b="1" dirty="0">
                        <a:latin typeface="Times New Roman" pitchFamily="18" charset="0"/>
                        <a:cs typeface="Times New Roman" pitchFamily="18" charset="0"/>
                      </a:rPr>
                      <a:t>AFP</a:t>
                    </a:r>
                  </a:p>
                </p:txBody>
              </p:sp>
              <p:sp>
                <p:nvSpPr>
                  <p:cNvPr id="21532" name="Text Box 1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67" y="3774"/>
                    <a:ext cx="315" cy="24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algn="l"/>
                    <a:r>
                      <a:rPr lang="nb-NO" sz="1200">
                        <a:latin typeface="Times New Roman" pitchFamily="18" charset="0"/>
                        <a:cs typeface="Times New Roman" pitchFamily="18" charset="0"/>
                      </a:rPr>
                      <a:t>62 år</a:t>
                    </a:r>
                  </a:p>
                </p:txBody>
              </p:sp>
              <p:sp>
                <p:nvSpPr>
                  <p:cNvPr id="21533" name="Text Box 1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120" y="3774"/>
                    <a:ext cx="315" cy="24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algn="l"/>
                    <a:r>
                      <a:rPr lang="nb-NO" sz="1200">
                        <a:latin typeface="Times New Roman" pitchFamily="18" charset="0"/>
                        <a:cs typeface="Times New Roman" pitchFamily="18" charset="0"/>
                      </a:rPr>
                      <a:t>67 år</a:t>
                    </a:r>
                  </a:p>
                </p:txBody>
              </p:sp>
              <p:sp>
                <p:nvSpPr>
                  <p:cNvPr id="21534" name="Text Box 1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55" y="3785"/>
                    <a:ext cx="492" cy="24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algn="l"/>
                    <a:r>
                      <a:rPr lang="nb-NO" sz="1200">
                        <a:latin typeface="Times New Roman" pitchFamily="18" charset="0"/>
                        <a:cs typeface="Times New Roman" pitchFamily="18" charset="0"/>
                      </a:rPr>
                      <a:t>Livsvarig</a:t>
                    </a:r>
                  </a:p>
                </p:txBody>
              </p:sp>
            </p:grpSp>
            <p:sp>
              <p:nvSpPr>
                <p:cNvPr id="21525" name="TekstSylinder 20"/>
                <p:cNvSpPr txBox="1">
                  <a:spLocks noChangeArrowheads="1"/>
                </p:cNvSpPr>
                <p:nvPr/>
              </p:nvSpPr>
              <p:spPr bwMode="auto">
                <a:xfrm>
                  <a:off x="1202" y="958"/>
                  <a:ext cx="431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l"/>
                  <a:r>
                    <a:rPr lang="nb-NO" sz="1200">
                      <a:latin typeface="Times New Roman" pitchFamily="18" charset="0"/>
                      <a:cs typeface="Times New Roman" pitchFamily="18" charset="0"/>
                    </a:rPr>
                    <a:t>100%</a:t>
                  </a:r>
                </a:p>
              </p:txBody>
            </p:sp>
            <p:sp>
              <p:nvSpPr>
                <p:cNvPr id="21526" name="TekstSylinder 31"/>
                <p:cNvSpPr txBox="1">
                  <a:spLocks noChangeArrowheads="1"/>
                </p:cNvSpPr>
                <p:nvPr/>
              </p:nvSpPr>
              <p:spPr bwMode="auto">
                <a:xfrm>
                  <a:off x="1610" y="1355"/>
                  <a:ext cx="382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nb-NO" sz="1200" b="1" dirty="0">
                      <a:latin typeface="Times New Roman" pitchFamily="18" charset="0"/>
                      <a:cs typeface="Times New Roman" pitchFamily="18" charset="0"/>
                    </a:rPr>
                    <a:t>Lønn</a:t>
                  </a:r>
                </a:p>
              </p:txBody>
            </p:sp>
            <p:sp>
              <p:nvSpPr>
                <p:cNvPr id="21527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657" y="1435"/>
                  <a:ext cx="704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nb-NO" sz="2000" dirty="0" smtClean="0">
                      <a:latin typeface="Times New Roman" pitchFamily="18" charset="0"/>
                      <a:cs typeface="Times New Roman" pitchFamily="18" charset="0"/>
                    </a:rPr>
                    <a:t>Offentlig</a:t>
                  </a:r>
                  <a:endParaRPr lang="nb-NO" sz="2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1528" name="Line 7"/>
                <p:cNvSpPr>
                  <a:spLocks noChangeShapeType="1"/>
                </p:cNvSpPr>
                <p:nvPr/>
              </p:nvSpPr>
              <p:spPr bwMode="auto">
                <a:xfrm>
                  <a:off x="1602" y="2199"/>
                  <a:ext cx="3824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nb-NO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21523" name="Line 6"/>
              <p:cNvSpPr>
                <a:spLocks noChangeShapeType="1"/>
              </p:cNvSpPr>
              <p:nvPr/>
            </p:nvSpPr>
            <p:spPr bwMode="auto">
              <a:xfrm flipV="1">
                <a:off x="1602" y="845"/>
                <a:ext cx="0" cy="135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nb-NO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32" name="Rektangel 31"/>
          <p:cNvSpPr/>
          <p:nvPr/>
        </p:nvSpPr>
        <p:spPr>
          <a:xfrm>
            <a:off x="2843411" y="4581820"/>
            <a:ext cx="4968552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Tjenestepensjon</a:t>
            </a:r>
          </a:p>
          <a:p>
            <a:endParaRPr lang="nb-NO" sz="1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10" name="Text Box 18"/>
          <p:cNvSpPr txBox="1">
            <a:spLocks noChangeArrowheads="1"/>
          </p:cNvSpPr>
          <p:nvPr/>
        </p:nvSpPr>
        <p:spPr bwMode="auto">
          <a:xfrm>
            <a:off x="756146" y="4796979"/>
            <a:ext cx="79541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b-NO" sz="2000" dirty="0" smtClean="0">
                <a:latin typeface="Times New Roman" pitchFamily="18" charset="0"/>
                <a:cs typeface="Times New Roman" pitchFamily="18" charset="0"/>
              </a:rPr>
              <a:t>Privat</a:t>
            </a:r>
            <a:endParaRPr lang="nb-NO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35" name="Rectangle 15"/>
          <p:cNvSpPr>
            <a:spLocks noChangeArrowheads="1"/>
          </p:cNvSpPr>
          <p:nvPr/>
        </p:nvSpPr>
        <p:spPr bwMode="auto">
          <a:xfrm>
            <a:off x="2842593" y="3718150"/>
            <a:ext cx="4969055" cy="863784"/>
          </a:xfrm>
          <a:prstGeom prst="rect">
            <a:avLst/>
          </a:prstGeom>
          <a:gradFill flip="none" rotWithShape="1">
            <a:gsLst>
              <a:gs pos="0">
                <a:srgbClr val="8488C4"/>
              </a:gs>
              <a:gs pos="0">
                <a:srgbClr val="8488C4"/>
              </a:gs>
              <a:gs pos="0">
                <a:srgbClr val="8488C4"/>
              </a:gs>
              <a:gs pos="0">
                <a:srgbClr val="8488C4"/>
              </a:gs>
              <a:gs pos="0">
                <a:srgbClr val="8488C4"/>
              </a:gs>
              <a:gs pos="0">
                <a:srgbClr val="8488C4"/>
              </a:gs>
              <a:gs pos="0">
                <a:srgbClr val="CC99FF"/>
              </a:gs>
              <a:gs pos="83000">
                <a:srgbClr val="D4DEFF"/>
              </a:gs>
              <a:gs pos="100000">
                <a:schemeClr val="bg1"/>
              </a:gs>
              <a:gs pos="100000">
                <a:schemeClr val="bg1"/>
              </a:gs>
            </a:gsLst>
            <a:lin ang="16200000" scaled="1"/>
            <a:tileRect/>
          </a:gra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nb-NO" sz="1200" b="1" dirty="0" smtClean="0">
                <a:latin typeface="Times New Roman" pitchFamily="18" charset="0"/>
                <a:cs typeface="Times New Roman" pitchFamily="18" charset="0"/>
              </a:rPr>
              <a:t>Lønn ?</a:t>
            </a:r>
            <a:endParaRPr lang="nb-NO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2249984" y="3944045"/>
            <a:ext cx="595893" cy="1858657"/>
          </a:xfrm>
          <a:prstGeom prst="rect">
            <a:avLst/>
          </a:prstGeom>
          <a:solidFill>
            <a:srgbClr val="CC99FF"/>
          </a:solidFill>
          <a:ln w="9525">
            <a:solidFill>
              <a:srgbClr val="CC99FF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nb-NO" sz="1200" b="1" dirty="0" smtClean="0">
                <a:latin typeface="Times New Roman" pitchFamily="18" charset="0"/>
                <a:cs typeface="Times New Roman" pitchFamily="18" charset="0"/>
              </a:rPr>
              <a:t>Lønn </a:t>
            </a:r>
            <a:endParaRPr lang="nb-NO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2842593" y="5059474"/>
            <a:ext cx="4969055" cy="74439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nb-NO" sz="1200" b="1" dirty="0" smtClean="0">
                <a:latin typeface="Times New Roman" pitchFamily="18" charset="0"/>
                <a:cs typeface="Times New Roman" pitchFamily="18" charset="0"/>
              </a:rPr>
              <a:t>Folketrygden</a:t>
            </a:r>
            <a:endParaRPr lang="nb-NO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17" name="Line 6"/>
          <p:cNvSpPr>
            <a:spLocks noChangeShapeType="1"/>
          </p:cNvSpPr>
          <p:nvPr/>
        </p:nvSpPr>
        <p:spPr bwMode="auto">
          <a:xfrm flipV="1">
            <a:off x="2249984" y="3573016"/>
            <a:ext cx="0" cy="2229686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nb-NO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18" name="Line 7"/>
          <p:cNvSpPr>
            <a:spLocks noChangeShapeType="1"/>
          </p:cNvSpPr>
          <p:nvPr/>
        </p:nvSpPr>
        <p:spPr bwMode="auto">
          <a:xfrm>
            <a:off x="2249984" y="5802702"/>
            <a:ext cx="588177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nb-NO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19" name="Text Box 16"/>
          <p:cNvSpPr txBox="1">
            <a:spLocks noChangeArrowheads="1"/>
          </p:cNvSpPr>
          <p:nvPr/>
        </p:nvSpPr>
        <p:spPr bwMode="auto">
          <a:xfrm>
            <a:off x="2622622" y="5802702"/>
            <a:ext cx="497398" cy="2773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nb-NO" sz="1200">
                <a:latin typeface="Times New Roman" pitchFamily="18" charset="0"/>
                <a:cs typeface="Times New Roman" pitchFamily="18" charset="0"/>
              </a:rPr>
              <a:t>62 år</a:t>
            </a:r>
          </a:p>
        </p:txBody>
      </p:sp>
      <p:sp>
        <p:nvSpPr>
          <p:cNvPr id="21520" name="Text Box 17"/>
          <p:cNvSpPr txBox="1">
            <a:spLocks noChangeArrowheads="1"/>
          </p:cNvSpPr>
          <p:nvPr/>
        </p:nvSpPr>
        <p:spPr bwMode="auto">
          <a:xfrm>
            <a:off x="3665024" y="5803873"/>
            <a:ext cx="497398" cy="2773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nb-NO" sz="1200" dirty="0">
                <a:latin typeface="Times New Roman" pitchFamily="18" charset="0"/>
                <a:cs typeface="Times New Roman" pitchFamily="18" charset="0"/>
              </a:rPr>
              <a:t>67 år</a:t>
            </a:r>
          </a:p>
        </p:txBody>
      </p:sp>
      <p:sp>
        <p:nvSpPr>
          <p:cNvPr id="21521" name="Text Box 19"/>
          <p:cNvSpPr txBox="1">
            <a:spLocks noChangeArrowheads="1"/>
          </p:cNvSpPr>
          <p:nvPr/>
        </p:nvSpPr>
        <p:spPr bwMode="auto">
          <a:xfrm>
            <a:off x="7834631" y="5801532"/>
            <a:ext cx="776466" cy="2773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nb-NO" sz="1200">
                <a:latin typeface="Times New Roman" pitchFamily="18" charset="0"/>
                <a:cs typeface="Times New Roman" pitchFamily="18" charset="0"/>
              </a:rPr>
              <a:t>Livsvarig</a:t>
            </a:r>
          </a:p>
        </p:txBody>
      </p:sp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2845877" y="4741114"/>
            <a:ext cx="1042402" cy="271542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nb-NO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16" name="Rectangle 12"/>
          <p:cNvSpPr>
            <a:spLocks noChangeArrowheads="1"/>
          </p:cNvSpPr>
          <p:nvPr/>
        </p:nvSpPr>
        <p:spPr bwMode="auto">
          <a:xfrm>
            <a:off x="2844235" y="4797295"/>
            <a:ext cx="4967414" cy="262178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nb-NO" sz="1200" b="1" dirty="0" smtClean="0">
                <a:latin typeface="Times New Roman" pitchFamily="18" charset="0"/>
                <a:cs typeface="Times New Roman" pitchFamily="18" charset="0"/>
              </a:rPr>
              <a:t>AFP</a:t>
            </a:r>
            <a:endParaRPr lang="nb-NO" sz="1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8630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21510" grpId="0"/>
      <p:bldP spid="5135" grpId="0" animBg="1"/>
      <p:bldP spid="21513" grpId="0" animBg="1"/>
      <p:bldP spid="21514" grpId="0" animBg="1"/>
      <p:bldP spid="21517" grpId="0" animBg="1"/>
      <p:bldP spid="21518" grpId="0" animBg="1"/>
      <p:bldP spid="21519" grpId="0"/>
      <p:bldP spid="21520" grpId="0"/>
      <p:bldP spid="21521" grpId="0"/>
      <p:bldP spid="21515" grpId="0" animBg="1"/>
      <p:bldP spid="2151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43608" y="404664"/>
            <a:ext cx="5976937" cy="61912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l" eaLnBrk="1" hangingPunct="1"/>
            <a:r>
              <a:rPr lang="nb-NO" sz="3200" b="1" dirty="0" smtClean="0">
                <a:latin typeface="Times New Roman" pitchFamily="18" charset="0"/>
                <a:cs typeface="Times New Roman" pitchFamily="18" charset="0"/>
              </a:rPr>
              <a:t>Reform i mange etapper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259632" y="1268760"/>
            <a:ext cx="7596187" cy="456247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896938" lvl="1" indent="-896938">
              <a:buNone/>
            </a:pPr>
            <a:r>
              <a:rPr lang="nb-NO" sz="1800" dirty="0" smtClean="0">
                <a:latin typeface="Times New Roman" pitchFamily="18" charset="0"/>
                <a:cs typeface="Times New Roman" pitchFamily="18" charset="0"/>
              </a:rPr>
              <a:t>2010	Nye regler for opptjening av pensjonsrett trådte i kraft (1954 og senere). Nye </a:t>
            </a:r>
            <a:r>
              <a:rPr lang="nb-NO" sz="1800" dirty="0">
                <a:latin typeface="Times New Roman" pitchFamily="18" charset="0"/>
                <a:cs typeface="Times New Roman" pitchFamily="18" charset="0"/>
              </a:rPr>
              <a:t>regler om regulering av løpende </a:t>
            </a:r>
            <a:r>
              <a:rPr lang="nb-NO" sz="1800" dirty="0" smtClean="0">
                <a:latin typeface="Times New Roman" pitchFamily="18" charset="0"/>
                <a:cs typeface="Times New Roman" pitchFamily="18" charset="0"/>
              </a:rPr>
              <a:t>pensjoner</a:t>
            </a:r>
          </a:p>
          <a:p>
            <a:pPr marL="0" lvl="1" indent="0" eaLnBrk="1" hangingPunct="1">
              <a:buNone/>
            </a:pPr>
            <a:endParaRPr lang="nb-NO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None/>
            </a:pPr>
            <a:r>
              <a:rPr lang="nb-NO" sz="1800" dirty="0" smtClean="0">
                <a:latin typeface="Times New Roman" pitchFamily="18" charset="0"/>
                <a:cs typeface="Times New Roman" pitchFamily="18" charset="0"/>
              </a:rPr>
              <a:t>2011	Tidlig uttak av alderspensjon fra 62 år innføres Alderspensjonen blir </a:t>
            </a:r>
          </a:p>
          <a:p>
            <a:pPr marL="0" indent="0" eaLnBrk="1" hangingPunct="1">
              <a:buNone/>
            </a:pPr>
            <a:r>
              <a:rPr lang="nb-NO" sz="1800" dirty="0" smtClean="0">
                <a:latin typeface="Times New Roman" pitchFamily="18" charset="0"/>
                <a:cs typeface="Times New Roman" pitchFamily="18" charset="0"/>
              </a:rPr>
              <a:t>                beregnet etter gamle opptjeningsregler men levealdersjustert og </a:t>
            </a:r>
          </a:p>
          <a:p>
            <a:pPr marL="0" indent="0" eaLnBrk="1" hangingPunct="1">
              <a:buNone/>
            </a:pPr>
            <a:r>
              <a:rPr lang="nb-NO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nb-NO" sz="1800" dirty="0" smtClean="0">
                <a:latin typeface="Times New Roman" pitchFamily="18" charset="0"/>
                <a:cs typeface="Times New Roman" pitchFamily="18" charset="0"/>
              </a:rPr>
              <a:t>               korrigert for uttaksalder</a:t>
            </a:r>
          </a:p>
          <a:p>
            <a:pPr marL="0" lvl="1" indent="0" eaLnBrk="1" hangingPunct="1">
              <a:buNone/>
            </a:pPr>
            <a:r>
              <a:rPr lang="nb-NO" sz="18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0" indent="0" eaLnBrk="1" hangingPunct="1">
              <a:buNone/>
            </a:pPr>
            <a:r>
              <a:rPr lang="nb-NO" sz="1800" dirty="0" smtClean="0">
                <a:latin typeface="Times New Roman" pitchFamily="18" charset="0"/>
                <a:cs typeface="Times New Roman" pitchFamily="18" charset="0"/>
              </a:rPr>
              <a:t>2015 	Ny uføretrygd</a:t>
            </a:r>
          </a:p>
          <a:p>
            <a:pPr marL="0" indent="0" eaLnBrk="1" hangingPunct="1">
              <a:buNone/>
            </a:pPr>
            <a:endParaRPr lang="nb-NO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892175" indent="-892175" eaLnBrk="1" hangingPunct="1">
              <a:buNone/>
            </a:pPr>
            <a:r>
              <a:rPr lang="nb-NO" sz="1800" dirty="0" smtClean="0">
                <a:latin typeface="Times New Roman" pitchFamily="18" charset="0"/>
                <a:cs typeface="Times New Roman" pitchFamily="18" charset="0"/>
              </a:rPr>
              <a:t>2016	De første pensjonister får deler av sin pensjon beregnet etter de nye opptjeningsreglene</a:t>
            </a:r>
          </a:p>
          <a:p>
            <a:pPr marL="0" lvl="1" indent="0" eaLnBrk="1" hangingPunct="1">
              <a:buNone/>
            </a:pPr>
            <a:endParaRPr lang="nb-NO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892175" indent="-892175" eaLnBrk="1" hangingPunct="1">
              <a:buNone/>
            </a:pPr>
            <a:r>
              <a:rPr lang="nb-NO" sz="1800" dirty="0" smtClean="0">
                <a:latin typeface="Times New Roman" pitchFamily="18" charset="0"/>
                <a:cs typeface="Times New Roman" pitchFamily="18" charset="0"/>
              </a:rPr>
              <a:t>2025	De første pensjonistene født 1963 får hele sin pensjon beregnet etter de nye opptjeningsreglene</a:t>
            </a:r>
          </a:p>
        </p:txBody>
      </p:sp>
    </p:spTree>
    <p:extLst>
      <p:ext uri="{BB962C8B-B14F-4D97-AF65-F5344CB8AC3E}">
        <p14:creationId xmlns:p14="http://schemas.microsoft.com/office/powerpoint/2010/main" val="459535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/>
      <p:bldP spid="12697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1403648" y="3429000"/>
            <a:ext cx="2160240" cy="252028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Alderspensjon fra folketrygden </a:t>
            </a:r>
          </a:p>
        </p:txBody>
      </p:sp>
      <p:sp>
        <p:nvSpPr>
          <p:cNvPr id="5" name="Rektangel 4"/>
          <p:cNvSpPr/>
          <p:nvPr/>
        </p:nvSpPr>
        <p:spPr>
          <a:xfrm>
            <a:off x="1414239" y="2276872"/>
            <a:ext cx="2160240" cy="100811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AFP</a:t>
            </a:r>
          </a:p>
        </p:txBody>
      </p:sp>
      <p:sp>
        <p:nvSpPr>
          <p:cNvPr id="9" name="Rektangel 8"/>
          <p:cNvSpPr/>
          <p:nvPr/>
        </p:nvSpPr>
        <p:spPr>
          <a:xfrm rot="900884">
            <a:off x="3801614" y="1147604"/>
            <a:ext cx="2160240" cy="1008112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75000"/>
                </a:schemeClr>
              </a:gs>
              <a:gs pos="24000">
                <a:schemeClr val="accent6">
                  <a:lumMod val="60000"/>
                  <a:lumOff val="40000"/>
                </a:schemeClr>
              </a:gs>
              <a:gs pos="85000">
                <a:schemeClr val="accent1">
                  <a:tint val="23500"/>
                  <a:satMod val="160000"/>
                  <a:lumMod val="0"/>
                  <a:lumOff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Tjenestepensjon</a:t>
            </a:r>
          </a:p>
        </p:txBody>
      </p:sp>
      <p:pic>
        <p:nvPicPr>
          <p:cNvPr id="1318" name="Picture 294" descr="http://www.mavahome.com/images/wind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1" r="-478" b="11519"/>
          <a:stretch/>
        </p:blipFill>
        <p:spPr bwMode="auto">
          <a:xfrm rot="20659056">
            <a:off x="1461283" y="65267"/>
            <a:ext cx="2001139" cy="1815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kstSylinder 1"/>
          <p:cNvSpPr txBox="1"/>
          <p:nvPr/>
        </p:nvSpPr>
        <p:spPr>
          <a:xfrm>
            <a:off x="6588224" y="327281"/>
            <a:ext cx="23042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Det er denne det gjelder</a:t>
            </a:r>
            <a:endParaRPr lang="nb-NO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nb-NO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Rett pil 6"/>
          <p:cNvCxnSpPr/>
          <p:nvPr/>
        </p:nvCxnSpPr>
        <p:spPr>
          <a:xfrm flipH="1">
            <a:off x="5940152" y="973024"/>
            <a:ext cx="648072" cy="2957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1284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1008463" y="476672"/>
            <a:ext cx="44623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Bredden i </a:t>
            </a:r>
            <a:r>
              <a:rPr lang="nb-NO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privat tjenestepensjon</a:t>
            </a:r>
            <a:endParaRPr lang="nb-NO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447431780"/>
              </p:ext>
            </p:extLst>
          </p:nvPr>
        </p:nvGraphicFramePr>
        <p:xfrm>
          <a:off x="1187624" y="1124744"/>
          <a:ext cx="7272808" cy="47120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0" name="Picture 4" descr="Flagg">
            <a:hlinkClick r:id="rId3" tooltip="Flagg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3310864"/>
            <a:ext cx="562447" cy="402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2" descr="Flagg">
            <a:hlinkClick r:id="rId5" tooltip="Flagg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3399" y="2428958"/>
            <a:ext cx="562700" cy="402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8" descr="Flagg">
            <a:hlinkClick r:id="rId7" tooltip="Flagg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9746" y="2428958"/>
            <a:ext cx="562448" cy="402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0" descr="Flagg">
            <a:hlinkClick r:id="rId9" tooltip="Flagg"/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4310" y="1519030"/>
            <a:ext cx="562447" cy="402256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1613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3" grpId="0">
        <p:bldSub>
          <a:bldChart bld="category"/>
        </p:bldSub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674956273"/>
              </p:ext>
            </p:extLst>
          </p:nvPr>
        </p:nvGraphicFramePr>
        <p:xfrm>
          <a:off x="1115616" y="1124744"/>
          <a:ext cx="7200799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kstSylinder 2"/>
          <p:cNvSpPr txBox="1"/>
          <p:nvPr/>
        </p:nvSpPr>
        <p:spPr>
          <a:xfrm>
            <a:off x="899592" y="548680"/>
            <a:ext cx="6912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Privat tjenestepensjon mangler likepensjon</a:t>
            </a:r>
          </a:p>
        </p:txBody>
      </p:sp>
    </p:spTree>
    <p:extLst>
      <p:ext uri="{BB962C8B-B14F-4D97-AF65-F5344CB8AC3E}">
        <p14:creationId xmlns:p14="http://schemas.microsoft.com/office/powerpoint/2010/main" val="11965858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962299" y="620688"/>
            <a:ext cx="7307261" cy="576063"/>
          </a:xfrm>
        </p:spPr>
        <p:txBody>
          <a:bodyPr>
            <a:normAutofit/>
          </a:bodyPr>
          <a:lstStyle/>
          <a:p>
            <a:pPr algn="l"/>
            <a:r>
              <a:rPr lang="nb-NO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Størst innslag av huller i opptjening</a:t>
            </a:r>
            <a:endParaRPr lang="nb-NO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Ellipse 5"/>
          <p:cNvSpPr/>
          <p:nvPr/>
        </p:nvSpPr>
        <p:spPr>
          <a:xfrm>
            <a:off x="1496842" y="2840420"/>
            <a:ext cx="1274440" cy="1202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7" name="Ellipse 6"/>
          <p:cNvSpPr/>
          <p:nvPr/>
        </p:nvSpPr>
        <p:spPr>
          <a:xfrm>
            <a:off x="3491880" y="2840420"/>
            <a:ext cx="1202432" cy="1202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Ellipse 7"/>
          <p:cNvSpPr/>
          <p:nvPr/>
        </p:nvSpPr>
        <p:spPr>
          <a:xfrm>
            <a:off x="5292080" y="2840420"/>
            <a:ext cx="1130424" cy="1202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" name="Ellipse 8"/>
          <p:cNvSpPr/>
          <p:nvPr/>
        </p:nvSpPr>
        <p:spPr>
          <a:xfrm>
            <a:off x="7092280" y="2844071"/>
            <a:ext cx="1177280" cy="1202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" name="TekstSylinder 2"/>
          <p:cNvSpPr txBox="1"/>
          <p:nvPr/>
        </p:nvSpPr>
        <p:spPr>
          <a:xfrm>
            <a:off x="1088483" y="1964622"/>
            <a:ext cx="20911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Privat tjenestepensjon</a:t>
            </a:r>
            <a:endParaRPr lang="nb-N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1693605" y="3226899"/>
            <a:ext cx="216024" cy="188316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" name="Ellipse 12"/>
          <p:cNvSpPr/>
          <p:nvPr/>
        </p:nvSpPr>
        <p:spPr>
          <a:xfrm>
            <a:off x="2004864" y="2988087"/>
            <a:ext cx="216024" cy="188316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4" name="Ellipse 13"/>
          <p:cNvSpPr/>
          <p:nvPr/>
        </p:nvSpPr>
        <p:spPr>
          <a:xfrm>
            <a:off x="2339752" y="3226899"/>
            <a:ext cx="216024" cy="188316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5" name="Ellipse 14"/>
          <p:cNvSpPr/>
          <p:nvPr/>
        </p:nvSpPr>
        <p:spPr>
          <a:xfrm>
            <a:off x="1693605" y="3552881"/>
            <a:ext cx="216024" cy="188316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6" name="Ellipse 15"/>
          <p:cNvSpPr/>
          <p:nvPr/>
        </p:nvSpPr>
        <p:spPr>
          <a:xfrm>
            <a:off x="2010811" y="3741197"/>
            <a:ext cx="216024" cy="188316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7" name="Ellipse 16"/>
          <p:cNvSpPr/>
          <p:nvPr/>
        </p:nvSpPr>
        <p:spPr>
          <a:xfrm>
            <a:off x="2326491" y="3552881"/>
            <a:ext cx="216024" cy="188316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8" name="Ellipse 17"/>
          <p:cNvSpPr/>
          <p:nvPr/>
        </p:nvSpPr>
        <p:spPr>
          <a:xfrm>
            <a:off x="3985084" y="3082245"/>
            <a:ext cx="216024" cy="188316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9" name="Ellipse 18"/>
          <p:cNvSpPr/>
          <p:nvPr/>
        </p:nvSpPr>
        <p:spPr>
          <a:xfrm>
            <a:off x="3769060" y="3458723"/>
            <a:ext cx="216024" cy="188316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1" name="Ellipse 20"/>
          <p:cNvSpPr/>
          <p:nvPr/>
        </p:nvSpPr>
        <p:spPr>
          <a:xfrm>
            <a:off x="5749280" y="3130336"/>
            <a:ext cx="216024" cy="188316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2" name="Ellipse 21"/>
          <p:cNvSpPr/>
          <p:nvPr/>
        </p:nvSpPr>
        <p:spPr>
          <a:xfrm>
            <a:off x="5533256" y="3458723"/>
            <a:ext cx="216024" cy="188316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4" name="Ellipse 23"/>
          <p:cNvSpPr/>
          <p:nvPr/>
        </p:nvSpPr>
        <p:spPr>
          <a:xfrm>
            <a:off x="7572908" y="3173998"/>
            <a:ext cx="216024" cy="188316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5" name="Ellipse 24"/>
          <p:cNvSpPr/>
          <p:nvPr/>
        </p:nvSpPr>
        <p:spPr>
          <a:xfrm>
            <a:off x="2026050" y="3392178"/>
            <a:ext cx="216024" cy="188316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6" name="Ellipse 25"/>
          <p:cNvSpPr/>
          <p:nvPr/>
        </p:nvSpPr>
        <p:spPr>
          <a:xfrm>
            <a:off x="4201108" y="3445287"/>
            <a:ext cx="216024" cy="188316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3" name="TekstSylinder 22"/>
          <p:cNvSpPr txBox="1"/>
          <p:nvPr/>
        </p:nvSpPr>
        <p:spPr>
          <a:xfrm>
            <a:off x="3676612" y="2103122"/>
            <a:ext cx="83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AFP</a:t>
            </a:r>
            <a:endParaRPr lang="nb-N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kstSylinder 26"/>
          <p:cNvSpPr txBox="1"/>
          <p:nvPr/>
        </p:nvSpPr>
        <p:spPr>
          <a:xfrm>
            <a:off x="4950532" y="1964623"/>
            <a:ext cx="1813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Offentlig tjenestepensjon</a:t>
            </a:r>
            <a:endParaRPr lang="nb-N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kstSylinder 27"/>
          <p:cNvSpPr txBox="1"/>
          <p:nvPr/>
        </p:nvSpPr>
        <p:spPr>
          <a:xfrm>
            <a:off x="7006233" y="2103122"/>
            <a:ext cx="13493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Folketrygd</a:t>
            </a:r>
            <a:endParaRPr lang="nb-N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2001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43608" y="404664"/>
            <a:ext cx="5915000" cy="922114"/>
          </a:xfrm>
        </p:spPr>
        <p:txBody>
          <a:bodyPr/>
          <a:lstStyle/>
          <a:p>
            <a:pPr algn="l"/>
            <a:r>
              <a:rPr lang="nb-NO" sz="2400" b="1" dirty="0" smtClean="0">
                <a:latin typeface="Times New Roman" pitchFamily="18" charset="0"/>
                <a:cs typeface="Times New Roman" pitchFamily="18" charset="0"/>
              </a:rPr>
              <a:t>Nordisk særtrekk  </a:t>
            </a:r>
            <a:r>
              <a:rPr lang="nb-NO" sz="2400" b="1" dirty="0" err="1" smtClean="0">
                <a:latin typeface="Times New Roman" pitchFamily="18" charset="0"/>
                <a:cs typeface="Times New Roman" pitchFamily="18" charset="0"/>
              </a:rPr>
              <a:t>Nr</a:t>
            </a:r>
            <a:r>
              <a:rPr lang="nb-NO" sz="2400" b="1" dirty="0" smtClean="0">
                <a:latin typeface="Times New Roman" pitchFamily="18" charset="0"/>
                <a:cs typeface="Times New Roman" pitchFamily="18" charset="0"/>
              </a:rPr>
              <a:t> I</a:t>
            </a:r>
            <a:br>
              <a:rPr lang="nb-NO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nb-NO" sz="1400" dirty="0" smtClean="0">
                <a:latin typeface="Times New Roman" pitchFamily="18" charset="0"/>
                <a:cs typeface="Times New Roman" pitchFamily="18" charset="0"/>
              </a:rPr>
              <a:t>Fagorganiserte i prosent av alle ansatte</a:t>
            </a:r>
            <a:endParaRPr lang="nb-NO" sz="1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30905682"/>
              </p:ext>
            </p:extLst>
          </p:nvPr>
        </p:nvGraphicFramePr>
        <p:xfrm>
          <a:off x="1115616" y="1196752"/>
          <a:ext cx="7461178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1" name="Picture 4" descr="Flagg">
            <a:hlinkClick r:id="rId3" tooltip="Flagg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1581" y="2630895"/>
            <a:ext cx="340519" cy="246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6" descr="Flagg">
            <a:hlinkClick r:id="rId5" tooltip="Flagg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2100" y="4395415"/>
            <a:ext cx="364168" cy="260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8" descr="Flag of the United Kingdom.svg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3847233"/>
            <a:ext cx="350614" cy="240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2" descr="Flagg">
            <a:hlinkClick r:id="rId9" tooltip="Flagg"/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3867" y="2225238"/>
            <a:ext cx="352710" cy="221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8" descr="Flagg">
            <a:hlinkClick r:id="rId11" tooltip="Flagg"/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2101" y="1526713"/>
            <a:ext cx="353533" cy="252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0" descr="Flagg">
            <a:hlinkClick r:id="rId13" tooltip="Flagg"/>
          </p:cNvPr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2180419"/>
            <a:ext cx="345281" cy="246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0" descr="Fil:Flag of the United States.svg">
            <a:hlinkClick r:id="rId15"/>
          </p:cNvPr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4925210"/>
            <a:ext cx="344348" cy="242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7416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5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6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 uiExpand="1">
        <p:bldSub>
          <a:bldChart bld="series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Plassholder for dato 2"/>
          <p:cNvSpPr>
            <a:spLocks noGrp="1"/>
          </p:cNvSpPr>
          <p:nvPr>
            <p:ph type="dt" sz="quarter" idx="4294967295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</p:spPr>
        <p:txBody>
          <a:bodyPr/>
          <a:lstStyle/>
          <a:p>
            <a:pPr algn="ctr"/>
            <a:fld id="{6C7C5885-4174-44E2-A403-9259C96E8CB7}" type="datetime1">
              <a:rPr lang="nb-NO" smtClean="0">
                <a:latin typeface="Times New Roman" pitchFamily="18" charset="0"/>
                <a:cs typeface="Times New Roman" pitchFamily="18" charset="0"/>
              </a:rPr>
              <a:pPr algn="ctr"/>
              <a:t>11.05.2014</a:t>
            </a:fld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7" name="Plassholder for lysbildenumm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side </a:t>
            </a:r>
            <a:fld id="{66BE0520-62CA-45AA-AD85-9F36FFBD19CE}" type="slidenum">
              <a:rPr lang="en-US" smtClean="0">
                <a:latin typeface="Times New Roman" pitchFamily="18" charset="0"/>
                <a:cs typeface="Times New Roman" pitchFamily="18" charset="0"/>
              </a:rPr>
              <a:pPr/>
              <a:t>2</a:t>
            </a:fld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8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b-NO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05" name="Rectangle 5"/>
          <p:cNvSpPr>
            <a:spLocks noChangeArrowheads="1"/>
          </p:cNvSpPr>
          <p:nvPr/>
        </p:nvSpPr>
        <p:spPr bwMode="auto">
          <a:xfrm>
            <a:off x="7113588" y="1136650"/>
            <a:ext cx="1828800" cy="14478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nb-NO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7412038" y="4800600"/>
            <a:ext cx="1066800" cy="7620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nb-NO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07" name="Rectangle 7"/>
          <p:cNvSpPr>
            <a:spLocks noChangeArrowheads="1"/>
          </p:cNvSpPr>
          <p:nvPr/>
        </p:nvSpPr>
        <p:spPr bwMode="auto">
          <a:xfrm>
            <a:off x="7412038" y="2895600"/>
            <a:ext cx="1066800" cy="7620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nb-NO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08" name="Rectangle 8"/>
          <p:cNvSpPr>
            <a:spLocks noChangeArrowheads="1"/>
          </p:cNvSpPr>
          <p:nvPr/>
        </p:nvSpPr>
        <p:spPr bwMode="auto">
          <a:xfrm>
            <a:off x="7412038" y="3810000"/>
            <a:ext cx="1066800" cy="7620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nb-NO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12" name="Oval 12"/>
          <p:cNvSpPr>
            <a:spLocks noChangeArrowheads="1"/>
          </p:cNvSpPr>
          <p:nvPr/>
        </p:nvSpPr>
        <p:spPr bwMode="auto">
          <a:xfrm>
            <a:off x="3297238" y="1066800"/>
            <a:ext cx="914400" cy="914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nb-NO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13" name="Oval 13"/>
          <p:cNvSpPr>
            <a:spLocks noChangeArrowheads="1"/>
          </p:cNvSpPr>
          <p:nvPr/>
        </p:nvSpPr>
        <p:spPr bwMode="auto">
          <a:xfrm>
            <a:off x="4668838" y="3657600"/>
            <a:ext cx="914400" cy="9144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nb-NO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15" name="Oval 15"/>
          <p:cNvSpPr>
            <a:spLocks noChangeArrowheads="1"/>
          </p:cNvSpPr>
          <p:nvPr/>
        </p:nvSpPr>
        <p:spPr bwMode="auto">
          <a:xfrm>
            <a:off x="3983038" y="2743200"/>
            <a:ext cx="304800" cy="304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nb-NO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16" name="Oval 16"/>
          <p:cNvSpPr>
            <a:spLocks noChangeArrowheads="1"/>
          </p:cNvSpPr>
          <p:nvPr/>
        </p:nvSpPr>
        <p:spPr bwMode="auto">
          <a:xfrm>
            <a:off x="3983038" y="2286000"/>
            <a:ext cx="304800" cy="304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nb-NO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17" name="Rectangle 17"/>
          <p:cNvSpPr>
            <a:spLocks noChangeArrowheads="1"/>
          </p:cNvSpPr>
          <p:nvPr/>
        </p:nvSpPr>
        <p:spPr bwMode="auto">
          <a:xfrm>
            <a:off x="5126038" y="1295400"/>
            <a:ext cx="685800" cy="609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nb-NO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18" name="Rectangle 18"/>
          <p:cNvSpPr>
            <a:spLocks noChangeArrowheads="1"/>
          </p:cNvSpPr>
          <p:nvPr/>
        </p:nvSpPr>
        <p:spPr bwMode="auto">
          <a:xfrm>
            <a:off x="5278438" y="2743200"/>
            <a:ext cx="304800" cy="228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nb-NO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19" name="Rectangle 19"/>
          <p:cNvSpPr>
            <a:spLocks noChangeArrowheads="1"/>
          </p:cNvSpPr>
          <p:nvPr/>
        </p:nvSpPr>
        <p:spPr bwMode="auto">
          <a:xfrm>
            <a:off x="5278438" y="2133600"/>
            <a:ext cx="304800" cy="228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nb-NO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20" name="Line 20"/>
          <p:cNvSpPr>
            <a:spLocks noChangeShapeType="1"/>
          </p:cNvSpPr>
          <p:nvPr/>
        </p:nvSpPr>
        <p:spPr bwMode="auto">
          <a:xfrm flipH="1">
            <a:off x="1316038" y="3733800"/>
            <a:ext cx="76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nb-NO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21" name="Line 21"/>
          <p:cNvSpPr>
            <a:spLocks noChangeShapeType="1"/>
          </p:cNvSpPr>
          <p:nvPr/>
        </p:nvSpPr>
        <p:spPr bwMode="auto">
          <a:xfrm>
            <a:off x="2154238" y="3581400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nb-NO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22" name="Line 22"/>
          <p:cNvSpPr>
            <a:spLocks noChangeShapeType="1"/>
          </p:cNvSpPr>
          <p:nvPr/>
        </p:nvSpPr>
        <p:spPr bwMode="auto">
          <a:xfrm>
            <a:off x="2555776" y="3068960"/>
            <a:ext cx="648072" cy="3600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nb-NO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23" name="Line 23"/>
          <p:cNvSpPr>
            <a:spLocks noChangeShapeType="1"/>
          </p:cNvSpPr>
          <p:nvPr/>
        </p:nvSpPr>
        <p:spPr bwMode="auto">
          <a:xfrm flipV="1">
            <a:off x="2840038" y="2438400"/>
            <a:ext cx="11430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nb-NO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24" name="Line 24"/>
          <p:cNvSpPr>
            <a:spLocks noChangeShapeType="1"/>
          </p:cNvSpPr>
          <p:nvPr/>
        </p:nvSpPr>
        <p:spPr bwMode="auto">
          <a:xfrm flipV="1">
            <a:off x="4287838" y="2286000"/>
            <a:ext cx="990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nb-NO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25" name="Line 25"/>
          <p:cNvSpPr>
            <a:spLocks noChangeShapeType="1"/>
          </p:cNvSpPr>
          <p:nvPr/>
        </p:nvSpPr>
        <p:spPr bwMode="auto">
          <a:xfrm flipV="1">
            <a:off x="5583238" y="1905000"/>
            <a:ext cx="1524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nb-NO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26" name="Line 26"/>
          <p:cNvSpPr>
            <a:spLocks noChangeShapeType="1"/>
          </p:cNvSpPr>
          <p:nvPr/>
        </p:nvSpPr>
        <p:spPr bwMode="auto">
          <a:xfrm>
            <a:off x="2763838" y="28956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nb-NO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27" name="Line 27"/>
          <p:cNvSpPr>
            <a:spLocks noChangeShapeType="1"/>
          </p:cNvSpPr>
          <p:nvPr/>
        </p:nvSpPr>
        <p:spPr bwMode="auto">
          <a:xfrm flipV="1">
            <a:off x="4287838" y="2819400"/>
            <a:ext cx="9906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nb-NO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28" name="Line 28"/>
          <p:cNvSpPr>
            <a:spLocks noChangeShapeType="1"/>
          </p:cNvSpPr>
          <p:nvPr/>
        </p:nvSpPr>
        <p:spPr bwMode="auto">
          <a:xfrm flipV="1">
            <a:off x="5583238" y="2514600"/>
            <a:ext cx="1524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nb-NO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29" name="Line 29"/>
          <p:cNvSpPr>
            <a:spLocks noChangeShapeType="1"/>
          </p:cNvSpPr>
          <p:nvPr/>
        </p:nvSpPr>
        <p:spPr bwMode="auto">
          <a:xfrm flipV="1">
            <a:off x="2687638" y="1600200"/>
            <a:ext cx="609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nb-NO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0" name="Line 30"/>
          <p:cNvSpPr>
            <a:spLocks noChangeShapeType="1"/>
          </p:cNvSpPr>
          <p:nvPr/>
        </p:nvSpPr>
        <p:spPr bwMode="auto">
          <a:xfrm>
            <a:off x="4211638" y="1447800"/>
            <a:ext cx="914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nb-NO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1" name="Line 31"/>
          <p:cNvSpPr>
            <a:spLocks noChangeShapeType="1"/>
          </p:cNvSpPr>
          <p:nvPr/>
        </p:nvSpPr>
        <p:spPr bwMode="auto">
          <a:xfrm>
            <a:off x="5811838" y="1600200"/>
            <a:ext cx="1295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nb-NO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2" name="Line 32"/>
          <p:cNvSpPr>
            <a:spLocks noChangeShapeType="1"/>
          </p:cNvSpPr>
          <p:nvPr/>
        </p:nvSpPr>
        <p:spPr bwMode="auto">
          <a:xfrm flipV="1">
            <a:off x="3983038" y="3352800"/>
            <a:ext cx="342900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nb-NO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3" name="Line 33"/>
          <p:cNvSpPr>
            <a:spLocks noChangeShapeType="1"/>
          </p:cNvSpPr>
          <p:nvPr/>
        </p:nvSpPr>
        <p:spPr bwMode="auto">
          <a:xfrm flipV="1">
            <a:off x="2992438" y="4419600"/>
            <a:ext cx="441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nb-NO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4" name="Line 34"/>
          <p:cNvSpPr>
            <a:spLocks noChangeShapeType="1"/>
          </p:cNvSpPr>
          <p:nvPr/>
        </p:nvSpPr>
        <p:spPr bwMode="auto">
          <a:xfrm flipV="1">
            <a:off x="1544638" y="4495800"/>
            <a:ext cx="58674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nb-NO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5" name="Line 35"/>
          <p:cNvSpPr>
            <a:spLocks noChangeShapeType="1"/>
          </p:cNvSpPr>
          <p:nvPr/>
        </p:nvSpPr>
        <p:spPr bwMode="auto">
          <a:xfrm>
            <a:off x="1544638" y="5486400"/>
            <a:ext cx="5867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nb-NO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6" name="Line 36"/>
          <p:cNvSpPr>
            <a:spLocks noChangeShapeType="1"/>
          </p:cNvSpPr>
          <p:nvPr/>
        </p:nvSpPr>
        <p:spPr bwMode="auto">
          <a:xfrm flipV="1">
            <a:off x="5049838" y="4572000"/>
            <a:ext cx="236220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nb-NO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7" name="Line 37"/>
          <p:cNvSpPr>
            <a:spLocks noChangeShapeType="1"/>
          </p:cNvSpPr>
          <p:nvPr/>
        </p:nvSpPr>
        <p:spPr bwMode="auto">
          <a:xfrm flipV="1">
            <a:off x="5049838" y="5257800"/>
            <a:ext cx="23622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nb-NO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8" name="Line 38"/>
          <p:cNvSpPr>
            <a:spLocks noChangeShapeType="1"/>
          </p:cNvSpPr>
          <p:nvPr/>
        </p:nvSpPr>
        <p:spPr bwMode="auto">
          <a:xfrm flipH="1">
            <a:off x="5507038" y="2590800"/>
            <a:ext cx="1981200" cy="1219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nb-NO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9" name="Line 39"/>
          <p:cNvSpPr>
            <a:spLocks noChangeShapeType="1"/>
          </p:cNvSpPr>
          <p:nvPr/>
        </p:nvSpPr>
        <p:spPr bwMode="auto">
          <a:xfrm>
            <a:off x="5583238" y="41148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nb-NO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40" name="Line 40"/>
          <p:cNvSpPr>
            <a:spLocks noChangeShapeType="1"/>
          </p:cNvSpPr>
          <p:nvPr/>
        </p:nvSpPr>
        <p:spPr bwMode="auto">
          <a:xfrm>
            <a:off x="5507038" y="4343400"/>
            <a:ext cx="1905000" cy="762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nb-NO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41" name="Line 41"/>
          <p:cNvSpPr>
            <a:spLocks noChangeShapeType="1"/>
          </p:cNvSpPr>
          <p:nvPr/>
        </p:nvSpPr>
        <p:spPr bwMode="auto">
          <a:xfrm>
            <a:off x="5076056" y="6381328"/>
            <a:ext cx="2376264" cy="1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nb-NO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54" name="Text Box 54"/>
          <p:cNvSpPr txBox="1">
            <a:spLocks noChangeArrowheads="1"/>
          </p:cNvSpPr>
          <p:nvPr/>
        </p:nvSpPr>
        <p:spPr bwMode="auto">
          <a:xfrm>
            <a:off x="3525838" y="1295400"/>
            <a:ext cx="46679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b-NO" b="1">
                <a:latin typeface="Times New Roman" pitchFamily="18" charset="0"/>
                <a:cs typeface="Times New Roman" pitchFamily="18" charset="0"/>
              </a:rPr>
              <a:t>FF</a:t>
            </a:r>
          </a:p>
        </p:txBody>
      </p:sp>
      <p:sp>
        <p:nvSpPr>
          <p:cNvPr id="51255" name="Text Box 55"/>
          <p:cNvSpPr txBox="1">
            <a:spLocks noChangeArrowheads="1"/>
          </p:cNvSpPr>
          <p:nvPr/>
        </p:nvSpPr>
        <p:spPr bwMode="auto">
          <a:xfrm>
            <a:off x="5126038" y="1371600"/>
            <a:ext cx="44114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b-NO" b="1">
                <a:latin typeface="Times New Roman" pitchFamily="18" charset="0"/>
                <a:cs typeface="Times New Roman" pitchFamily="18" charset="0"/>
              </a:rPr>
              <a:t>NI</a:t>
            </a:r>
          </a:p>
        </p:txBody>
      </p:sp>
      <p:sp>
        <p:nvSpPr>
          <p:cNvPr id="51256" name="Text Box 56"/>
          <p:cNvSpPr txBox="1">
            <a:spLocks noChangeArrowheads="1"/>
          </p:cNvSpPr>
          <p:nvPr/>
        </p:nvSpPr>
        <p:spPr bwMode="auto">
          <a:xfrm>
            <a:off x="7564438" y="1676400"/>
            <a:ext cx="71045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b-NO" b="1" dirty="0">
                <a:latin typeface="Times New Roman" pitchFamily="18" charset="0"/>
                <a:cs typeface="Times New Roman" pitchFamily="18" charset="0"/>
              </a:rPr>
              <a:t>NHO</a:t>
            </a:r>
          </a:p>
        </p:txBody>
      </p:sp>
      <p:sp>
        <p:nvSpPr>
          <p:cNvPr id="51260" name="Text Box 60"/>
          <p:cNvSpPr txBox="1">
            <a:spLocks noChangeArrowheads="1"/>
          </p:cNvSpPr>
          <p:nvPr/>
        </p:nvSpPr>
        <p:spPr bwMode="auto">
          <a:xfrm>
            <a:off x="4668838" y="3886200"/>
            <a:ext cx="78098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b-NO" b="1">
                <a:latin typeface="Times New Roman" pitchFamily="18" charset="0"/>
                <a:cs typeface="Times New Roman" pitchFamily="18" charset="0"/>
              </a:rPr>
              <a:t>Akad.</a:t>
            </a:r>
          </a:p>
        </p:txBody>
      </p:sp>
      <p:sp>
        <p:nvSpPr>
          <p:cNvPr id="51262" name="Text Box 62"/>
          <p:cNvSpPr txBox="1">
            <a:spLocks noChangeArrowheads="1"/>
          </p:cNvSpPr>
          <p:nvPr/>
        </p:nvSpPr>
        <p:spPr bwMode="auto">
          <a:xfrm>
            <a:off x="7488238" y="3048000"/>
            <a:ext cx="7403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b-NO" b="1" dirty="0" smtClean="0">
                <a:latin typeface="Times New Roman" pitchFamily="18" charset="0"/>
                <a:cs typeface="Times New Roman" pitchFamily="18" charset="0"/>
              </a:rPr>
              <a:t>Virke</a:t>
            </a:r>
            <a:endParaRPr lang="nb-NO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63" name="Text Box 63"/>
          <p:cNvSpPr txBox="1">
            <a:spLocks noChangeArrowheads="1"/>
          </p:cNvSpPr>
          <p:nvPr/>
        </p:nvSpPr>
        <p:spPr bwMode="auto">
          <a:xfrm>
            <a:off x="7380312" y="3933056"/>
            <a:ext cx="109196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b-NO" b="1" dirty="0">
                <a:latin typeface="Times New Roman" pitchFamily="18" charset="0"/>
                <a:cs typeface="Times New Roman" pitchFamily="18" charset="0"/>
              </a:rPr>
              <a:t>Spekter</a:t>
            </a:r>
          </a:p>
          <a:p>
            <a:r>
              <a:rPr lang="nb-NO" sz="1400" b="1" dirty="0" smtClean="0">
                <a:latin typeface="Times New Roman" pitchFamily="18" charset="0"/>
                <a:cs typeface="Times New Roman" pitchFamily="18" charset="0"/>
              </a:rPr>
              <a:t>(sykehus…)</a:t>
            </a:r>
            <a:endParaRPr lang="nb-NO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64" name="Text Box 64"/>
          <p:cNvSpPr txBox="1">
            <a:spLocks noChangeArrowheads="1"/>
          </p:cNvSpPr>
          <p:nvPr/>
        </p:nvSpPr>
        <p:spPr bwMode="auto">
          <a:xfrm>
            <a:off x="7488238" y="4953000"/>
            <a:ext cx="74892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b-NO" b="1" dirty="0" smtClean="0">
                <a:latin typeface="Times New Roman" pitchFamily="18" charset="0"/>
                <a:cs typeface="Times New Roman" pitchFamily="18" charset="0"/>
              </a:rPr>
              <a:t>KMD</a:t>
            </a:r>
            <a:endParaRPr lang="nb-NO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67" name="Text Box 67"/>
          <p:cNvSpPr txBox="1">
            <a:spLocks noChangeArrowheads="1"/>
          </p:cNvSpPr>
          <p:nvPr/>
        </p:nvSpPr>
        <p:spPr bwMode="auto">
          <a:xfrm>
            <a:off x="0" y="188913"/>
            <a:ext cx="9144000" cy="646331"/>
          </a:xfrm>
          <a:prstGeom prst="rect">
            <a:avLst/>
          </a:prstGeom>
          <a:noFill/>
          <a:ln w="254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nb-NO" b="1" dirty="0" smtClean="0">
                <a:latin typeface="Times New Roman" pitchFamily="18" charset="0"/>
                <a:cs typeface="Times New Roman" pitchFamily="18" charset="0"/>
              </a:rPr>
              <a:t>LØNNSDANNELSE</a:t>
            </a:r>
          </a:p>
          <a:p>
            <a:pPr algn="ctr"/>
            <a:r>
              <a:rPr lang="nb-NO" b="1" dirty="0" smtClean="0">
                <a:latin typeface="Times New Roman" pitchFamily="18" charset="0"/>
                <a:cs typeface="Times New Roman" pitchFamily="18" charset="0"/>
              </a:rPr>
              <a:t>-viktige aktører</a:t>
            </a:r>
            <a:endParaRPr lang="nb-NO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09" name="Rectangle 9"/>
          <p:cNvSpPr>
            <a:spLocks noChangeArrowheads="1"/>
          </p:cNvSpPr>
          <p:nvPr/>
        </p:nvSpPr>
        <p:spPr bwMode="auto">
          <a:xfrm>
            <a:off x="7408361" y="5727646"/>
            <a:ext cx="1066800" cy="7620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nb-NO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14" name="Oval 14"/>
          <p:cNvSpPr>
            <a:spLocks noChangeArrowheads="1"/>
          </p:cNvSpPr>
          <p:nvPr/>
        </p:nvSpPr>
        <p:spPr bwMode="auto">
          <a:xfrm>
            <a:off x="4135438" y="5943600"/>
            <a:ext cx="914400" cy="9144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nb-NO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61" name="Text Box 61"/>
          <p:cNvSpPr txBox="1">
            <a:spLocks noChangeArrowheads="1"/>
          </p:cNvSpPr>
          <p:nvPr/>
        </p:nvSpPr>
        <p:spPr bwMode="auto">
          <a:xfrm>
            <a:off x="3563888" y="6093296"/>
            <a:ext cx="2096792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nb-NO" b="1" dirty="0" err="1">
                <a:latin typeface="Times New Roman" pitchFamily="18" charset="0"/>
                <a:cs typeface="Times New Roman" pitchFamily="18" charset="0"/>
              </a:rPr>
              <a:t>Unio</a:t>
            </a:r>
            <a:endParaRPr lang="nb-NO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nb-NO" sz="1200" b="1" dirty="0" smtClean="0">
                <a:latin typeface="Times New Roman" pitchFamily="18" charset="0"/>
                <a:cs typeface="Times New Roman" pitchFamily="18" charset="0"/>
              </a:rPr>
              <a:t>(lærere, sykepleiere, politi....)</a:t>
            </a:r>
            <a:endParaRPr lang="nb-NO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11" name="Oval 11"/>
          <p:cNvSpPr>
            <a:spLocks noChangeArrowheads="1"/>
          </p:cNvSpPr>
          <p:nvPr/>
        </p:nvSpPr>
        <p:spPr bwMode="auto">
          <a:xfrm>
            <a:off x="3068638" y="3200400"/>
            <a:ext cx="914400" cy="914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nb-NO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57" name="Text Box 57"/>
          <p:cNvSpPr txBox="1">
            <a:spLocks noChangeArrowheads="1"/>
          </p:cNvSpPr>
          <p:nvPr/>
        </p:nvSpPr>
        <p:spPr bwMode="auto">
          <a:xfrm>
            <a:off x="3203575" y="3357563"/>
            <a:ext cx="78451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b-NO" b="1" dirty="0">
                <a:latin typeface="Times New Roman" pitchFamily="18" charset="0"/>
                <a:cs typeface="Times New Roman" pitchFamily="18" charset="0"/>
              </a:rPr>
              <a:t>LO </a:t>
            </a:r>
          </a:p>
          <a:p>
            <a:r>
              <a:rPr lang="nb-NO" sz="1200" b="1" dirty="0" err="1" smtClean="0">
                <a:latin typeface="Times New Roman" pitchFamily="18" charset="0"/>
                <a:cs typeface="Times New Roman" pitchFamily="18" charset="0"/>
              </a:rPr>
              <a:t>P.Service</a:t>
            </a:r>
            <a:endParaRPr lang="nb-NO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03" name="Oval 3"/>
          <p:cNvSpPr>
            <a:spLocks noChangeArrowheads="1"/>
          </p:cNvSpPr>
          <p:nvPr/>
        </p:nvSpPr>
        <p:spPr bwMode="auto">
          <a:xfrm>
            <a:off x="249238" y="1219200"/>
            <a:ext cx="2590800" cy="2514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nb-NO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42" name="Oval 42"/>
          <p:cNvSpPr>
            <a:spLocks noChangeArrowheads="1"/>
          </p:cNvSpPr>
          <p:nvPr/>
        </p:nvSpPr>
        <p:spPr bwMode="auto">
          <a:xfrm>
            <a:off x="1087438" y="2057400"/>
            <a:ext cx="914400" cy="9144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nb-NO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43" name="Oval 43"/>
          <p:cNvSpPr>
            <a:spLocks noChangeArrowheads="1"/>
          </p:cNvSpPr>
          <p:nvPr/>
        </p:nvSpPr>
        <p:spPr bwMode="auto">
          <a:xfrm>
            <a:off x="2382838" y="2438400"/>
            <a:ext cx="152400" cy="1524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nb-NO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44" name="Oval 44"/>
          <p:cNvSpPr>
            <a:spLocks noChangeArrowheads="1"/>
          </p:cNvSpPr>
          <p:nvPr/>
        </p:nvSpPr>
        <p:spPr bwMode="auto">
          <a:xfrm>
            <a:off x="1011238" y="3200400"/>
            <a:ext cx="152400" cy="1524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nb-NO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45" name="Oval 45"/>
          <p:cNvSpPr>
            <a:spLocks noChangeArrowheads="1"/>
          </p:cNvSpPr>
          <p:nvPr/>
        </p:nvSpPr>
        <p:spPr bwMode="auto">
          <a:xfrm>
            <a:off x="1544638" y="3352800"/>
            <a:ext cx="152400" cy="1524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nb-NO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46" name="Oval 46"/>
          <p:cNvSpPr>
            <a:spLocks noChangeArrowheads="1"/>
          </p:cNvSpPr>
          <p:nvPr/>
        </p:nvSpPr>
        <p:spPr bwMode="auto">
          <a:xfrm>
            <a:off x="2001838" y="3200400"/>
            <a:ext cx="152400" cy="1524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nb-NO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47" name="Oval 47"/>
          <p:cNvSpPr>
            <a:spLocks noChangeArrowheads="1"/>
          </p:cNvSpPr>
          <p:nvPr/>
        </p:nvSpPr>
        <p:spPr bwMode="auto">
          <a:xfrm>
            <a:off x="2306638" y="2819400"/>
            <a:ext cx="152400" cy="1524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nb-NO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48" name="Line 48"/>
          <p:cNvSpPr>
            <a:spLocks noChangeShapeType="1"/>
          </p:cNvSpPr>
          <p:nvPr/>
        </p:nvSpPr>
        <p:spPr bwMode="auto">
          <a:xfrm flipH="1">
            <a:off x="1163638" y="2971800"/>
            <a:ext cx="152400" cy="228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nb-NO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49" name="Line 49"/>
          <p:cNvSpPr>
            <a:spLocks noChangeShapeType="1"/>
          </p:cNvSpPr>
          <p:nvPr/>
        </p:nvSpPr>
        <p:spPr bwMode="auto">
          <a:xfrm>
            <a:off x="1544638" y="2971800"/>
            <a:ext cx="7620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nb-NO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50" name="Line 50"/>
          <p:cNvSpPr>
            <a:spLocks noChangeShapeType="1"/>
          </p:cNvSpPr>
          <p:nvPr/>
        </p:nvSpPr>
        <p:spPr bwMode="auto">
          <a:xfrm>
            <a:off x="1773238" y="297180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nb-NO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51" name="Line 51"/>
          <p:cNvSpPr>
            <a:spLocks noChangeShapeType="1"/>
          </p:cNvSpPr>
          <p:nvPr/>
        </p:nvSpPr>
        <p:spPr bwMode="auto">
          <a:xfrm>
            <a:off x="1925638" y="2743200"/>
            <a:ext cx="381000" cy="152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nb-NO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52" name="Line 52"/>
          <p:cNvSpPr>
            <a:spLocks noChangeShapeType="1"/>
          </p:cNvSpPr>
          <p:nvPr/>
        </p:nvSpPr>
        <p:spPr bwMode="auto">
          <a:xfrm flipV="1">
            <a:off x="2001838" y="25146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nb-NO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53" name="Text Box 53"/>
          <p:cNvSpPr txBox="1">
            <a:spLocks noChangeArrowheads="1"/>
          </p:cNvSpPr>
          <p:nvPr/>
        </p:nvSpPr>
        <p:spPr bwMode="auto">
          <a:xfrm>
            <a:off x="1011238" y="1473200"/>
            <a:ext cx="6969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b-NO" sz="2800" b="1">
                <a:latin typeface="Times New Roman" pitchFamily="18" charset="0"/>
                <a:cs typeface="Times New Roman" pitchFamily="18" charset="0"/>
              </a:rPr>
              <a:t>LO</a:t>
            </a:r>
          </a:p>
        </p:txBody>
      </p:sp>
      <p:sp>
        <p:nvSpPr>
          <p:cNvPr id="51266" name="Text Box 66"/>
          <p:cNvSpPr txBox="1">
            <a:spLocks noChangeArrowheads="1"/>
          </p:cNvSpPr>
          <p:nvPr/>
        </p:nvSpPr>
        <p:spPr bwMode="auto">
          <a:xfrm>
            <a:off x="1239838" y="2286000"/>
            <a:ext cx="47961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b-NO">
                <a:latin typeface="Times New Roman" pitchFamily="18" charset="0"/>
                <a:cs typeface="Times New Roman" pitchFamily="18" charset="0"/>
              </a:rPr>
              <a:t>YS</a:t>
            </a:r>
          </a:p>
        </p:txBody>
      </p:sp>
      <p:sp>
        <p:nvSpPr>
          <p:cNvPr id="51204" name="Oval 4"/>
          <p:cNvSpPr>
            <a:spLocks noChangeArrowheads="1"/>
          </p:cNvSpPr>
          <p:nvPr/>
        </p:nvSpPr>
        <p:spPr bwMode="auto">
          <a:xfrm>
            <a:off x="2078038" y="4267200"/>
            <a:ext cx="914400" cy="914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nb-NO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10" name="Oval 10"/>
          <p:cNvSpPr>
            <a:spLocks noChangeArrowheads="1"/>
          </p:cNvSpPr>
          <p:nvPr/>
        </p:nvSpPr>
        <p:spPr bwMode="auto">
          <a:xfrm>
            <a:off x="858838" y="4648200"/>
            <a:ext cx="914400" cy="914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nb-NO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58" name="Text Box 58"/>
          <p:cNvSpPr txBox="1">
            <a:spLocks noChangeArrowheads="1"/>
          </p:cNvSpPr>
          <p:nvPr/>
        </p:nvSpPr>
        <p:spPr bwMode="auto">
          <a:xfrm>
            <a:off x="2078038" y="4495800"/>
            <a:ext cx="85792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b-NO" b="1">
                <a:latin typeface="Times New Roman" pitchFamily="18" charset="0"/>
                <a:cs typeface="Times New Roman" pitchFamily="18" charset="0"/>
              </a:rPr>
              <a:t>LO-St.</a:t>
            </a:r>
          </a:p>
        </p:txBody>
      </p:sp>
      <p:sp>
        <p:nvSpPr>
          <p:cNvPr id="51259" name="Text Box 59"/>
          <p:cNvSpPr txBox="1">
            <a:spLocks noChangeArrowheads="1"/>
          </p:cNvSpPr>
          <p:nvPr/>
        </p:nvSpPr>
        <p:spPr bwMode="auto">
          <a:xfrm>
            <a:off x="858838" y="4876800"/>
            <a:ext cx="77457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b-NO" b="1">
                <a:latin typeface="Times New Roman" pitchFamily="18" charset="0"/>
                <a:cs typeface="Times New Roman" pitchFamily="18" charset="0"/>
              </a:rPr>
              <a:t>LO-K</a:t>
            </a:r>
          </a:p>
        </p:txBody>
      </p:sp>
      <p:sp>
        <p:nvSpPr>
          <p:cNvPr id="51265" name="Text Box 65"/>
          <p:cNvSpPr txBox="1">
            <a:spLocks noChangeArrowheads="1"/>
          </p:cNvSpPr>
          <p:nvPr/>
        </p:nvSpPr>
        <p:spPr bwMode="auto">
          <a:xfrm>
            <a:off x="7624763" y="5984875"/>
            <a:ext cx="49244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b-NO" b="1" dirty="0">
                <a:latin typeface="Times New Roman" pitchFamily="18" charset="0"/>
                <a:cs typeface="Times New Roman" pitchFamily="18" charset="0"/>
              </a:rPr>
              <a:t>KS</a:t>
            </a:r>
          </a:p>
        </p:txBody>
      </p:sp>
      <p:cxnSp>
        <p:nvCxnSpPr>
          <p:cNvPr id="3" name="Rett pil 2"/>
          <p:cNvCxnSpPr/>
          <p:nvPr/>
        </p:nvCxnSpPr>
        <p:spPr>
          <a:xfrm flipH="1">
            <a:off x="5126038" y="6354207"/>
            <a:ext cx="2326282" cy="1947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0444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5" grpId="0" animBg="1"/>
      <p:bldP spid="51212" grpId="0" animBg="1"/>
      <p:bldP spid="51215" grpId="0" animBg="1"/>
      <p:bldP spid="51216" grpId="0" animBg="1"/>
      <p:bldP spid="51217" grpId="0" animBg="1"/>
      <p:bldP spid="51218" grpId="0" animBg="1"/>
      <p:bldP spid="51219" grpId="0" animBg="1"/>
      <p:bldP spid="51220" grpId="0" animBg="1"/>
      <p:bldP spid="51221" grpId="0" animBg="1"/>
      <p:bldP spid="51222" grpId="0" animBg="1"/>
      <p:bldP spid="51223" grpId="0" animBg="1"/>
      <p:bldP spid="51224" grpId="0" animBg="1"/>
      <p:bldP spid="51225" grpId="0" animBg="1"/>
      <p:bldP spid="51226" grpId="0" animBg="1"/>
      <p:bldP spid="51227" grpId="0" animBg="1"/>
      <p:bldP spid="51228" grpId="0" animBg="1"/>
      <p:bldP spid="51229" grpId="0" animBg="1"/>
      <p:bldP spid="51230" grpId="0" animBg="1"/>
      <p:bldP spid="51231" grpId="0" animBg="1"/>
      <p:bldP spid="51254" grpId="0"/>
      <p:bldP spid="51255" grpId="0"/>
      <p:bldP spid="51256" grpId="0"/>
      <p:bldP spid="51267" grpId="0"/>
      <p:bldP spid="51211" grpId="0" animBg="1"/>
      <p:bldP spid="51257" grpId="0"/>
      <p:bldP spid="51203" grpId="0" animBg="1"/>
      <p:bldP spid="51242" grpId="0" animBg="1"/>
      <p:bldP spid="51243" grpId="0" animBg="1"/>
      <p:bldP spid="51244" grpId="0" animBg="1"/>
      <p:bldP spid="51245" grpId="0" animBg="1"/>
      <p:bldP spid="51246" grpId="0" animBg="1"/>
      <p:bldP spid="51247" grpId="0" animBg="1"/>
      <p:bldP spid="51248" grpId="0" animBg="1"/>
      <p:bldP spid="51249" grpId="0" animBg="1"/>
      <p:bldP spid="51250" grpId="0" animBg="1"/>
      <p:bldP spid="51251" grpId="0" animBg="1"/>
      <p:bldP spid="51252" grpId="0" animBg="1"/>
      <p:bldP spid="51253" grpId="0"/>
      <p:bldP spid="51266" grpId="0"/>
      <p:bldP spid="51204" grpId="0" animBg="1"/>
      <p:bldP spid="51210" grpId="0" animBg="1"/>
      <p:bldP spid="51258" grpId="0"/>
      <p:bldP spid="5125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1187450" y="549275"/>
            <a:ext cx="6070893" cy="5386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42913" indent="-442913"/>
            <a:r>
              <a:rPr lang="nb-NO" sz="3200" b="1" dirty="0">
                <a:latin typeface="Times New Roman" pitchFamily="18" charset="0"/>
              </a:rPr>
              <a:t>Bidrag til </a:t>
            </a:r>
            <a:r>
              <a:rPr lang="nb-NO" sz="3200" b="1" dirty="0" smtClean="0">
                <a:latin typeface="Times New Roman" pitchFamily="18" charset="0"/>
              </a:rPr>
              <a:t>”bra” lønnsdannelse</a:t>
            </a:r>
            <a:endParaRPr lang="nb-NO" sz="3200" b="1" dirty="0">
              <a:latin typeface="Times New Roman" pitchFamily="18" charset="0"/>
            </a:endParaRPr>
          </a:p>
          <a:p>
            <a:pPr marL="442913" indent="-442913"/>
            <a:endParaRPr lang="nb-NO" sz="2400" dirty="0">
              <a:latin typeface="Times New Roman" pitchFamily="18" charset="0"/>
            </a:endParaRPr>
          </a:p>
          <a:p>
            <a:pPr marL="803275" lvl="1" indent="-180975">
              <a:lnSpc>
                <a:spcPct val="150000"/>
              </a:lnSpc>
              <a:buFontTx/>
              <a:buChar char="•"/>
            </a:pPr>
            <a:r>
              <a:rPr lang="nb-NO" sz="2400" dirty="0">
                <a:latin typeface="Times New Roman" pitchFamily="18" charset="0"/>
              </a:rPr>
              <a:t>LO-NHOs samordnende og ledende rolle</a:t>
            </a:r>
          </a:p>
          <a:p>
            <a:pPr marL="803275" lvl="1" indent="-180975">
              <a:lnSpc>
                <a:spcPct val="150000"/>
              </a:lnSpc>
              <a:buFontTx/>
              <a:buChar char="•"/>
            </a:pPr>
            <a:r>
              <a:rPr lang="nb-NO" sz="2400" dirty="0" smtClean="0">
                <a:latin typeface="Times New Roman" pitchFamily="18" charset="0"/>
              </a:rPr>
              <a:t>Parallelle </a:t>
            </a:r>
            <a:r>
              <a:rPr lang="nb-NO" sz="2400" dirty="0">
                <a:latin typeface="Times New Roman" pitchFamily="18" charset="0"/>
              </a:rPr>
              <a:t>perioder, 2 år</a:t>
            </a:r>
          </a:p>
          <a:p>
            <a:pPr marL="803275" lvl="1" indent="-180975">
              <a:lnSpc>
                <a:spcPct val="150000"/>
              </a:lnSpc>
              <a:buFontTx/>
              <a:buChar char="•"/>
            </a:pPr>
            <a:r>
              <a:rPr lang="nb-NO" sz="2400" dirty="0" err="1">
                <a:latin typeface="Times New Roman" pitchFamily="18" charset="0"/>
              </a:rPr>
              <a:t>Samordnet</a:t>
            </a:r>
            <a:r>
              <a:rPr lang="nb-NO" sz="2400" dirty="0">
                <a:latin typeface="Times New Roman" pitchFamily="18" charset="0"/>
              </a:rPr>
              <a:t> utløp</a:t>
            </a:r>
          </a:p>
          <a:p>
            <a:pPr marL="803275" lvl="1" indent="-180975">
              <a:lnSpc>
                <a:spcPct val="150000"/>
              </a:lnSpc>
              <a:buFontTx/>
              <a:buChar char="•"/>
            </a:pPr>
            <a:r>
              <a:rPr lang="nb-NO" sz="2400" dirty="0" smtClean="0">
                <a:latin typeface="Times New Roman" pitchFamily="18" charset="0"/>
              </a:rPr>
              <a:t>Fredsplikt</a:t>
            </a:r>
          </a:p>
          <a:p>
            <a:pPr marL="803275" lvl="1" indent="-180975">
              <a:lnSpc>
                <a:spcPct val="150000"/>
              </a:lnSpc>
              <a:buFontTx/>
              <a:buChar char="•"/>
            </a:pPr>
            <a:r>
              <a:rPr lang="nb-NO" sz="2400" dirty="0" smtClean="0">
                <a:latin typeface="Times New Roman" pitchFamily="18" charset="0"/>
              </a:rPr>
              <a:t>Ufravikelighetsprinsippet</a:t>
            </a:r>
            <a:endParaRPr lang="nb-NO" sz="2400" dirty="0">
              <a:latin typeface="Times New Roman" pitchFamily="18" charset="0"/>
            </a:endParaRPr>
          </a:p>
          <a:p>
            <a:pPr marL="803275" lvl="1" indent="-180975">
              <a:lnSpc>
                <a:spcPct val="150000"/>
              </a:lnSpc>
              <a:buFontTx/>
              <a:buChar char="•"/>
            </a:pPr>
            <a:r>
              <a:rPr lang="nb-NO" sz="2400" dirty="0">
                <a:latin typeface="Times New Roman" pitchFamily="18" charset="0"/>
              </a:rPr>
              <a:t>Meklingsinstitusjon</a:t>
            </a:r>
          </a:p>
          <a:p>
            <a:pPr marL="803275" lvl="1" indent="-180975">
              <a:lnSpc>
                <a:spcPct val="150000"/>
              </a:lnSpc>
              <a:buFontTx/>
              <a:buChar char="•"/>
            </a:pPr>
            <a:r>
              <a:rPr lang="nb-NO" sz="2400" dirty="0" smtClean="0">
                <a:latin typeface="Times New Roman" pitchFamily="18" charset="0"/>
              </a:rPr>
              <a:t>TBU</a:t>
            </a:r>
          </a:p>
          <a:p>
            <a:pPr marL="803275" lvl="1" indent="-180975">
              <a:lnSpc>
                <a:spcPct val="150000"/>
              </a:lnSpc>
              <a:buFontTx/>
              <a:buChar char="•"/>
            </a:pPr>
            <a:r>
              <a:rPr lang="nb-NO" sz="2400" dirty="0" smtClean="0">
                <a:latin typeface="Times New Roman" pitchFamily="18" charset="0"/>
              </a:rPr>
              <a:t>Sosial kapital</a:t>
            </a:r>
          </a:p>
        </p:txBody>
      </p:sp>
      <p:pic>
        <p:nvPicPr>
          <p:cNvPr id="7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14" y="5805264"/>
            <a:ext cx="1096963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5"/>
          <p:cNvSpPr txBox="1">
            <a:spLocks noChangeArrowheads="1"/>
          </p:cNvSpPr>
          <p:nvPr/>
        </p:nvSpPr>
        <p:spPr bwMode="auto">
          <a:xfrm>
            <a:off x="967780" y="6381750"/>
            <a:ext cx="1081088" cy="369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00B8A1-3236-4191-BD34-7A1127E5F04F}" type="datetime5">
              <a:rPr kumimoji="0" lang="nb-NO" sz="8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11. mai. 2014</a:t>
            </a:fld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 bwMode="auto">
          <a:xfrm>
            <a:off x="1672630" y="6372225"/>
            <a:ext cx="2592388" cy="369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side </a:t>
            </a:r>
            <a:fld id="{4A615107-CCAD-4D9B-B0FC-91838BD48B2F}" type="slidenum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1672630" y="6372225"/>
            <a:ext cx="0" cy="167345"/>
          </a:xfrm>
          <a:prstGeom prst="line">
            <a:avLst/>
          </a:prstGeom>
          <a:noFill/>
          <a:ln w="635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nb-NO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Line 12"/>
          <p:cNvSpPr>
            <a:spLocks noChangeShapeType="1"/>
          </p:cNvSpPr>
          <p:nvPr/>
        </p:nvSpPr>
        <p:spPr bwMode="auto">
          <a:xfrm>
            <a:off x="2172693" y="6372225"/>
            <a:ext cx="0" cy="167345"/>
          </a:xfrm>
          <a:prstGeom prst="line">
            <a:avLst/>
          </a:prstGeom>
          <a:noFill/>
          <a:ln w="635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nb-NO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Bild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836613"/>
            <a:ext cx="7272337" cy="390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lo.no/PageFiles/11434/ArticleBi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801" y="1052736"/>
            <a:ext cx="3714750" cy="195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://www.lo.no/PageFiles/3403/ArticleBi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4332" y="1052736"/>
            <a:ext cx="3714750" cy="195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http://www.lo.no/PageFiles/54145/ArticleBig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805833"/>
            <a:ext cx="3714750" cy="195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www.lo.no/PageFiles/54152/ArticleBig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3805833"/>
            <a:ext cx="3714750" cy="195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kstSylinder 1"/>
          <p:cNvSpPr txBox="1"/>
          <p:nvPr/>
        </p:nvSpPr>
        <p:spPr>
          <a:xfrm>
            <a:off x="1031801" y="3028310"/>
            <a:ext cx="27943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Gerd Kristiansen, Fagforbundet</a:t>
            </a:r>
            <a:endParaRPr lang="nb-NO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kstSylinder 6"/>
          <p:cNvSpPr txBox="1"/>
          <p:nvPr/>
        </p:nvSpPr>
        <p:spPr>
          <a:xfrm>
            <a:off x="4974332" y="3028310"/>
            <a:ext cx="39985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Tor-Arne Solbakken, Norsk Tjenestemannslag</a:t>
            </a:r>
            <a:endParaRPr lang="nb-NO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kstSylinder 7"/>
          <p:cNvSpPr txBox="1"/>
          <p:nvPr/>
        </p:nvSpPr>
        <p:spPr>
          <a:xfrm>
            <a:off x="1031800" y="5772522"/>
            <a:ext cx="37497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Hans-Christian Gabrielsen, Fellesforbundet</a:t>
            </a:r>
            <a:endParaRPr lang="nb-NO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kstSylinder 8"/>
          <p:cNvSpPr txBox="1"/>
          <p:nvPr/>
        </p:nvSpPr>
        <p:spPr>
          <a:xfrm>
            <a:off x="4974331" y="5772522"/>
            <a:ext cx="38858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Peggy A. Hessen </a:t>
            </a:r>
            <a:r>
              <a:rPr lang="nb-NO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Følsvik, Handel og Kontor</a:t>
            </a:r>
            <a:endParaRPr lang="nb-NO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kstSylinder 5"/>
          <p:cNvSpPr txBox="1"/>
          <p:nvPr/>
        </p:nvSpPr>
        <p:spPr>
          <a:xfrm>
            <a:off x="2555776" y="188640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Fire på toppen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35429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/>
          <p:cNvSpPr txBox="1"/>
          <p:nvPr/>
        </p:nvSpPr>
        <p:spPr>
          <a:xfrm>
            <a:off x="1031801" y="3028310"/>
            <a:ext cx="33714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Terje Olav </a:t>
            </a:r>
            <a:r>
              <a:rPr lang="nb-NO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Olsson, EL &amp; IT Forbundet</a:t>
            </a:r>
            <a:endParaRPr lang="nb-NO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kstSylinder 6"/>
          <p:cNvSpPr txBox="1"/>
          <p:nvPr/>
        </p:nvSpPr>
        <p:spPr>
          <a:xfrm>
            <a:off x="4905061" y="3028310"/>
            <a:ext cx="28562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Trude Tinnlund, </a:t>
            </a:r>
            <a:r>
              <a:rPr lang="nb-NO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Fellesforbundet</a:t>
            </a:r>
            <a:endParaRPr lang="nb-NO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kstSylinder 7"/>
          <p:cNvSpPr txBox="1"/>
          <p:nvPr/>
        </p:nvSpPr>
        <p:spPr>
          <a:xfrm>
            <a:off x="1031800" y="5772522"/>
            <a:ext cx="27902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lang="nb-NO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Tomasgard, Industri Energi</a:t>
            </a:r>
            <a:endParaRPr lang="nb-NO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kstSylinder 8"/>
          <p:cNvSpPr txBox="1"/>
          <p:nvPr/>
        </p:nvSpPr>
        <p:spPr>
          <a:xfrm>
            <a:off x="4905061" y="5772522"/>
            <a:ext cx="43166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Renée</a:t>
            </a:r>
            <a:r>
              <a:rPr lang="nb-NO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Rasmussen, Musikernes Fellesorganisasjon</a:t>
            </a:r>
            <a:endParaRPr lang="nb-NO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4" descr="http://www.lo.no/PageFiles/54155/ArticleBi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800" y="1052735"/>
            <a:ext cx="3714750" cy="195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http://www.lo.no/PageFiles/54158/ArticleBi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4331" y="1052734"/>
            <a:ext cx="3714750" cy="195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http://www.lo.no/PageFiles/54162/ArticleBig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801" y="3805832"/>
            <a:ext cx="3714750" cy="195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http://www.lo.no/PageFiles/54165/ArticleBig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4331" y="3805830"/>
            <a:ext cx="3714750" cy="195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kstSylinder 2"/>
          <p:cNvSpPr txBox="1"/>
          <p:nvPr/>
        </p:nvSpPr>
        <p:spPr>
          <a:xfrm>
            <a:off x="2555776" y="188640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Neste fire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703756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1"/>
          <p:cNvSpPr>
            <a:spLocks noChangeArrowheads="1"/>
          </p:cNvSpPr>
          <p:nvPr/>
        </p:nvSpPr>
        <p:spPr bwMode="auto">
          <a:xfrm>
            <a:off x="1714500" y="712560"/>
            <a:ext cx="5016438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eaLnBrk="0" hangingPunct="0"/>
            <a:r>
              <a:rPr lang="nb-NO" b="1" dirty="0">
                <a:latin typeface="Times New Roman" pitchFamily="18" charset="0"/>
                <a:cs typeface="Times New Roman" pitchFamily="18" charset="0"/>
              </a:rPr>
              <a:t>LOs sekretariat (styre</a:t>
            </a:r>
            <a:r>
              <a:rPr lang="nb-NO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nb-NO" dirty="0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nb-NO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nb-NO" dirty="0">
                <a:latin typeface="Times New Roman" pitchFamily="18" charset="0"/>
                <a:cs typeface="Times New Roman" pitchFamily="18" charset="0"/>
              </a:rPr>
            </a:br>
            <a:endParaRPr lang="nb-NO" dirty="0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endParaRPr lang="nb-NO" dirty="0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nb-NO" b="1" dirty="0">
                <a:latin typeface="Times New Roman" pitchFamily="18" charset="0"/>
                <a:cs typeface="Times New Roman" pitchFamily="18" charset="0"/>
              </a:rPr>
              <a:t>15 faste medlemmer: De </a:t>
            </a:r>
            <a:r>
              <a:rPr lang="nb-NO" b="1" dirty="0" smtClean="0">
                <a:latin typeface="Times New Roman" pitchFamily="18" charset="0"/>
                <a:cs typeface="Times New Roman" pitchFamily="18" charset="0"/>
              </a:rPr>
              <a:t>fire </a:t>
            </a:r>
            <a:r>
              <a:rPr lang="nb-NO" b="1" dirty="0">
                <a:latin typeface="Times New Roman" pitchFamily="18" charset="0"/>
                <a:cs typeface="Times New Roman" pitchFamily="18" charset="0"/>
              </a:rPr>
              <a:t>første fra LO-ledelsen</a:t>
            </a:r>
          </a:p>
          <a:p>
            <a:pPr eaLnBrk="0" hangingPunct="0"/>
            <a:endParaRPr lang="nb-NO" dirty="0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nb-NO" dirty="0">
                <a:latin typeface="Times New Roman" pitchFamily="18" charset="0"/>
                <a:cs typeface="Times New Roman" pitchFamily="18" charset="0"/>
              </a:rPr>
              <a:t>5. Erna Hagensen, Norsk </a:t>
            </a:r>
            <a:r>
              <a:rPr lang="nb-NO" dirty="0" err="1">
                <a:latin typeface="Times New Roman" pitchFamily="18" charset="0"/>
                <a:cs typeface="Times New Roman" pitchFamily="18" charset="0"/>
              </a:rPr>
              <a:t>Arbeidsmandsforbund</a:t>
            </a:r>
            <a:r>
              <a:rPr lang="nb-NO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nb-NO" dirty="0">
                <a:latin typeface="Times New Roman" pitchFamily="18" charset="0"/>
                <a:cs typeface="Times New Roman" pitchFamily="18" charset="0"/>
              </a:rPr>
            </a:br>
            <a:r>
              <a:rPr lang="nb-NO" dirty="0">
                <a:latin typeface="Times New Roman" pitchFamily="18" charset="0"/>
                <a:cs typeface="Times New Roman" pitchFamily="18" charset="0"/>
              </a:rPr>
              <a:t>6. Hans O. Felix, EL&amp;IT forbundet </a:t>
            </a:r>
            <a:br>
              <a:rPr lang="nb-NO" dirty="0">
                <a:latin typeface="Times New Roman" pitchFamily="18" charset="0"/>
                <a:cs typeface="Times New Roman" pitchFamily="18" charset="0"/>
              </a:rPr>
            </a:br>
            <a:r>
              <a:rPr lang="nb-NO" dirty="0"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nb-NO" dirty="0" smtClean="0">
                <a:latin typeface="Times New Roman" pitchFamily="18" charset="0"/>
                <a:cs typeface="Times New Roman" pitchFamily="18" charset="0"/>
              </a:rPr>
              <a:t>Hallgeir Larsen, </a:t>
            </a:r>
            <a:r>
              <a:rPr lang="nb-NO" dirty="0">
                <a:latin typeface="Times New Roman" pitchFamily="18" charset="0"/>
                <a:cs typeface="Times New Roman" pitchFamily="18" charset="0"/>
              </a:rPr>
              <a:t>Fagforbundet </a:t>
            </a:r>
            <a:br>
              <a:rPr lang="nb-NO" dirty="0">
                <a:latin typeface="Times New Roman" pitchFamily="18" charset="0"/>
                <a:cs typeface="Times New Roman" pitchFamily="18" charset="0"/>
              </a:rPr>
            </a:br>
            <a:r>
              <a:rPr lang="nb-NO" dirty="0">
                <a:latin typeface="Times New Roman" pitchFamily="18" charset="0"/>
                <a:cs typeface="Times New Roman" pitchFamily="18" charset="0"/>
              </a:rPr>
              <a:t>8. Mette Nord, Fagforbundet </a:t>
            </a:r>
            <a:br>
              <a:rPr lang="nb-NO" dirty="0">
                <a:latin typeface="Times New Roman" pitchFamily="18" charset="0"/>
                <a:cs typeface="Times New Roman" pitchFamily="18" charset="0"/>
              </a:rPr>
            </a:br>
            <a:r>
              <a:rPr lang="nb-NO" dirty="0">
                <a:latin typeface="Times New Roman" pitchFamily="18" charset="0"/>
                <a:cs typeface="Times New Roman" pitchFamily="18" charset="0"/>
              </a:rPr>
              <a:t>9. Arve Bakke, Fellesforbundet </a:t>
            </a:r>
            <a:br>
              <a:rPr lang="nb-NO" dirty="0">
                <a:latin typeface="Times New Roman" pitchFamily="18" charset="0"/>
                <a:cs typeface="Times New Roman" pitchFamily="18" charset="0"/>
              </a:rPr>
            </a:br>
            <a:r>
              <a:rPr lang="nb-NO" dirty="0">
                <a:latin typeface="Times New Roman" pitchFamily="18" charset="0"/>
                <a:cs typeface="Times New Roman" pitchFamily="18" charset="0"/>
              </a:rPr>
              <a:t>10. Anders Skattkjær, Fellesforbundet </a:t>
            </a:r>
            <a:br>
              <a:rPr lang="nb-NO" dirty="0">
                <a:latin typeface="Times New Roman" pitchFamily="18" charset="0"/>
                <a:cs typeface="Times New Roman" pitchFamily="18" charset="0"/>
              </a:rPr>
            </a:br>
            <a:r>
              <a:rPr lang="nb-NO" dirty="0">
                <a:latin typeface="Times New Roman" pitchFamily="18" charset="0"/>
                <a:cs typeface="Times New Roman" pitchFamily="18" charset="0"/>
              </a:rPr>
              <a:t>11. </a:t>
            </a:r>
            <a:r>
              <a:rPr lang="nb-NO" dirty="0" smtClean="0">
                <a:latin typeface="Times New Roman" pitchFamily="18" charset="0"/>
                <a:cs typeface="Times New Roman" pitchFamily="18" charset="0"/>
              </a:rPr>
              <a:t>Trine- Lise Sundnes , </a:t>
            </a:r>
            <a:r>
              <a:rPr lang="nb-NO" dirty="0">
                <a:latin typeface="Times New Roman" pitchFamily="18" charset="0"/>
                <a:cs typeface="Times New Roman" pitchFamily="18" charset="0"/>
              </a:rPr>
              <a:t>Handel og Kontor </a:t>
            </a:r>
            <a:br>
              <a:rPr lang="nb-NO" dirty="0">
                <a:latin typeface="Times New Roman" pitchFamily="18" charset="0"/>
                <a:cs typeface="Times New Roman" pitchFamily="18" charset="0"/>
              </a:rPr>
            </a:br>
            <a:r>
              <a:rPr lang="nb-NO" dirty="0">
                <a:latin typeface="Times New Roman" pitchFamily="18" charset="0"/>
                <a:cs typeface="Times New Roman" pitchFamily="18" charset="0"/>
              </a:rPr>
              <a:t>12. Leif Sande, Industri Energi </a:t>
            </a:r>
            <a:br>
              <a:rPr lang="nb-NO" dirty="0">
                <a:latin typeface="Times New Roman" pitchFamily="18" charset="0"/>
                <a:cs typeface="Times New Roman" pitchFamily="18" charset="0"/>
              </a:rPr>
            </a:br>
            <a:r>
              <a:rPr lang="nb-NO" dirty="0">
                <a:latin typeface="Times New Roman" pitchFamily="18" charset="0"/>
                <a:cs typeface="Times New Roman" pitchFamily="18" charset="0"/>
              </a:rPr>
              <a:t>13. Jan-Egil Pedersen, NNN </a:t>
            </a:r>
            <a:br>
              <a:rPr lang="nb-NO" dirty="0">
                <a:latin typeface="Times New Roman" pitchFamily="18" charset="0"/>
                <a:cs typeface="Times New Roman" pitchFamily="18" charset="0"/>
              </a:rPr>
            </a:br>
            <a:r>
              <a:rPr lang="nb-NO" dirty="0">
                <a:latin typeface="Times New Roman" pitchFamily="18" charset="0"/>
                <a:cs typeface="Times New Roman" pitchFamily="18" charset="0"/>
              </a:rPr>
              <a:t>14. Tone Rønoldtangen, LO Stat </a:t>
            </a:r>
            <a:br>
              <a:rPr lang="nb-NO" dirty="0">
                <a:latin typeface="Times New Roman" pitchFamily="18" charset="0"/>
                <a:cs typeface="Times New Roman" pitchFamily="18" charset="0"/>
              </a:rPr>
            </a:br>
            <a:r>
              <a:rPr lang="nb-NO" dirty="0">
                <a:latin typeface="Times New Roman" pitchFamily="18" charset="0"/>
                <a:cs typeface="Times New Roman" pitchFamily="18" charset="0"/>
              </a:rPr>
              <a:t>15. John </a:t>
            </a:r>
            <a:r>
              <a:rPr lang="nb-NO" dirty="0" err="1">
                <a:latin typeface="Times New Roman" pitchFamily="18" charset="0"/>
                <a:cs typeface="Times New Roman" pitchFamily="18" charset="0"/>
              </a:rPr>
              <a:t>Leirvaag</a:t>
            </a:r>
            <a:r>
              <a:rPr lang="nb-NO" dirty="0">
                <a:latin typeface="Times New Roman" pitchFamily="18" charset="0"/>
                <a:cs typeface="Times New Roman" pitchFamily="18" charset="0"/>
              </a:rPr>
              <a:t>, Norsk Tjenestemannslag</a:t>
            </a:r>
            <a:r>
              <a:rPr lang="nb-NO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nb-NO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9" name="Picture 2" descr="http://www.lo.no/Styles/icons/skrivut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750" y="-3890963"/>
            <a:ext cx="114300" cy="10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0" name="Picture 3" descr="http://www.lo.no/Styles/icons/tips.gif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00138" y="-3890963"/>
            <a:ext cx="104775" cy="6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1" name="AutoShape 4" descr="http://www.lo.no/stat/hitCounter.aspx?pageid=1531&amp;sectionid=19"/>
          <p:cNvSpPr>
            <a:spLocks noChangeAspect="1" noChangeArrowheads="1"/>
          </p:cNvSpPr>
          <p:nvPr/>
        </p:nvSpPr>
        <p:spPr bwMode="auto">
          <a:xfrm>
            <a:off x="1800225" y="-3890963"/>
            <a:ext cx="9525" cy="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b-NO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0237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275" name="Group 24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885769436"/>
              </p:ext>
            </p:extLst>
          </p:nvPr>
        </p:nvGraphicFramePr>
        <p:xfrm>
          <a:off x="1331640" y="44624"/>
          <a:ext cx="5400675" cy="6086475"/>
        </p:xfrm>
        <a:graphic>
          <a:graphicData uri="http://schemas.openxmlformats.org/drawingml/2006/table">
            <a:tbl>
              <a:tblPr/>
              <a:tblGrid>
                <a:gridCol w="4046537"/>
                <a:gridCol w="1354138"/>
              </a:tblGrid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STORT OG SMÅTT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(Yrkesaktive medlemmer  ca 620 000)</a:t>
                      </a:r>
                      <a:endParaRPr kumimoji="0" lang="nb-NO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</a:t>
                      </a:r>
                      <a:r>
                        <a:rPr kumimoji="0" lang="nb-NO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fullt betalende 2.kv 2012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Fagforbundet</a:t>
                      </a:r>
                      <a:endParaRPr kumimoji="0" lang="nb-NO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208 000</a:t>
                      </a:r>
                      <a:endParaRPr kumimoji="0" lang="nb-NO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Fellesforbundet</a:t>
                      </a:r>
                      <a:endParaRPr kumimoji="0" lang="nb-NO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97 000</a:t>
                      </a:r>
                      <a:endParaRPr kumimoji="0" lang="nb-NO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Handel og Kontor i Norge</a:t>
                      </a:r>
                      <a:endParaRPr kumimoji="0" lang="nb-NO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460 00</a:t>
                      </a:r>
                      <a:endParaRPr kumimoji="0" lang="nb-NO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Industri Energi</a:t>
                      </a:r>
                      <a:endParaRPr kumimoji="0" lang="nb-NO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38 000</a:t>
                      </a:r>
                      <a:endParaRPr kumimoji="0" lang="nb-NO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Norsk Tjenestemannslag</a:t>
                      </a:r>
                      <a:endParaRPr kumimoji="0" lang="nb-NO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33 000</a:t>
                      </a:r>
                      <a:endParaRPr kumimoji="0" lang="nb-NO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EL&amp;IT Forbundet</a:t>
                      </a:r>
                      <a:endParaRPr kumimoji="0" lang="nb-NO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28 000</a:t>
                      </a:r>
                      <a:endParaRPr kumimoji="0" lang="nb-NO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Norsk </a:t>
                      </a:r>
                      <a:r>
                        <a:rPr kumimoji="0" lang="nb-NO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Arbeidsmandsforbund</a:t>
                      </a:r>
                      <a:endParaRPr kumimoji="0" lang="nb-NO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25 000</a:t>
                      </a:r>
                      <a:endParaRPr kumimoji="0" lang="nb-NO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Norsk Nærings- og Nytelsesmiddelarbeiderforbund</a:t>
                      </a:r>
                      <a:endParaRPr kumimoji="0" lang="nb-NO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19 000</a:t>
                      </a:r>
                      <a:endParaRPr kumimoji="0" lang="nb-NO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Fellesorganisasjonen</a:t>
                      </a:r>
                      <a:endParaRPr kumimoji="0" lang="nb-NO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21 000</a:t>
                      </a:r>
                      <a:endParaRPr kumimoji="0" lang="nb-NO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Norsk Transportarbeiderforbund</a:t>
                      </a:r>
                      <a:endParaRPr kumimoji="0" lang="nb-NO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15 000</a:t>
                      </a:r>
                      <a:endParaRPr kumimoji="0" lang="nb-NO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Forbundet for Ledelse og Teknikk</a:t>
                      </a:r>
                      <a:endParaRPr kumimoji="0" lang="nb-NO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14 000</a:t>
                      </a:r>
                      <a:endParaRPr kumimoji="0" lang="nb-NO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Norsk Post- og Kommunikasjonsforbund</a:t>
                      </a:r>
                      <a:endParaRPr kumimoji="0" lang="nb-NO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12 000</a:t>
                      </a:r>
                      <a:endParaRPr kumimoji="0" lang="nb-NO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Norsk Sjømannsforbund</a:t>
                      </a:r>
                      <a:endParaRPr kumimoji="0" lang="nb-NO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8 000</a:t>
                      </a:r>
                      <a:endParaRPr kumimoji="0" lang="nb-NO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Norsk Jernbaneforbund</a:t>
                      </a:r>
                      <a:endParaRPr kumimoji="0" lang="nb-NO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7 000</a:t>
                      </a:r>
                      <a:endParaRPr kumimoji="0" lang="nb-NO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Musikernes Fellesorganisasjon</a:t>
                      </a:r>
                      <a:endParaRPr kumimoji="0" lang="nb-NO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6 000</a:t>
                      </a:r>
                      <a:endParaRPr kumimoji="0" lang="nb-NO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Norges Offisersforbund</a:t>
                      </a:r>
                      <a:endParaRPr kumimoji="0" lang="nb-NO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5 000</a:t>
                      </a:r>
                      <a:endParaRPr kumimoji="0" lang="nb-NO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Skolenes Landsforbund</a:t>
                      </a:r>
                      <a:endParaRPr kumimoji="0" lang="nb-NO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3 700</a:t>
                      </a:r>
                      <a:endParaRPr kumimoji="0" lang="nb-NO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Norsk Fengsels- og friomsorgsforbund</a:t>
                      </a:r>
                      <a:endParaRPr kumimoji="0" lang="nb-NO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2 500</a:t>
                      </a:r>
                      <a:endParaRPr kumimoji="0" lang="nb-NO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Norsk Lokomotivmannsforbund</a:t>
                      </a:r>
                      <a:endParaRPr kumimoji="0" lang="nb-NO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1 500</a:t>
                      </a:r>
                      <a:endParaRPr kumimoji="0" lang="nb-NO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Arbeiderbevegelsens Presseforbund</a:t>
                      </a:r>
                      <a:endParaRPr kumimoji="0" lang="nb-NO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700</a:t>
                      </a:r>
                      <a:endParaRPr kumimoji="0" lang="nb-NO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Norske Idrettsutøveres </a:t>
                      </a:r>
                      <a:r>
                        <a:rPr kumimoji="0" lang="nb-NO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Sentralorganisasjon         700              </a:t>
                      </a:r>
                      <a:r>
                        <a:rPr lang="nb-NO" sz="1400" b="0" kern="120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Norsk </a:t>
                      </a:r>
                      <a:r>
                        <a:rPr lang="nb-NO" sz="14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Manuellterapeutforening </a:t>
                      </a:r>
                      <a:endParaRPr kumimoji="0" lang="nb-NO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400</a:t>
                      </a:r>
                      <a:endParaRPr kumimoji="0" lang="nb-NO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4017954389"/>
              </p:ext>
            </p:extLst>
          </p:nvPr>
        </p:nvGraphicFramePr>
        <p:xfrm>
          <a:off x="1108680" y="1124744"/>
          <a:ext cx="6919704" cy="482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kstSylinder 2"/>
          <p:cNvSpPr txBox="1"/>
          <p:nvPr/>
        </p:nvSpPr>
        <p:spPr>
          <a:xfrm>
            <a:off x="841337" y="260648"/>
            <a:ext cx="75608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2400" b="1" dirty="0" smtClean="0">
                <a:latin typeface="Times New Roman" panose="02020603050405020304" pitchFamily="18" charset="0"/>
                <a:cs typeface="Times New Roman" pitchFamily="18" charset="0"/>
              </a:rPr>
              <a:t>SPENNENDE TALL FOR 2013</a:t>
            </a:r>
          </a:p>
          <a:p>
            <a:pPr algn="ctr"/>
            <a:r>
              <a:rPr lang="nb-NO" sz="2400" b="1" dirty="0" smtClean="0">
                <a:latin typeface="Times New Roman" panose="02020603050405020304" pitchFamily="18" charset="0"/>
                <a:cs typeface="Times New Roman" pitchFamily="18" charset="0"/>
              </a:rPr>
              <a:t>LOs andel går ned</a:t>
            </a:r>
            <a:endParaRPr lang="nb-NO" sz="24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nb-NO" sz="1400" dirty="0">
                <a:latin typeface="Times New Roman" pitchFamily="18" charset="0"/>
                <a:cs typeface="Times New Roman" pitchFamily="18" charset="0"/>
              </a:rPr>
              <a:t>(fagorganiserte i pst av alle </a:t>
            </a:r>
            <a:r>
              <a:rPr lang="nb-NO" sz="1400" dirty="0" smtClean="0">
                <a:latin typeface="Times New Roman" pitchFamily="18" charset="0"/>
                <a:cs typeface="Times New Roman" pitchFamily="18" charset="0"/>
              </a:rPr>
              <a:t>ansatte) </a:t>
            </a:r>
            <a:endParaRPr lang="nb-NO" sz="1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nb-N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Høyre klammeparentes 3"/>
          <p:cNvSpPr/>
          <p:nvPr/>
        </p:nvSpPr>
        <p:spPr>
          <a:xfrm>
            <a:off x="8149439" y="3848736"/>
            <a:ext cx="288032" cy="1519501"/>
          </a:xfrm>
          <a:prstGeom prst="rightBrace">
            <a:avLst>
              <a:gd name="adj1" fmla="val 44560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kstSylinder 4"/>
          <p:cNvSpPr txBox="1"/>
          <p:nvPr/>
        </p:nvSpPr>
        <p:spPr>
          <a:xfrm>
            <a:off x="8437471" y="4405762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 ½ </a:t>
            </a:r>
            <a:endParaRPr lang="nb-N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Høyre klammeparentes 5"/>
          <p:cNvSpPr/>
          <p:nvPr/>
        </p:nvSpPr>
        <p:spPr>
          <a:xfrm>
            <a:off x="8185443" y="2354538"/>
            <a:ext cx="252028" cy="1473477"/>
          </a:xfrm>
          <a:prstGeom prst="rightBrace">
            <a:avLst>
              <a:gd name="adj1" fmla="val 36933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kstSylinder 6"/>
          <p:cNvSpPr txBox="1"/>
          <p:nvPr/>
        </p:nvSpPr>
        <p:spPr>
          <a:xfrm>
            <a:off x="8402177" y="2906611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 ½ </a:t>
            </a:r>
            <a:endParaRPr lang="nb-N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4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98429" y="4198959"/>
            <a:ext cx="545579" cy="465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Picture 2" descr="YS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0221"/>
          <a:stretch/>
        </p:blipFill>
        <p:spPr bwMode="auto">
          <a:xfrm>
            <a:off x="4788024" y="3017498"/>
            <a:ext cx="504056" cy="516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Unio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2570205"/>
            <a:ext cx="934046" cy="382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6" descr="Akademikerne">
            <a:hlinkClick r:id="rId7" tooltip="Til forsiden"/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0014" y="2951076"/>
            <a:ext cx="936104" cy="543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Rett pil 10"/>
          <p:cNvCxnSpPr/>
          <p:nvPr/>
        </p:nvCxnSpPr>
        <p:spPr>
          <a:xfrm>
            <a:off x="6750014" y="620688"/>
            <a:ext cx="1494394" cy="2332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kstSylinder 7"/>
          <p:cNvSpPr txBox="1"/>
          <p:nvPr/>
        </p:nvSpPr>
        <p:spPr>
          <a:xfrm>
            <a:off x="8149439" y="5368237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2013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03967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5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6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Chart bld="series"/>
        </p:bldSub>
      </p:bldGraphic>
      <p:bldP spid="3" grpId="0"/>
      <p:bldP spid="4" grpId="0" animBg="1"/>
      <p:bldP spid="5" grpId="0"/>
      <p:bldP spid="6" grpId="0" animBg="1"/>
      <p:bldP spid="7" grpId="0"/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393</Words>
  <Application>Microsoft Office PowerPoint</Application>
  <PresentationFormat>Skjermfremvisning (4:3)</PresentationFormat>
  <Paragraphs>163</Paragraphs>
  <Slides>17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17</vt:i4>
      </vt:variant>
    </vt:vector>
  </HeadingPairs>
  <TitlesOfParts>
    <vt:vector size="18" baseType="lpstr">
      <vt:lpstr>Office-tema</vt:lpstr>
      <vt:lpstr> HOLDEN III 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Forskjell fra 2011</vt:lpstr>
      <vt:lpstr>Reform i mange etapper</vt:lpstr>
      <vt:lpstr>PowerPoint-presentasjon</vt:lpstr>
      <vt:lpstr>PowerPoint-presentasjon</vt:lpstr>
      <vt:lpstr>PowerPoint-presentasjon</vt:lpstr>
      <vt:lpstr>Størst innslag av huller i opptjening</vt:lpstr>
      <vt:lpstr>Nordisk særtrekk  Nr I Fagorganiserte i prosent av alle ansatte</vt:lpstr>
    </vt:vector>
  </TitlesOfParts>
  <Company>TeleComputing 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Stein Reegård</dc:creator>
  <cp:lastModifiedBy>Stein Reegård</cp:lastModifiedBy>
  <cp:revision>59</cp:revision>
  <dcterms:created xsi:type="dcterms:W3CDTF">2013-11-15T09:43:25Z</dcterms:created>
  <dcterms:modified xsi:type="dcterms:W3CDTF">2014-05-11T11:16:47Z</dcterms:modified>
</cp:coreProperties>
</file>