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1" r:id="rId2"/>
    <p:sldId id="305" r:id="rId3"/>
    <p:sldId id="295" r:id="rId4"/>
    <p:sldId id="293" r:id="rId5"/>
    <p:sldId id="307" r:id="rId6"/>
    <p:sldId id="308" r:id="rId7"/>
    <p:sldId id="304" r:id="rId8"/>
    <p:sldId id="292" r:id="rId9"/>
    <p:sldId id="294" r:id="rId10"/>
    <p:sldId id="285" r:id="rId11"/>
    <p:sldId id="309" r:id="rId12"/>
    <p:sldId id="310" r:id="rId13"/>
    <p:sldId id="300" r:id="rId14"/>
    <p:sldId id="301" r:id="rId15"/>
    <p:sldId id="302" r:id="rId16"/>
    <p:sldId id="303" r:id="rId17"/>
    <p:sldId id="274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srv01\tekst\kne\WORD\ADSIP\2013\orggrad-RE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28182130334001E-2"/>
          <c:y val="3.3546750072496793E-2"/>
          <c:w val="0.87509436819840891"/>
          <c:h val="0.83684017564936442"/>
        </c:manualLayout>
      </c:layout>
      <c:areaChart>
        <c:grouping val="stacked"/>
        <c:varyColors val="0"/>
        <c:ser>
          <c:idx val="0"/>
          <c:order val="0"/>
          <c:tx>
            <c:strRef>
              <c:f>'72-12'!$B$1</c:f>
              <c:strCache>
                <c:ptCount val="1"/>
                <c:pt idx="0">
                  <c:v>LO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'72-12'!$B$2:$B$42</c:f>
              <c:numCache>
                <c:formatCode>General</c:formatCode>
                <c:ptCount val="41"/>
                <c:pt idx="0">
                  <c:v>37.650843727072598</c:v>
                </c:pt>
                <c:pt idx="1">
                  <c:v>38.347781818181822</c:v>
                </c:pt>
                <c:pt idx="2">
                  <c:v>38.931593995711225</c:v>
                </c:pt>
                <c:pt idx="3">
                  <c:v>38.586354238456238</c:v>
                </c:pt>
                <c:pt idx="4">
                  <c:v>37.728262295082004</c:v>
                </c:pt>
                <c:pt idx="5">
                  <c:v>37.902937420178823</c:v>
                </c:pt>
                <c:pt idx="6">
                  <c:v>37.722661644695542</c:v>
                </c:pt>
                <c:pt idx="7">
                  <c:v>37.518344657195804</c:v>
                </c:pt>
                <c:pt idx="8">
                  <c:v>38.179297820823251</c:v>
                </c:pt>
                <c:pt idx="9">
                  <c:v>37.878339350180511</c:v>
                </c:pt>
                <c:pt idx="10">
                  <c:v>36.988954869358651</c:v>
                </c:pt>
                <c:pt idx="11">
                  <c:v>35.909912023460407</c:v>
                </c:pt>
                <c:pt idx="12">
                  <c:v>35.938827626233291</c:v>
                </c:pt>
                <c:pt idx="13">
                  <c:v>35.094469525959354</c:v>
                </c:pt>
                <c:pt idx="14">
                  <c:v>34.756704980842905</c:v>
                </c:pt>
                <c:pt idx="15">
                  <c:v>33.159001593202277</c:v>
                </c:pt>
                <c:pt idx="16">
                  <c:v>32.820942688805573</c:v>
                </c:pt>
                <c:pt idx="17">
                  <c:v>33.376766004414996</c:v>
                </c:pt>
                <c:pt idx="18">
                  <c:v>33.383314855875831</c:v>
                </c:pt>
                <c:pt idx="19">
                  <c:v>32.448469671674992</c:v>
                </c:pt>
                <c:pt idx="20">
                  <c:v>31.946462395543154</c:v>
                </c:pt>
                <c:pt idx="21">
                  <c:v>31.290772651473024</c:v>
                </c:pt>
                <c:pt idx="22">
                  <c:v>30.981842966194112</c:v>
                </c:pt>
                <c:pt idx="23">
                  <c:v>30.85701381509033</c:v>
                </c:pt>
                <c:pt idx="24">
                  <c:v>30.188678278688524</c:v>
                </c:pt>
                <c:pt idx="25">
                  <c:v>29.443480416460087</c:v>
                </c:pt>
                <c:pt idx="26">
                  <c:v>29.333543383422189</c:v>
                </c:pt>
                <c:pt idx="27">
                  <c:v>28.549447911665844</c:v>
                </c:pt>
                <c:pt idx="28">
                  <c:v>27.590614578370634</c:v>
                </c:pt>
                <c:pt idx="29">
                  <c:v>27.514231499051235</c:v>
                </c:pt>
                <c:pt idx="30">
                  <c:v>27.195467422096332</c:v>
                </c:pt>
                <c:pt idx="31">
                  <c:v>28.550619637750223</c:v>
                </c:pt>
                <c:pt idx="32">
                  <c:v>28.141947743467927</c:v>
                </c:pt>
                <c:pt idx="33">
                  <c:v>27.703308128544435</c:v>
                </c:pt>
                <c:pt idx="34">
                  <c:v>27.663367252543928</c:v>
                </c:pt>
                <c:pt idx="35">
                  <c:v>26.978781138790026</c:v>
                </c:pt>
                <c:pt idx="36">
                  <c:v>26.718213058419234</c:v>
                </c:pt>
                <c:pt idx="37">
                  <c:v>26.799653078924536</c:v>
                </c:pt>
                <c:pt idx="38">
                  <c:v>26.54427645788337</c:v>
                </c:pt>
                <c:pt idx="39">
                  <c:v>26.215644820295982</c:v>
                </c:pt>
                <c:pt idx="40">
                  <c:v>26.068021567814188</c:v>
                </c:pt>
              </c:numCache>
            </c:numRef>
          </c:val>
        </c:ser>
        <c:ser>
          <c:idx val="1"/>
          <c:order val="1"/>
          <c:tx>
            <c:strRef>
              <c:f>'72-12'!$C$1</c:f>
              <c:strCache>
                <c:ptCount val="1"/>
                <c:pt idx="0">
                  <c:v>YS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'72-12'!$C$2:$C$42</c:f>
              <c:numCache>
                <c:formatCode>General</c:formatCode>
                <c:ptCount val="41"/>
                <c:pt idx="5">
                  <c:v>4.8840996168582365</c:v>
                </c:pt>
                <c:pt idx="6">
                  <c:v>5.0539234149403693</c:v>
                </c:pt>
                <c:pt idx="7">
                  <c:v>5.177269919703523</c:v>
                </c:pt>
                <c:pt idx="8">
                  <c:v>5.5958232445520579</c:v>
                </c:pt>
                <c:pt idx="9">
                  <c:v>6.086341756919377</c:v>
                </c:pt>
                <c:pt idx="10">
                  <c:v>6.286163895486939</c:v>
                </c:pt>
                <c:pt idx="11">
                  <c:v>6.4651612903225812</c:v>
                </c:pt>
                <c:pt idx="12">
                  <c:v>6.5279744631456733</c:v>
                </c:pt>
                <c:pt idx="13">
                  <c:v>6.6211625282167015</c:v>
                </c:pt>
                <c:pt idx="14">
                  <c:v>6.648494800218935</c:v>
                </c:pt>
                <c:pt idx="15">
                  <c:v>6.6912373871481705</c:v>
                </c:pt>
                <c:pt idx="16">
                  <c:v>8.3682913765399025</c:v>
                </c:pt>
                <c:pt idx="17">
                  <c:v>8.9395695364238481</c:v>
                </c:pt>
                <c:pt idx="18">
                  <c:v>9.137583148558754</c:v>
                </c:pt>
                <c:pt idx="19">
                  <c:v>9.3037284362826966</c:v>
                </c:pt>
                <c:pt idx="20">
                  <c:v>9.5192757660167082</c:v>
                </c:pt>
                <c:pt idx="21">
                  <c:v>9.7251250694830453</c:v>
                </c:pt>
                <c:pt idx="22">
                  <c:v>9.6816248636859328</c:v>
                </c:pt>
                <c:pt idx="23">
                  <c:v>9.6208820403825719</c:v>
                </c:pt>
                <c:pt idx="24">
                  <c:v>9.4430840163934473</c:v>
                </c:pt>
                <c:pt idx="25">
                  <c:v>9.3597421913733267</c:v>
                </c:pt>
                <c:pt idx="26">
                  <c:v>9.340620455647116</c:v>
                </c:pt>
                <c:pt idx="27">
                  <c:v>9.3296687469995199</c:v>
                </c:pt>
                <c:pt idx="28">
                  <c:v>9.1784659361600749</c:v>
                </c:pt>
                <c:pt idx="29">
                  <c:v>7.4684060721062595</c:v>
                </c:pt>
                <c:pt idx="30">
                  <c:v>7.4034466477809264</c:v>
                </c:pt>
                <c:pt idx="31">
                  <c:v>7.4074833174451866</c:v>
                </c:pt>
                <c:pt idx="32">
                  <c:v>7.2371496437054637</c:v>
                </c:pt>
                <c:pt idx="33">
                  <c:v>7.1998582230623818</c:v>
                </c:pt>
                <c:pt idx="34">
                  <c:v>7.1447733580018475</c:v>
                </c:pt>
                <c:pt idx="35">
                  <c:v>6.9366548042704634</c:v>
                </c:pt>
                <c:pt idx="36">
                  <c:v>6.8690292096219911</c:v>
                </c:pt>
                <c:pt idx="37">
                  <c:v>6.9124024284475283</c:v>
                </c:pt>
                <c:pt idx="38">
                  <c:v>6.836414686825047</c:v>
                </c:pt>
                <c:pt idx="39">
                  <c:v>6.7279069767441833</c:v>
                </c:pt>
                <c:pt idx="40">
                  <c:v>6.7324346744089558</c:v>
                </c:pt>
              </c:numCache>
            </c:numRef>
          </c:val>
        </c:ser>
        <c:ser>
          <c:idx val="2"/>
          <c:order val="2"/>
          <c:tx>
            <c:strRef>
              <c:f>'72-12'!$D$1</c:f>
              <c:strCache>
                <c:ptCount val="1"/>
                <c:pt idx="0">
                  <c:v>AF</c:v>
                </c:pt>
              </c:strCache>
            </c:strRef>
          </c:tx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'72-12'!$D$2:$D$42</c:f>
              <c:numCache>
                <c:formatCode>General</c:formatCode>
                <c:ptCount val="41"/>
                <c:pt idx="3">
                  <c:v>3.8662991040661594</c:v>
                </c:pt>
                <c:pt idx="4">
                  <c:v>4.0655081967213116</c:v>
                </c:pt>
                <c:pt idx="5">
                  <c:v>4.2883141762452066</c:v>
                </c:pt>
                <c:pt idx="6">
                  <c:v>4.5419962335216573</c:v>
                </c:pt>
                <c:pt idx="7">
                  <c:v>4.8672637430512689</c:v>
                </c:pt>
                <c:pt idx="8">
                  <c:v>5.1997578692493915</c:v>
                </c:pt>
                <c:pt idx="9">
                  <c:v>5.2226233453670305</c:v>
                </c:pt>
                <c:pt idx="10">
                  <c:v>5.4988123515439415</c:v>
                </c:pt>
                <c:pt idx="11">
                  <c:v>5.8899706744868041</c:v>
                </c:pt>
                <c:pt idx="12">
                  <c:v>6.0587347649448633</c:v>
                </c:pt>
                <c:pt idx="13">
                  <c:v>6.4113431151241604</c:v>
                </c:pt>
                <c:pt idx="14">
                  <c:v>6.4584017515051997</c:v>
                </c:pt>
                <c:pt idx="15">
                  <c:v>6.4628252788104046</c:v>
                </c:pt>
                <c:pt idx="16">
                  <c:v>6.6114622388859097</c:v>
                </c:pt>
                <c:pt idx="17">
                  <c:v>9.0648454746136871</c:v>
                </c:pt>
                <c:pt idx="18">
                  <c:v>9.3129711751662967</c:v>
                </c:pt>
                <c:pt idx="19">
                  <c:v>9.6671675013912086</c:v>
                </c:pt>
                <c:pt idx="20">
                  <c:v>9.8952646239554305</c:v>
                </c:pt>
                <c:pt idx="21">
                  <c:v>10.077098387993328</c:v>
                </c:pt>
                <c:pt idx="22">
                  <c:v>10.170556161395853</c:v>
                </c:pt>
                <c:pt idx="23">
                  <c:v>10.117800212539851</c:v>
                </c:pt>
                <c:pt idx="24">
                  <c:v>10.224129098360653</c:v>
                </c:pt>
                <c:pt idx="25">
                  <c:v>9.7333168071393157</c:v>
                </c:pt>
                <c:pt idx="26">
                  <c:v>6.5049927290353855</c:v>
                </c:pt>
                <c:pt idx="27">
                  <c:v>4.5018242918867015</c:v>
                </c:pt>
                <c:pt idx="28">
                  <c:v>4.5168651738923318</c:v>
                </c:pt>
              </c:numCache>
            </c:numRef>
          </c:val>
        </c:ser>
        <c:ser>
          <c:idx val="3"/>
          <c:order val="3"/>
          <c:tx>
            <c:strRef>
              <c:f>'72-12'!$E$1</c:f>
              <c:strCache>
                <c:ptCount val="1"/>
                <c:pt idx="0">
                  <c:v>Akademikerne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'72-12'!$E$2:$E$42</c:f>
              <c:numCache>
                <c:formatCode>General</c:formatCode>
                <c:ptCount val="41"/>
                <c:pt idx="25">
                  <c:v>0.53678730788299456</c:v>
                </c:pt>
                <c:pt idx="26">
                  <c:v>3.82932622394571</c:v>
                </c:pt>
                <c:pt idx="27">
                  <c:v>3.9976476236197773</c:v>
                </c:pt>
                <c:pt idx="28">
                  <c:v>4.1270605050023805</c:v>
                </c:pt>
                <c:pt idx="29">
                  <c:v>4.2329222011385195</c:v>
                </c:pt>
                <c:pt idx="30">
                  <c:v>4.3974976392823395</c:v>
                </c:pt>
                <c:pt idx="31">
                  <c:v>4.6268350810295491</c:v>
                </c:pt>
                <c:pt idx="32">
                  <c:v>4.8341567695961958</c:v>
                </c:pt>
                <c:pt idx="33">
                  <c:v>4.2239130434782606</c:v>
                </c:pt>
                <c:pt idx="34">
                  <c:v>4.2800647548566166</c:v>
                </c:pt>
                <c:pt idx="35">
                  <c:v>4.3374555160142307</c:v>
                </c:pt>
                <c:pt idx="36">
                  <c:v>4.4104810996563577</c:v>
                </c:pt>
                <c:pt idx="37">
                  <c:v>4.5873373807458799</c:v>
                </c:pt>
                <c:pt idx="38">
                  <c:v>4.7652699784017303</c:v>
                </c:pt>
                <c:pt idx="39">
                  <c:v>4.8649894291754707</c:v>
                </c:pt>
                <c:pt idx="40">
                  <c:v>5.0223143923683091</c:v>
                </c:pt>
              </c:numCache>
            </c:numRef>
          </c:val>
        </c:ser>
        <c:ser>
          <c:idx val="4"/>
          <c:order val="4"/>
          <c:tx>
            <c:strRef>
              <c:f>'72-12'!$F$1</c:f>
              <c:strCache>
                <c:ptCount val="1"/>
                <c:pt idx="0">
                  <c:v>Unio</c:v>
                </c:pt>
              </c:strCache>
            </c:strRef>
          </c:tx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'72-12'!$F$2:$F$42</c:f>
              <c:numCache>
                <c:formatCode>General</c:formatCode>
                <c:ptCount val="41"/>
                <c:pt idx="29">
                  <c:v>8.2637571157495255</c:v>
                </c:pt>
                <c:pt idx="30">
                  <c:v>8.3891879131255962</c:v>
                </c:pt>
                <c:pt idx="31">
                  <c:v>8.4937082936129666</c:v>
                </c:pt>
                <c:pt idx="32">
                  <c:v>8.794679334916859</c:v>
                </c:pt>
                <c:pt idx="33">
                  <c:v>9.6109640831757979</c:v>
                </c:pt>
                <c:pt idx="34">
                  <c:v>9.6972247918593837</c:v>
                </c:pt>
                <c:pt idx="35">
                  <c:v>9.5032028469750891</c:v>
                </c:pt>
                <c:pt idx="36">
                  <c:v>9.3949312714776667</c:v>
                </c:pt>
                <c:pt idx="37">
                  <c:v>9.6915437987857729</c:v>
                </c:pt>
                <c:pt idx="38">
                  <c:v>9.8143844492440628</c:v>
                </c:pt>
                <c:pt idx="39">
                  <c:v>9.670739957716707</c:v>
                </c:pt>
                <c:pt idx="40">
                  <c:v>9.7421816673579418</c:v>
                </c:pt>
              </c:numCache>
            </c:numRef>
          </c:val>
        </c:ser>
        <c:ser>
          <c:idx val="5"/>
          <c:order val="5"/>
          <c:tx>
            <c:strRef>
              <c:f>'72-12'!$G$1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rgbClr val="FFC000"/>
            </a:solidFill>
            <a:ln w="25400" cmpd="thickThin">
              <a:noFill/>
              <a:prstDash val="solid"/>
            </a:ln>
          </c:spPr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'72-12'!$G$2:$G$42</c:f>
              <c:numCache>
                <c:formatCode>General</c:formatCode>
                <c:ptCount val="41"/>
                <c:pt idx="0">
                  <c:v>13.925678650036682</c:v>
                </c:pt>
                <c:pt idx="1">
                  <c:v>14.554545454545456</c:v>
                </c:pt>
                <c:pt idx="2">
                  <c:v>14.870192994996426</c:v>
                </c:pt>
                <c:pt idx="3">
                  <c:v>10.730668504479668</c:v>
                </c:pt>
                <c:pt idx="4">
                  <c:v>10.168524590163939</c:v>
                </c:pt>
                <c:pt idx="5">
                  <c:v>6.2077905491698564</c:v>
                </c:pt>
                <c:pt idx="6">
                  <c:v>6.4299435028248624</c:v>
                </c:pt>
                <c:pt idx="7">
                  <c:v>7.5789993823347803</c:v>
                </c:pt>
                <c:pt idx="8">
                  <c:v>7.7725181598062916</c:v>
                </c:pt>
                <c:pt idx="9">
                  <c:v>7.9662454873646276</c:v>
                </c:pt>
                <c:pt idx="10">
                  <c:v>8.1543942992874161</c:v>
                </c:pt>
                <c:pt idx="11">
                  <c:v>8.2232844574780053</c:v>
                </c:pt>
                <c:pt idx="12">
                  <c:v>8.3936157864190371</c:v>
                </c:pt>
                <c:pt idx="13">
                  <c:v>8.3932279909706509</c:v>
                </c:pt>
                <c:pt idx="14">
                  <c:v>8.1493705528188212</c:v>
                </c:pt>
                <c:pt idx="15">
                  <c:v>8.3178969729155607</c:v>
                </c:pt>
                <c:pt idx="16">
                  <c:v>7.2712908409212682</c:v>
                </c:pt>
                <c:pt idx="17">
                  <c:v>5.4507726269315704</c:v>
                </c:pt>
                <c:pt idx="18">
                  <c:v>5.4671840354767136</c:v>
                </c:pt>
                <c:pt idx="19">
                  <c:v>5.4824151363383384</c:v>
                </c:pt>
                <c:pt idx="20">
                  <c:v>5.606295264623955</c:v>
                </c:pt>
                <c:pt idx="21">
                  <c:v>5.8009449694274542</c:v>
                </c:pt>
                <c:pt idx="22">
                  <c:v>5.9862050163576894</c:v>
                </c:pt>
                <c:pt idx="23">
                  <c:v>5.7879383634431463</c:v>
                </c:pt>
                <c:pt idx="24">
                  <c:v>5.7260245901639344</c:v>
                </c:pt>
                <c:pt idx="25">
                  <c:v>5.5111551809618273</c:v>
                </c:pt>
                <c:pt idx="26">
                  <c:v>5.8103247697527856</c:v>
                </c:pt>
                <c:pt idx="27">
                  <c:v>7.4993278924627971</c:v>
                </c:pt>
                <c:pt idx="28">
                  <c:v>7.8315864697474957</c:v>
                </c:pt>
                <c:pt idx="29">
                  <c:v>5.619971537001895</c:v>
                </c:pt>
                <c:pt idx="30">
                  <c:v>5.5210576015108597</c:v>
                </c:pt>
                <c:pt idx="31">
                  <c:v>4.0951858913250678</c:v>
                </c:pt>
                <c:pt idx="32">
                  <c:v>4.0196199524940646</c:v>
                </c:pt>
                <c:pt idx="33">
                  <c:v>4.1351606805293004</c:v>
                </c:pt>
                <c:pt idx="34">
                  <c:v>4.0804810360777033</c:v>
                </c:pt>
                <c:pt idx="35">
                  <c:v>4.0342526690391454</c:v>
                </c:pt>
                <c:pt idx="36">
                  <c:v>4.0201030927835077</c:v>
                </c:pt>
                <c:pt idx="37">
                  <c:v>4.1287944492627888</c:v>
                </c:pt>
                <c:pt idx="38">
                  <c:v>4.1653995680345544</c:v>
                </c:pt>
                <c:pt idx="39">
                  <c:v>4.0967441860465117</c:v>
                </c:pt>
                <c:pt idx="40">
                  <c:v>4.0647034425549569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82112"/>
        <c:axId val="131556480"/>
      </c:areaChart>
      <c:lineChart>
        <c:grouping val="standard"/>
        <c:varyColors val="0"/>
        <c:ser>
          <c:idx val="6"/>
          <c:order val="6"/>
          <c:tx>
            <c:strRef>
              <c:f>'72-12'!$H$1</c:f>
              <c:strCache>
                <c:ptCount val="1"/>
                <c:pt idx="0">
                  <c:v>Samlet organsiasjonsgrad</c:v>
                </c:pt>
              </c:strCache>
            </c:strRef>
          </c:tx>
          <c:spPr>
            <a:ln w="38100">
              <a:solidFill>
                <a:srgbClr val="000000"/>
              </a:solidFill>
            </a:ln>
          </c:spPr>
          <c:marker>
            <c:symbol val="none"/>
          </c:marker>
          <c:cat>
            <c:numRef>
              <c:f>'72-12'!$A$2:$A$42</c:f>
              <c:numCache>
                <c:formatCode>General</c:formatCod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numCache>
            </c:numRef>
          </c:cat>
          <c:val>
            <c:numRef>
              <c:f>'72-12'!$H$2:$H$42</c:f>
              <c:numCache>
                <c:formatCode>General</c:formatCode>
                <c:ptCount val="41"/>
                <c:pt idx="0">
                  <c:v>51.576522377109313</c:v>
                </c:pt>
                <c:pt idx="1">
                  <c:v>52.902327272727277</c:v>
                </c:pt>
                <c:pt idx="2">
                  <c:v>53.801786990707633</c:v>
                </c:pt>
                <c:pt idx="3">
                  <c:v>53.183321847002055</c:v>
                </c:pt>
                <c:pt idx="4">
                  <c:v>51.962295081967206</c:v>
                </c:pt>
                <c:pt idx="5">
                  <c:v>53.283141762452104</c:v>
                </c:pt>
                <c:pt idx="6">
                  <c:v>53.748524795982405</c:v>
                </c:pt>
                <c:pt idx="7">
                  <c:v>55.141877702285342</c:v>
                </c:pt>
                <c:pt idx="8">
                  <c:v>56.747397094431001</c:v>
                </c:pt>
                <c:pt idx="9">
                  <c:v>57.153549939831521</c:v>
                </c:pt>
                <c:pt idx="10">
                  <c:v>56.928325415676959</c:v>
                </c:pt>
                <c:pt idx="11">
                  <c:v>56.488328445747797</c:v>
                </c:pt>
                <c:pt idx="12">
                  <c:v>56.919152640742901</c:v>
                </c:pt>
                <c:pt idx="13">
                  <c:v>56.520203160270881</c:v>
                </c:pt>
                <c:pt idx="14">
                  <c:v>56.012972085385883</c:v>
                </c:pt>
                <c:pt idx="15">
                  <c:v>54.630961232076473</c:v>
                </c:pt>
                <c:pt idx="16">
                  <c:v>55.071987145152633</c:v>
                </c:pt>
                <c:pt idx="17">
                  <c:v>56.831953642384107</c:v>
                </c:pt>
                <c:pt idx="18">
                  <c:v>57.301053215077594</c:v>
                </c:pt>
                <c:pt idx="19">
                  <c:v>56.901780745687233</c:v>
                </c:pt>
                <c:pt idx="20">
                  <c:v>56.967298050139256</c:v>
                </c:pt>
                <c:pt idx="21">
                  <c:v>56.893941078376884</c:v>
                </c:pt>
                <c:pt idx="22">
                  <c:v>56.82022900763355</c:v>
                </c:pt>
                <c:pt idx="23">
                  <c:v>56.383634431455896</c:v>
                </c:pt>
                <c:pt idx="24">
                  <c:v>55.581915983606542</c:v>
                </c:pt>
                <c:pt idx="25">
                  <c:v>54.58448190381749</c:v>
                </c:pt>
                <c:pt idx="26">
                  <c:v>54.818807561803162</c:v>
                </c:pt>
                <c:pt idx="27">
                  <c:v>53.877916466634609</c:v>
                </c:pt>
                <c:pt idx="28">
                  <c:v>53.244592663172938</c:v>
                </c:pt>
                <c:pt idx="29">
                  <c:v>53.099288425047405</c:v>
                </c:pt>
                <c:pt idx="30">
                  <c:v>52.906657223796003</c:v>
                </c:pt>
                <c:pt idx="31">
                  <c:v>53.173832221163032</c:v>
                </c:pt>
                <c:pt idx="32">
                  <c:v>53.027553444180519</c:v>
                </c:pt>
                <c:pt idx="33">
                  <c:v>52.873204158790138</c:v>
                </c:pt>
                <c:pt idx="34">
                  <c:v>52.8659111933395</c:v>
                </c:pt>
                <c:pt idx="35">
                  <c:v>51.790346975088987</c:v>
                </c:pt>
                <c:pt idx="36">
                  <c:v>51.412757731958791</c:v>
                </c:pt>
                <c:pt idx="37">
                  <c:v>52.119731136166514</c:v>
                </c:pt>
                <c:pt idx="38">
                  <c:v>52.125745140388815</c:v>
                </c:pt>
                <c:pt idx="39">
                  <c:v>51.576025369978879</c:v>
                </c:pt>
                <c:pt idx="40">
                  <c:v>51.62965574450439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82112"/>
        <c:axId val="131556480"/>
      </c:lineChart>
      <c:catAx>
        <c:axId val="526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13155648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315564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Prosent</a:t>
                </a:r>
              </a:p>
            </c:rich>
          </c:tx>
          <c:layout>
            <c:manualLayout>
              <c:xMode val="edge"/>
              <c:yMode val="edge"/>
              <c:x val="0"/>
              <c:y val="0.3918478395956753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268211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5.3670648339871174E-2"/>
          <c:y val="0.95249637516052854"/>
          <c:w val="0.89999991329108942"/>
          <c:h val="4.750362483947148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7123232262218993E-3"/>
                  <c:y val="8.3083646259927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23232262218993E-3"/>
                  <c:y val="8.011637317921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246464524437959E-3"/>
                  <c:y val="7.7149100098504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123232262218993E-3"/>
                  <c:y val="7.7149100098504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123232262218993E-3"/>
                  <c:y val="8.60509193406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'Ark1'!$A$2:$A$6</c:f>
              <c:strCache>
                <c:ptCount val="5"/>
                <c:pt idx="0">
                  <c:v>LO</c:v>
                </c:pt>
                <c:pt idx="1">
                  <c:v>YS</c:v>
                </c:pt>
                <c:pt idx="2">
                  <c:v>UNIO</c:v>
                </c:pt>
                <c:pt idx="3">
                  <c:v>Akademikerne</c:v>
                </c:pt>
                <c:pt idx="4">
                  <c:v>Frittsående 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50</c:v>
                </c:pt>
                <c:pt idx="1">
                  <c:v>13</c:v>
                </c:pt>
                <c:pt idx="2">
                  <c:v>19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95328"/>
        <c:axId val="214355968"/>
      </c:barChart>
      <c:catAx>
        <c:axId val="213395328"/>
        <c:scaling>
          <c:orientation val="minMax"/>
        </c:scaling>
        <c:delete val="0"/>
        <c:axPos val="b"/>
        <c:majorTickMark val="out"/>
        <c:minorTickMark val="none"/>
        <c:tickLblPos val="none"/>
        <c:crossAx val="214355968"/>
        <c:crosses val="autoZero"/>
        <c:auto val="1"/>
        <c:lblAlgn val="ctr"/>
        <c:lblOffset val="100"/>
        <c:noMultiLvlLbl val="0"/>
      </c:catAx>
      <c:valAx>
        <c:axId val="2143559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13395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'Ark1'!$B$2:$B$5</c:f>
              <c:numCache>
                <c:formatCode>General</c:formatCode>
                <c:ptCount val="4"/>
                <c:pt idx="0">
                  <c:v>100</c:v>
                </c:pt>
                <c:pt idx="1">
                  <c:v>75</c:v>
                </c:pt>
                <c:pt idx="2">
                  <c:v>75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856896"/>
        <c:axId val="201858432"/>
      </c:barChart>
      <c:catAx>
        <c:axId val="20185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201858432"/>
        <c:crosses val="autoZero"/>
        <c:auto val="1"/>
        <c:lblAlgn val="ctr"/>
        <c:lblOffset val="100"/>
        <c:noMultiLvlLbl val="0"/>
      </c:catAx>
      <c:valAx>
        <c:axId val="201858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185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('Ark1'!$A$2:$A$3;'Ark1'!$A$5)</c:f>
              <c:strCache>
                <c:ptCount val="3"/>
                <c:pt idx="0">
                  <c:v>Folketrygd</c:v>
                </c:pt>
                <c:pt idx="1">
                  <c:v>AFP</c:v>
                </c:pt>
                <c:pt idx="2">
                  <c:v>Privat
tjenestepensjon</c:v>
                </c:pt>
              </c:strCache>
            </c:strRef>
          </c:cat>
          <c:val>
            <c:numRef>
              <c:f>('Ark1'!$B$2:$B$3;'Ark1'!$B$5)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('Ark1'!$A$2:$A$3;'Ark1'!$A$5)</c:f>
              <c:strCache>
                <c:ptCount val="3"/>
                <c:pt idx="0">
                  <c:v>Folketrygd</c:v>
                </c:pt>
                <c:pt idx="1">
                  <c:v>AFP</c:v>
                </c:pt>
                <c:pt idx="2">
                  <c:v>Privat
tjenestepensjon</c:v>
                </c:pt>
              </c:strCache>
            </c:strRef>
          </c:cat>
          <c:val>
            <c:numRef>
              <c:f>('Ark1'!$C$2:$C$3;'Ark1'!$C$5)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4"/>
        <c:axId val="201937280"/>
        <c:axId val="201938816"/>
      </c:barChart>
      <c:catAx>
        <c:axId val="201937280"/>
        <c:scaling>
          <c:orientation val="minMax"/>
        </c:scaling>
        <c:delete val="0"/>
        <c:axPos val="b"/>
        <c:majorTickMark val="out"/>
        <c:minorTickMark val="none"/>
        <c:tickLblPos val="high"/>
        <c:crossAx val="201938816"/>
        <c:crosses val="autoZero"/>
        <c:auto val="1"/>
        <c:lblAlgn val="ctr"/>
        <c:lblOffset val="100"/>
        <c:noMultiLvlLbl val="0"/>
      </c:catAx>
      <c:valAx>
        <c:axId val="201938816"/>
        <c:scaling>
          <c:orientation val="minMax"/>
          <c:max val="110"/>
          <c:min val="5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201937280"/>
        <c:crosses val="autoZero"/>
        <c:crossBetween val="between"/>
        <c:majorUnit val="5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89577009209946E-2"/>
          <c:y val="3.819497486390401E-2"/>
          <c:w val="0.89461558287235821"/>
          <c:h val="0.82080897261415442"/>
        </c:manualLayout>
      </c:layout>
      <c:lineChart>
        <c:grouping val="standard"/>
        <c:varyColors val="0"/>
        <c:ser>
          <c:idx val="1"/>
          <c:order val="0"/>
          <c:tx>
            <c:strRef>
              <c:f>'Ark1'!$A$3</c:f>
              <c:strCache>
                <c:ptCount val="1"/>
                <c:pt idx="0">
                  <c:v>Sverige</c:v>
                </c:pt>
              </c:strCache>
            </c:strRef>
          </c:tx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'Ark1'!$B$3:$AG$3</c:f>
              <c:numCache>
                <c:formatCode>0.0</c:formatCode>
                <c:ptCount val="32"/>
                <c:pt idx="0">
                  <c:v>77.956285274499706</c:v>
                </c:pt>
                <c:pt idx="1">
                  <c:v>78.354495790217896</c:v>
                </c:pt>
                <c:pt idx="2">
                  <c:v>78.961121245259406</c:v>
                </c:pt>
                <c:pt idx="3">
                  <c:v>79.639786713517609</c:v>
                </c:pt>
                <c:pt idx="4">
                  <c:v>80.773874332230946</c:v>
                </c:pt>
                <c:pt idx="5">
                  <c:v>81.289179452272364</c:v>
                </c:pt>
                <c:pt idx="6">
                  <c:v>82.495149768141388</c:v>
                </c:pt>
                <c:pt idx="7">
                  <c:v>81.811126197575973</c:v>
                </c:pt>
                <c:pt idx="8">
                  <c:v>80.817730868498671</c:v>
                </c:pt>
                <c:pt idx="9">
                  <c:v>80.046735234341512</c:v>
                </c:pt>
                <c:pt idx="10">
                  <c:v>79.41893562335963</c:v>
                </c:pt>
                <c:pt idx="11">
                  <c:v>79.211749439544192</c:v>
                </c:pt>
                <c:pt idx="12">
                  <c:v>81.864190274427273</c:v>
                </c:pt>
                <c:pt idx="13">
                  <c:v>83.890230740744869</c:v>
                </c:pt>
                <c:pt idx="14">
                  <c:v>83.748582189461942</c:v>
                </c:pt>
                <c:pt idx="15">
                  <c:v>83.114648969213121</c:v>
                </c:pt>
                <c:pt idx="16">
                  <c:v>82.729374884904018</c:v>
                </c:pt>
                <c:pt idx="17">
                  <c:v>82.171871620131384</c:v>
                </c:pt>
                <c:pt idx="18">
                  <c:v>81.308030643800919</c:v>
                </c:pt>
                <c:pt idx="19">
                  <c:v>80.638935222112309</c:v>
                </c:pt>
                <c:pt idx="20">
                  <c:v>79.113609596356</c:v>
                </c:pt>
                <c:pt idx="21">
                  <c:v>77.307283761704795</c:v>
                </c:pt>
                <c:pt idx="22">
                  <c:v>77.287613463772601</c:v>
                </c:pt>
                <c:pt idx="23">
                  <c:v>77.211176464411366</c:v>
                </c:pt>
                <c:pt idx="24">
                  <c:v>77.277699471102608</c:v>
                </c:pt>
                <c:pt idx="25">
                  <c:v>76.032673318513133</c:v>
                </c:pt>
                <c:pt idx="26">
                  <c:v>74.238689370093681</c:v>
                </c:pt>
                <c:pt idx="27">
                  <c:v>70.780524455283384</c:v>
                </c:pt>
                <c:pt idx="28">
                  <c:v>68.310702026185439</c:v>
                </c:pt>
                <c:pt idx="29">
                  <c:v>68.409526416643857</c:v>
                </c:pt>
                <c:pt idx="30">
                  <c:v>68.369079894026285</c:v>
                </c:pt>
                <c:pt idx="31">
                  <c:v>67.654701183716654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'Ark1'!$A$4</c:f>
              <c:strCache>
                <c:ptCount val="1"/>
                <c:pt idx="0">
                  <c:v>Danmark</c:v>
                </c:pt>
              </c:strCache>
            </c:strRef>
          </c:tx>
          <c:spPr>
            <a:ln>
              <a:prstDash val="lgDash"/>
            </a:ln>
          </c:spPr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'Ark1'!$B$4:$AG$4</c:f>
              <c:numCache>
                <c:formatCode>0.0</c:formatCode>
                <c:ptCount val="32"/>
                <c:pt idx="0">
                  <c:v>78.612542871141571</c:v>
                </c:pt>
                <c:pt idx="1">
                  <c:v>79.855709342560516</c:v>
                </c:pt>
                <c:pt idx="2">
                  <c:v>80.20783251231525</c:v>
                </c:pt>
                <c:pt idx="3">
                  <c:v>80.766028473244972</c:v>
                </c:pt>
                <c:pt idx="4">
                  <c:v>79.277782974742706</c:v>
                </c:pt>
                <c:pt idx="5">
                  <c:v>78.158488003621457</c:v>
                </c:pt>
                <c:pt idx="6">
                  <c:v>77.417771084337375</c:v>
                </c:pt>
                <c:pt idx="7">
                  <c:v>74.966281557552392</c:v>
                </c:pt>
                <c:pt idx="8">
                  <c:v>73.84435517970401</c:v>
                </c:pt>
                <c:pt idx="9">
                  <c:v>75.588476478204541</c:v>
                </c:pt>
                <c:pt idx="10">
                  <c:v>75.343605150214586</c:v>
                </c:pt>
                <c:pt idx="11">
                  <c:v>75.781771281169398</c:v>
                </c:pt>
                <c:pt idx="12">
                  <c:v>75.775537403267379</c:v>
                </c:pt>
                <c:pt idx="13">
                  <c:v>77.282102022867178</c:v>
                </c:pt>
                <c:pt idx="14">
                  <c:v>77.505272485600372</c:v>
                </c:pt>
                <c:pt idx="15">
                  <c:v>76.955670547649859</c:v>
                </c:pt>
                <c:pt idx="16">
                  <c:v>77.376054537707688</c:v>
                </c:pt>
                <c:pt idx="17">
                  <c:v>75.611498547114962</c:v>
                </c:pt>
                <c:pt idx="18">
                  <c:v>75.518672199170112</c:v>
                </c:pt>
                <c:pt idx="19">
                  <c:v>74.921746293245462</c:v>
                </c:pt>
                <c:pt idx="20">
                  <c:v>74.245014245014275</c:v>
                </c:pt>
                <c:pt idx="21">
                  <c:v>77.896663954434501</c:v>
                </c:pt>
                <c:pt idx="22">
                  <c:v>73.233729021694643</c:v>
                </c:pt>
                <c:pt idx="23">
                  <c:v>72.363112391930841</c:v>
                </c:pt>
                <c:pt idx="24">
                  <c:v>71.711491442542794</c:v>
                </c:pt>
                <c:pt idx="25">
                  <c:v>71.703763658437893</c:v>
                </c:pt>
                <c:pt idx="26">
                  <c:v>69.431185361973007</c:v>
                </c:pt>
                <c:pt idx="27">
                  <c:v>69.130434782608688</c:v>
                </c:pt>
                <c:pt idx="28">
                  <c:v>67.61065413239325</c:v>
                </c:pt>
                <c:pt idx="29">
                  <c:v>68.838996763753997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'Ark1'!$A$5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'Ark1'!$B$5:$AG$5</c:f>
              <c:numCache>
                <c:formatCode>0.0</c:formatCode>
                <c:ptCount val="32"/>
                <c:pt idx="0">
                  <c:v>69.385416666666643</c:v>
                </c:pt>
                <c:pt idx="1">
                  <c:v>68.305171530977958</c:v>
                </c:pt>
                <c:pt idx="2">
                  <c:v>68.424242424242451</c:v>
                </c:pt>
                <c:pt idx="3">
                  <c:v>68.781344032096257</c:v>
                </c:pt>
                <c:pt idx="4">
                  <c:v>68.982716049382717</c:v>
                </c:pt>
                <c:pt idx="5">
                  <c:v>69.080348499515978</c:v>
                </c:pt>
                <c:pt idx="6">
                  <c:v>70</c:v>
                </c:pt>
                <c:pt idx="7">
                  <c:v>70.651641352278261</c:v>
                </c:pt>
                <c:pt idx="8">
                  <c:v>72.305068226120824</c:v>
                </c:pt>
                <c:pt idx="9">
                  <c:v>72.977608384945242</c:v>
                </c:pt>
                <c:pt idx="10">
                  <c:v>72.549299120931337</c:v>
                </c:pt>
                <c:pt idx="11">
                  <c:v>75.396904643035469</c:v>
                </c:pt>
                <c:pt idx="12">
                  <c:v>78.390059427336595</c:v>
                </c:pt>
                <c:pt idx="13">
                  <c:v>80.652801848642355</c:v>
                </c:pt>
                <c:pt idx="14">
                  <c:v>80.3327495621716</c:v>
                </c:pt>
                <c:pt idx="15">
                  <c:v>80.436260623229501</c:v>
                </c:pt>
                <c:pt idx="16">
                  <c:v>80.41806020066889</c:v>
                </c:pt>
                <c:pt idx="17">
                  <c:v>79.434782608695642</c:v>
                </c:pt>
                <c:pt idx="18">
                  <c:v>77.995780590717303</c:v>
                </c:pt>
                <c:pt idx="19">
                  <c:v>76.271617497456759</c:v>
                </c:pt>
                <c:pt idx="20">
                  <c:v>74.965116766349084</c:v>
                </c:pt>
                <c:pt idx="21">
                  <c:v>74.516305522977703</c:v>
                </c:pt>
                <c:pt idx="22">
                  <c:v>73.494562743411791</c:v>
                </c:pt>
                <c:pt idx="23">
                  <c:v>72.869951676128252</c:v>
                </c:pt>
                <c:pt idx="24">
                  <c:v>73.291802807427288</c:v>
                </c:pt>
                <c:pt idx="25">
                  <c:v>72.426998563906182</c:v>
                </c:pt>
                <c:pt idx="26">
                  <c:v>71.698113207547166</c:v>
                </c:pt>
                <c:pt idx="27">
                  <c:v>70.308898109727934</c:v>
                </c:pt>
                <c:pt idx="28">
                  <c:v>67.515923566878996</c:v>
                </c:pt>
                <c:pt idx="29">
                  <c:v>69.172421948912017</c:v>
                </c:pt>
                <c:pt idx="30">
                  <c:v>69.958592417061567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'Ark1'!$A$2</c:f>
              <c:strCache>
                <c:ptCount val="1"/>
                <c:pt idx="0">
                  <c:v>Norge</c:v>
                </c:pt>
              </c:strCache>
            </c:strRef>
          </c:tx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'Ark1'!$B$2:$AG$2</c:f>
              <c:numCache>
                <c:formatCode>0.0</c:formatCode>
                <c:ptCount val="32"/>
                <c:pt idx="0">
                  <c:v>58.338518979464858</c:v>
                </c:pt>
                <c:pt idx="1">
                  <c:v>57.850182704019474</c:v>
                </c:pt>
                <c:pt idx="2">
                  <c:v>58.138265615524567</c:v>
                </c:pt>
                <c:pt idx="3">
                  <c:v>58.088057901085641</c:v>
                </c:pt>
                <c:pt idx="4">
                  <c:v>58.340273646638906</c:v>
                </c:pt>
                <c:pt idx="5">
                  <c:v>57.491389207807103</c:v>
                </c:pt>
                <c:pt idx="6">
                  <c:v>57.077523703290552</c:v>
                </c:pt>
                <c:pt idx="7">
                  <c:v>55.695722793719561</c:v>
                </c:pt>
                <c:pt idx="8">
                  <c:v>56.124454148471628</c:v>
                </c:pt>
                <c:pt idx="9">
                  <c:v>57.951603826674159</c:v>
                </c:pt>
                <c:pt idx="10">
                  <c:v>58.533408833522081</c:v>
                </c:pt>
                <c:pt idx="11">
                  <c:v>58.096590909090921</c:v>
                </c:pt>
                <c:pt idx="12">
                  <c:v>58.069278818852936</c:v>
                </c:pt>
                <c:pt idx="13">
                  <c:v>57.988668555240771</c:v>
                </c:pt>
                <c:pt idx="14">
                  <c:v>57.798114254021101</c:v>
                </c:pt>
                <c:pt idx="15">
                  <c:v>57.331172339276073</c:v>
                </c:pt>
                <c:pt idx="16">
                  <c:v>56.286458333333336</c:v>
                </c:pt>
                <c:pt idx="17">
                  <c:v>55.518108651911454</c:v>
                </c:pt>
                <c:pt idx="18">
                  <c:v>55.467059980334305</c:v>
                </c:pt>
                <c:pt idx="19">
                  <c:v>54.844509232264322</c:v>
                </c:pt>
                <c:pt idx="20">
                  <c:v>54.388246628131022</c:v>
                </c:pt>
                <c:pt idx="21">
                  <c:v>54.16647324423591</c:v>
                </c:pt>
                <c:pt idx="22">
                  <c:v>54.478819609709646</c:v>
                </c:pt>
                <c:pt idx="23">
                  <c:v>55.116115398690489</c:v>
                </c:pt>
                <c:pt idx="24">
                  <c:v>54.980842911877374</c:v>
                </c:pt>
                <c:pt idx="25">
                  <c:v>54.887741689852177</c:v>
                </c:pt>
                <c:pt idx="26">
                  <c:v>54.863687782805414</c:v>
                </c:pt>
                <c:pt idx="27">
                  <c:v>53.695822501120581</c:v>
                </c:pt>
                <c:pt idx="28">
                  <c:v>53.334003463203416</c:v>
                </c:pt>
                <c:pt idx="29">
                  <c:v>54.336746177370024</c:v>
                </c:pt>
                <c:pt idx="30">
                  <c:v>54.812059130434804</c:v>
                </c:pt>
                <c:pt idx="31">
                  <c:v>54.59688235992305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'Ark1'!$A$7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'Ark1'!$B$7:$AG$7</c:f>
              <c:numCache>
                <c:formatCode>0.0</c:formatCode>
                <c:ptCount val="32"/>
                <c:pt idx="0">
                  <c:v>49.744259533164424</c:v>
                </c:pt>
                <c:pt idx="1">
                  <c:v>49.963913147994205</c:v>
                </c:pt>
                <c:pt idx="2">
                  <c:v>49.765434469439953</c:v>
                </c:pt>
                <c:pt idx="3">
                  <c:v>48.255366040705411</c:v>
                </c:pt>
                <c:pt idx="4">
                  <c:v>46.988606775159184</c:v>
                </c:pt>
                <c:pt idx="5">
                  <c:v>44.263393100400606</c:v>
                </c:pt>
                <c:pt idx="6">
                  <c:v>44.244580116959519</c:v>
                </c:pt>
                <c:pt idx="7">
                  <c:v>43.3162380546162</c:v>
                </c:pt>
                <c:pt idx="8">
                  <c:v>41.363312626232336</c:v>
                </c:pt>
                <c:pt idx="9">
                  <c:v>39.934701937257891</c:v>
                </c:pt>
                <c:pt idx="10">
                  <c:v>38.183518108298784</c:v>
                </c:pt>
                <c:pt idx="11">
                  <c:v>38.170673206846125</c:v>
                </c:pt>
                <c:pt idx="12">
                  <c:v>38.327481027467094</c:v>
                </c:pt>
                <c:pt idx="13">
                  <c:v>36.499856890136378</c:v>
                </c:pt>
                <c:pt idx="14">
                  <c:v>35.243359276439008</c:v>
                </c:pt>
                <c:pt idx="15">
                  <c:v>33.113352233118015</c:v>
                </c:pt>
                <c:pt idx="16">
                  <c:v>31.827731092436974</c:v>
                </c:pt>
                <c:pt idx="17">
                  <c:v>30.851777330650577</c:v>
                </c:pt>
                <c:pt idx="18">
                  <c:v>30.453307563911089</c:v>
                </c:pt>
                <c:pt idx="19">
                  <c:v>30.142487046632127</c:v>
                </c:pt>
                <c:pt idx="20">
                  <c:v>30.184839749024928</c:v>
                </c:pt>
                <c:pt idx="21">
                  <c:v>29.565434309379736</c:v>
                </c:pt>
                <c:pt idx="22">
                  <c:v>29.291072925400545</c:v>
                </c:pt>
                <c:pt idx="23">
                  <c:v>29.59410386254314</c:v>
                </c:pt>
                <c:pt idx="24">
                  <c:v>29.353619795769539</c:v>
                </c:pt>
                <c:pt idx="25">
                  <c:v>28.433948545475417</c:v>
                </c:pt>
                <c:pt idx="26">
                  <c:v>28.06989294816918</c:v>
                </c:pt>
                <c:pt idx="27">
                  <c:v>27.911564009678269</c:v>
                </c:pt>
                <c:pt idx="28">
                  <c:v>27.115207648126137</c:v>
                </c:pt>
                <c:pt idx="29">
                  <c:v>27.203627701191806</c:v>
                </c:pt>
                <c:pt idx="30">
                  <c:v>26.50179092625925</c:v>
                </c:pt>
                <c:pt idx="31">
                  <c:v>25.842202965296796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'Ark1'!$A$6</c:f>
              <c:strCache>
                <c:ptCount val="1"/>
                <c:pt idx="0">
                  <c:v>Tyskland</c:v>
                </c:pt>
              </c:strCache>
            </c:strRef>
          </c:tx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'Ark1'!$B$6:$AG$6</c:f>
              <c:numCache>
                <c:formatCode>0.0</c:formatCode>
                <c:ptCount val="32"/>
                <c:pt idx="0">
                  <c:v>34.895288025335965</c:v>
                </c:pt>
                <c:pt idx="1">
                  <c:v>35.145982372069163</c:v>
                </c:pt>
                <c:pt idx="2">
                  <c:v>35.021733673778506</c:v>
                </c:pt>
                <c:pt idx="3">
                  <c:v>34.999085915183478</c:v>
                </c:pt>
                <c:pt idx="4">
                  <c:v>34.897784993105901</c:v>
                </c:pt>
                <c:pt idx="5">
                  <c:v>34.666110330288156</c:v>
                </c:pt>
                <c:pt idx="6">
                  <c:v>33.915741974300552</c:v>
                </c:pt>
                <c:pt idx="7">
                  <c:v>33.330164781632533</c:v>
                </c:pt>
                <c:pt idx="8">
                  <c:v>33.112421291243358</c:v>
                </c:pt>
                <c:pt idx="9">
                  <c:v>32.409968056351872</c:v>
                </c:pt>
                <c:pt idx="10">
                  <c:v>31.219696910670457</c:v>
                </c:pt>
                <c:pt idx="11">
                  <c:v>35.987480457005375</c:v>
                </c:pt>
                <c:pt idx="12">
                  <c:v>33.860091042404989</c:v>
                </c:pt>
                <c:pt idx="13">
                  <c:v>31.822116129832285</c:v>
                </c:pt>
                <c:pt idx="14">
                  <c:v>30.37926848346423</c:v>
                </c:pt>
                <c:pt idx="15">
                  <c:v>29.217737644370711</c:v>
                </c:pt>
                <c:pt idx="16">
                  <c:v>27.75278895736384</c:v>
                </c:pt>
                <c:pt idx="17">
                  <c:v>26.982128748854407</c:v>
                </c:pt>
                <c:pt idx="18">
                  <c:v>25.943234570209043</c:v>
                </c:pt>
                <c:pt idx="19">
                  <c:v>25.32283660578149</c:v>
                </c:pt>
                <c:pt idx="20">
                  <c:v>24.570755594123831</c:v>
                </c:pt>
                <c:pt idx="21">
                  <c:v>23.747600470617368</c:v>
                </c:pt>
                <c:pt idx="22">
                  <c:v>23.507346045639256</c:v>
                </c:pt>
                <c:pt idx="23">
                  <c:v>23.01838934686112</c:v>
                </c:pt>
                <c:pt idx="24">
                  <c:v>22.17100847051303</c:v>
                </c:pt>
                <c:pt idx="25">
                  <c:v>21.678629019508641</c:v>
                </c:pt>
                <c:pt idx="26">
                  <c:v>20.716465764404852</c:v>
                </c:pt>
                <c:pt idx="27">
                  <c:v>19.887373144216596</c:v>
                </c:pt>
                <c:pt idx="28">
                  <c:v>19.119887841909375</c:v>
                </c:pt>
                <c:pt idx="29">
                  <c:v>18.803782288586628</c:v>
                </c:pt>
                <c:pt idx="30">
                  <c:v>18.492659465805687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'Ark1'!$A$8</c:f>
              <c:strCache>
                <c:ptCount val="1"/>
                <c:pt idx="0">
                  <c:v>USA</c:v>
                </c:pt>
              </c:strCache>
            </c:strRef>
          </c:tx>
          <c:marker>
            <c:symbol val="none"/>
          </c:marker>
          <c:cat>
            <c:strRef>
              <c:f>'Ark1'!$B$1:$AG$1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'Ark1'!$B$8:$AG$8</c:f>
              <c:numCache>
                <c:formatCode>0.0</c:formatCode>
                <c:ptCount val="32"/>
                <c:pt idx="0">
                  <c:v>22.060094663965149</c:v>
                </c:pt>
                <c:pt idx="1">
                  <c:v>21.013282054803927</c:v>
                </c:pt>
                <c:pt idx="2">
                  <c:v>20.474636677569919</c:v>
                </c:pt>
                <c:pt idx="3">
                  <c:v>19.452908762900019</c:v>
                </c:pt>
                <c:pt idx="4">
                  <c:v>18.229538184962554</c:v>
                </c:pt>
                <c:pt idx="5">
                  <c:v>17.448554989727619</c:v>
                </c:pt>
                <c:pt idx="6">
                  <c:v>17.001269747030097</c:v>
                </c:pt>
                <c:pt idx="7">
                  <c:v>16.516247602604615</c:v>
                </c:pt>
                <c:pt idx="8">
                  <c:v>16.24744486694194</c:v>
                </c:pt>
                <c:pt idx="9">
                  <c:v>15.864011269102194</c:v>
                </c:pt>
                <c:pt idx="10">
                  <c:v>15.451471737960585</c:v>
                </c:pt>
                <c:pt idx="11">
                  <c:v>15.469869123659794</c:v>
                </c:pt>
                <c:pt idx="12">
                  <c:v>15.149957804581135</c:v>
                </c:pt>
                <c:pt idx="13">
                  <c:v>15.136545444928585</c:v>
                </c:pt>
                <c:pt idx="14">
                  <c:v>14.915440590120527</c:v>
                </c:pt>
                <c:pt idx="15">
                  <c:v>14.317620906338066</c:v>
                </c:pt>
                <c:pt idx="16">
                  <c:v>14.020522251398013</c:v>
                </c:pt>
                <c:pt idx="17">
                  <c:v>13.552137356097035</c:v>
                </c:pt>
                <c:pt idx="18">
                  <c:v>13.395714567841665</c:v>
                </c:pt>
                <c:pt idx="19">
                  <c:v>13.366708121495916</c:v>
                </c:pt>
                <c:pt idx="20">
                  <c:v>12.908650787566788</c:v>
                </c:pt>
                <c:pt idx="21">
                  <c:v>12.869977314741003</c:v>
                </c:pt>
                <c:pt idx="22">
                  <c:v>12.769063828710269</c:v>
                </c:pt>
                <c:pt idx="23">
                  <c:v>12.391429680050395</c:v>
                </c:pt>
                <c:pt idx="24">
                  <c:v>12.021307674616642</c:v>
                </c:pt>
                <c:pt idx="25">
                  <c:v>11.96023574284235</c:v>
                </c:pt>
                <c:pt idx="26">
                  <c:v>11.484583783848453</c:v>
                </c:pt>
                <c:pt idx="27">
                  <c:v>11.564353746717769</c:v>
                </c:pt>
                <c:pt idx="28">
                  <c:v>11.910222756234774</c:v>
                </c:pt>
                <c:pt idx="29">
                  <c:v>11.794019038795524</c:v>
                </c:pt>
                <c:pt idx="30">
                  <c:v>11.383459751753165</c:v>
                </c:pt>
                <c:pt idx="31">
                  <c:v>11.329488285290699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19104"/>
        <c:axId val="207120640"/>
      </c:lineChart>
      <c:catAx>
        <c:axId val="207119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nb-NO"/>
          </a:p>
        </c:txPr>
        <c:crossAx val="207120640"/>
        <c:crosses val="autoZero"/>
        <c:auto val="1"/>
        <c:lblAlgn val="ctr"/>
        <c:lblOffset val="100"/>
        <c:noMultiLvlLbl val="0"/>
      </c:catAx>
      <c:valAx>
        <c:axId val="2071206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20711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nb-NO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</cdr:x>
      <cdr:y>0.15385</cdr:y>
    </cdr:from>
    <cdr:to>
      <cdr:x>0.18926</cdr:x>
      <cdr:y>0.24314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08112" y="720080"/>
          <a:ext cx="354712" cy="41792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</cdr:x>
      <cdr:y>0.15385</cdr:y>
    </cdr:from>
    <cdr:to>
      <cdr:x>0.29926</cdr:x>
      <cdr:y>0.24313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800200" y="720080"/>
          <a:ext cx="354712" cy="41787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0.45114</cdr:x>
      <cdr:y>0.15385</cdr:y>
    </cdr:from>
    <cdr:to>
      <cdr:x>0.5004</cdr:x>
      <cdr:y>0.24314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248598" y="720080"/>
          <a:ext cx="354712" cy="41792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</cdr:x>
      <cdr:y>0.15385</cdr:y>
    </cdr:from>
    <cdr:to>
      <cdr:x>0.59926</cdr:x>
      <cdr:y>0.24313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960440" y="720080"/>
          <a:ext cx="354711" cy="41787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</cdr:x>
      <cdr:y>0.15385</cdr:y>
    </cdr:from>
    <cdr:to>
      <cdr:x>0.79926</cdr:x>
      <cdr:y>0.24314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400600" y="720080"/>
          <a:ext cx="354712" cy="41792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0.86</cdr:x>
      <cdr:y>0.36923</cdr:y>
    </cdr:from>
    <cdr:to>
      <cdr:x>0.90926</cdr:x>
      <cdr:y>0.45852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6192688" y="1728192"/>
          <a:ext cx="354711" cy="41792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3013-6674-4057-8885-24C266985F44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8FB20-BCDD-45D9-A37A-7F5C7766171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39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97D9-21E4-45DB-A668-DE089AC3A62A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49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1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50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8970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11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2047" y="274638"/>
            <a:ext cx="6333226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83223" y="1319214"/>
            <a:ext cx="6002050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pPr/>
              <a:t>2014-05-11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6" y="765176"/>
            <a:ext cx="6333226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52047" y="6116638"/>
            <a:ext cx="6333226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268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54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52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7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99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18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76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9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04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158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BE509-7725-4EAE-AFB2-90325F821EEE}" type="datetimeFigureOut">
              <a:rPr lang="nb-NO" smtClean="0"/>
              <a:pPr/>
              <a:t>11.05.2014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E6E7-DB37-4ABE-988B-094445B4E44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785786" y="6165850"/>
            <a:ext cx="8107389" cy="503238"/>
          </a:xfrm>
          <a:prstGeom prst="rect">
            <a:avLst/>
          </a:prstGeom>
          <a:solidFill>
            <a:srgbClr val="DD000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>
              <a:latin typeface="Arial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811161" y="494956"/>
            <a:ext cx="0" cy="5473700"/>
          </a:xfrm>
          <a:prstGeom prst="line">
            <a:avLst/>
          </a:prstGeom>
          <a:noFill/>
          <a:ln w="28575">
            <a:solidFill>
              <a:srgbClr val="DD0005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latin typeface="Arial" pitchFamily="34" charset="0"/>
            </a:endParaRPr>
          </a:p>
        </p:txBody>
      </p:sp>
      <p:pic>
        <p:nvPicPr>
          <p:cNvPr id="9" name="Picture 8"/>
          <p:cNvPicPr>
            <a:picLocks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6740" y="6119656"/>
            <a:ext cx="6492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91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kademikerne.no/" TargetMode="External"/><Relationship Id="rId3" Type="http://schemas.openxmlformats.org/officeDocument/2006/relationships/chart" Target="../charts/chart2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unio.no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wmf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no.wikipedia.org/wiki/Fil:Flag_of_Norway.svg" TargetMode="External"/><Relationship Id="rId7" Type="http://schemas.openxmlformats.org/officeDocument/2006/relationships/hyperlink" Target="http://no.wikipedia.org/wiki/Fil:Flag_of_Denmark.svg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hyperlink" Target="http://no.wikipedia.org/wiki/Fil:Flag_of_Sweden.svg" TargetMode="External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hyperlink" Target="http://no.wikipedia.org/wiki/Fil:Flag_of_Finland.sv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hyperlink" Target="http://no.wikipedia.org/wiki/Fil:Flag_of_Finland.svg" TargetMode="External"/><Relationship Id="rId3" Type="http://schemas.openxmlformats.org/officeDocument/2006/relationships/hyperlink" Target="http://no.wikipedia.org/wiki/Fil:Flag_of_Norway.svg" TargetMode="External"/><Relationship Id="rId7" Type="http://schemas.openxmlformats.org/officeDocument/2006/relationships/hyperlink" Target="http://en.wikipedia.org/wiki/File:Flag_of_the_United_Kingdom.svg" TargetMode="External"/><Relationship Id="rId12" Type="http://schemas.openxmlformats.org/officeDocument/2006/relationships/image" Target="../media/image28.png"/><Relationship Id="rId2" Type="http://schemas.openxmlformats.org/officeDocument/2006/relationships/chart" Target="../charts/chart5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hyperlink" Target="http://no.wikipedia.org/wiki/Fil:Flag_of_Denmark.svg" TargetMode="External"/><Relationship Id="rId5" Type="http://schemas.openxmlformats.org/officeDocument/2006/relationships/hyperlink" Target="http://no.wikipedia.org/wiki/Fil:Flag_of_Germany.svg" TargetMode="External"/><Relationship Id="rId15" Type="http://schemas.openxmlformats.org/officeDocument/2006/relationships/hyperlink" Target="//upload.wikimedia.org/wikipedia/commons/a/a4/Flag_of_the_United_States.svg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19.png"/><Relationship Id="rId9" Type="http://schemas.openxmlformats.org/officeDocument/2006/relationships/hyperlink" Target="http://no.wikipedia.org/wiki/Fil:Flag_of_Sweden.svg" TargetMode="External"/><Relationship Id="rId1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javascript:window.print();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hyperlink" Target="http://www.lo.no/u/Om-LO/Organisasjonen-LO1/LOs-sekretariat/?action=tip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wmf"/><Relationship Id="rId7" Type="http://schemas.openxmlformats.org/officeDocument/2006/relationships/hyperlink" Target="http://www.akademikerne.no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hyperlink" Target="http://www.unio.no/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HOLDEN III</a:t>
            </a:r>
            <a:br>
              <a:rPr lang="nb-NO" b="1" dirty="0" smtClean="0"/>
            </a:br>
            <a:endParaRPr lang="nb-NO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400800" cy="1752600"/>
          </a:xfrm>
        </p:spPr>
        <p:txBody>
          <a:bodyPr>
            <a:noAutofit/>
          </a:bodyPr>
          <a:lstStyle/>
          <a:p>
            <a:r>
              <a:rPr lang="nb-NO" sz="1600" i="1" dirty="0" smtClean="0">
                <a:solidFill>
                  <a:schemeClr val="tx1"/>
                </a:solidFill>
              </a:rPr>
              <a:t>«Det </a:t>
            </a:r>
            <a:r>
              <a:rPr lang="nb-NO" sz="1600" i="1" dirty="0">
                <a:solidFill>
                  <a:schemeClr val="tx1"/>
                </a:solidFill>
              </a:rPr>
              <a:t>inntektspolitiske samarbeidet mellom partene i arbeidslivet og myndighetene og høy grad av koordinering i lønnsdannelsen har bidratt til en god utvikling i Norge, med høy verdiskaping, lav arbeidsledighet, jevn inntektsfordeling og gjennomgående høy </a:t>
            </a:r>
            <a:r>
              <a:rPr lang="nb-NO" sz="1600" i="1" dirty="0" smtClean="0">
                <a:solidFill>
                  <a:schemeClr val="tx1"/>
                </a:solidFill>
              </a:rPr>
              <a:t>reallønnsvekst»</a:t>
            </a:r>
            <a:r>
              <a:rPr lang="nb-NO" sz="1600" dirty="0" smtClean="0">
                <a:solidFill>
                  <a:schemeClr val="tx1"/>
                </a:solidFill>
              </a:rPr>
              <a:t> </a:t>
            </a:r>
          </a:p>
          <a:p>
            <a:endParaRPr lang="nb-NO" sz="1600" dirty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Hilsen alle hovedorganisasjonene, forskere, ekspertisen bl.a. til Erna og Siv</a:t>
            </a:r>
            <a:endParaRPr lang="nb-N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33621981"/>
              </p:ext>
            </p:extLst>
          </p:nvPr>
        </p:nvGraphicFramePr>
        <p:xfrm>
          <a:off x="1115616" y="1484784"/>
          <a:ext cx="7416824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ktangel 10"/>
          <p:cNvSpPr/>
          <p:nvPr/>
        </p:nvSpPr>
        <p:spPr>
          <a:xfrm>
            <a:off x="899592" y="5799747"/>
            <a:ext cx="16285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</a:t>
            </a:r>
            <a:r>
              <a:rPr lang="nb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AKU 2012. </a:t>
            </a:r>
            <a:r>
              <a:rPr lang="nb-N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SSB</a:t>
            </a:r>
            <a:endParaRPr lang="nb-N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7092280" y="470307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Frittstående</a:t>
            </a:r>
            <a:endParaRPr lang="nb-N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8626" y="1762734"/>
            <a:ext cx="587301" cy="53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kstSylinder 1"/>
          <p:cNvSpPr txBox="1"/>
          <p:nvPr/>
        </p:nvSpPr>
        <p:spPr>
          <a:xfrm>
            <a:off x="4211960" y="692696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Drøye halvparten av alle organiserte;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 i Norge                        51% 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Unio+YS+Akademikerne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42%</a:t>
            </a: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Y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21"/>
          <a:stretch/>
        </p:blipFill>
        <p:spPr bwMode="auto">
          <a:xfrm>
            <a:off x="3393630" y="4124625"/>
            <a:ext cx="504056" cy="51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97762"/>
            <a:ext cx="934046" cy="38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kademikerne">
            <a:hlinkClick r:id="rId8" tooltip="Til forsiden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27039"/>
            <a:ext cx="936104" cy="54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1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  <p:bldP spid="11" grpId="0"/>
      <p:bldP spid="1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nb-NO" sz="3200" dirty="0" smtClean="0">
                <a:latin typeface="Times New Roman" pitchFamily="18" charset="0"/>
                <a:cs typeface="Times New Roman" pitchFamily="18" charset="0"/>
              </a:rPr>
              <a:t>Forskjell fra 2011</a:t>
            </a:r>
          </a:p>
        </p:txBody>
      </p:sp>
      <p:grpSp>
        <p:nvGrpSpPr>
          <p:cNvPr id="2" name="Gruppe 32"/>
          <p:cNvGrpSpPr/>
          <p:nvPr/>
        </p:nvGrpSpPr>
        <p:grpSpPr>
          <a:xfrm>
            <a:off x="755576" y="1052736"/>
            <a:ext cx="7808913" cy="2436813"/>
            <a:chOff x="1042988" y="1341438"/>
            <a:chExt cx="7808913" cy="2436813"/>
          </a:xfrm>
        </p:grpSpPr>
        <p:sp>
          <p:nvSpPr>
            <p:cNvPr id="31" name="Rektangel 30"/>
            <p:cNvSpPr/>
            <p:nvPr/>
          </p:nvSpPr>
          <p:spPr>
            <a:xfrm>
              <a:off x="4139952" y="2204864"/>
              <a:ext cx="3960440" cy="43204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b-NO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Tjenestepensjon</a:t>
              </a:r>
              <a:endParaRPr lang="nb-NO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42988" y="1341438"/>
              <a:ext cx="7808913" cy="2436813"/>
              <a:chOff x="657" y="845"/>
              <a:chExt cx="4919" cy="153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657" y="958"/>
                <a:ext cx="4919" cy="1422"/>
                <a:chOff x="657" y="958"/>
                <a:chExt cx="4919" cy="1422"/>
              </a:xfrm>
            </p:grpSpPr>
            <p:grpSp>
              <p:nvGrpSpPr>
                <p:cNvPr id="5" name="Group 23"/>
                <p:cNvGrpSpPr>
                  <a:grpSpLocks/>
                </p:cNvGrpSpPr>
                <p:nvPr/>
              </p:nvGrpSpPr>
              <p:grpSpPr bwMode="auto">
                <a:xfrm>
                  <a:off x="1602" y="1022"/>
                  <a:ext cx="3974" cy="1358"/>
                  <a:chOff x="249" y="2115"/>
                  <a:chExt cx="3998" cy="1916"/>
                </a:xfrm>
              </p:grpSpPr>
              <p:sp>
                <p:nvSpPr>
                  <p:cNvPr id="2152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49" y="2115"/>
                    <a:ext cx="408" cy="1659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solidFill>
                      <a:srgbClr val="CC99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nb-NO" sz="12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nb-NO" sz="12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nb-NO" sz="120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nb-NO" sz="12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10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247" y="2977"/>
                    <a:ext cx="2524" cy="797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r>
                      <a:rPr lang="nb-NO" sz="1200" b="1" dirty="0">
                        <a:latin typeface="Times New Roman" pitchFamily="18" charset="0"/>
                        <a:cs typeface="Times New Roman" pitchFamily="18" charset="0"/>
                      </a:rPr>
                      <a:t>Folketrygden</a:t>
                    </a:r>
                  </a:p>
                </p:txBody>
              </p:sp>
              <p:sp>
                <p:nvSpPr>
                  <p:cNvPr id="215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57" y="2886"/>
                    <a:ext cx="598" cy="888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nb-NO" sz="1200" b="1" dirty="0">
                        <a:latin typeface="Times New Roman" pitchFamily="18" charset="0"/>
                        <a:cs typeface="Times New Roman" pitchFamily="18" charset="0"/>
                      </a:rPr>
                      <a:t>AFP</a:t>
                    </a:r>
                  </a:p>
                </p:txBody>
              </p:sp>
              <p:sp>
                <p:nvSpPr>
                  <p:cNvPr id="21532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7" y="3774"/>
                    <a:ext cx="315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nb-NO" sz="1200">
                        <a:latin typeface="Times New Roman" pitchFamily="18" charset="0"/>
                        <a:cs typeface="Times New Roman" pitchFamily="18" charset="0"/>
                      </a:rPr>
                      <a:t>62 år</a:t>
                    </a:r>
                  </a:p>
                </p:txBody>
              </p:sp>
              <p:sp>
                <p:nvSpPr>
                  <p:cNvPr id="21533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0" y="3774"/>
                    <a:ext cx="315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nb-NO" sz="1200">
                        <a:latin typeface="Times New Roman" pitchFamily="18" charset="0"/>
                        <a:cs typeface="Times New Roman" pitchFamily="18" charset="0"/>
                      </a:rPr>
                      <a:t>67 år</a:t>
                    </a:r>
                  </a:p>
                </p:txBody>
              </p:sp>
              <p:sp>
                <p:nvSpPr>
                  <p:cNvPr id="2153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55" y="3785"/>
                    <a:ext cx="49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nb-NO" sz="1200">
                        <a:latin typeface="Times New Roman" pitchFamily="18" charset="0"/>
                        <a:cs typeface="Times New Roman" pitchFamily="18" charset="0"/>
                      </a:rPr>
                      <a:t>Livsvarig</a:t>
                    </a:r>
                  </a:p>
                </p:txBody>
              </p:sp>
            </p:grpSp>
            <p:sp>
              <p:nvSpPr>
                <p:cNvPr id="21525" name="TekstSylinder 20"/>
                <p:cNvSpPr txBox="1">
                  <a:spLocks noChangeArrowheads="1"/>
                </p:cNvSpPr>
                <p:nvPr/>
              </p:nvSpPr>
              <p:spPr bwMode="auto">
                <a:xfrm>
                  <a:off x="1202" y="958"/>
                  <a:ext cx="43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nb-NO" sz="1200">
                      <a:latin typeface="Times New Roman" pitchFamily="18" charset="0"/>
                      <a:cs typeface="Times New Roman" pitchFamily="18" charset="0"/>
                    </a:rPr>
                    <a:t>100%</a:t>
                  </a:r>
                </a:p>
              </p:txBody>
            </p:sp>
            <p:sp>
              <p:nvSpPr>
                <p:cNvPr id="21526" name="TekstSylinder 31"/>
                <p:cNvSpPr txBox="1">
                  <a:spLocks noChangeArrowheads="1"/>
                </p:cNvSpPr>
                <p:nvPr/>
              </p:nvSpPr>
              <p:spPr bwMode="auto">
                <a:xfrm>
                  <a:off x="1610" y="1355"/>
                  <a:ext cx="3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nb-NO" sz="1200" b="1" dirty="0">
                      <a:latin typeface="Times New Roman" pitchFamily="18" charset="0"/>
                      <a:cs typeface="Times New Roman" pitchFamily="18" charset="0"/>
                    </a:rPr>
                    <a:t>Lønn</a:t>
                  </a:r>
                </a:p>
              </p:txBody>
            </p:sp>
            <p:sp>
              <p:nvSpPr>
                <p:cNvPr id="2152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57" y="1435"/>
                  <a:ext cx="70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2000" dirty="0" smtClean="0">
                      <a:latin typeface="Times New Roman" pitchFamily="18" charset="0"/>
                      <a:cs typeface="Times New Roman" pitchFamily="18" charset="0"/>
                    </a:rPr>
                    <a:t>Offentlig</a:t>
                  </a:r>
                  <a:endParaRPr lang="nb-NO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28" name="Line 7"/>
                <p:cNvSpPr>
                  <a:spLocks noChangeShapeType="1"/>
                </p:cNvSpPr>
                <p:nvPr/>
              </p:nvSpPr>
              <p:spPr bwMode="auto">
                <a:xfrm>
                  <a:off x="1602" y="2199"/>
                  <a:ext cx="382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nb-NO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1523" name="Line 6"/>
              <p:cNvSpPr>
                <a:spLocks noChangeShapeType="1"/>
              </p:cNvSpPr>
              <p:nvPr/>
            </p:nvSpPr>
            <p:spPr bwMode="auto">
              <a:xfrm flipV="1">
                <a:off x="1602" y="845"/>
                <a:ext cx="0" cy="135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nb-NO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2" name="Rektangel 31"/>
          <p:cNvSpPr/>
          <p:nvPr/>
        </p:nvSpPr>
        <p:spPr>
          <a:xfrm>
            <a:off x="2843411" y="4581820"/>
            <a:ext cx="49685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Tjenestepensjon</a:t>
            </a:r>
          </a:p>
          <a:p>
            <a:endParaRPr lang="nb-NO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Text Box 18"/>
          <p:cNvSpPr txBox="1">
            <a:spLocks noChangeArrowheads="1"/>
          </p:cNvSpPr>
          <p:nvPr/>
        </p:nvSpPr>
        <p:spPr bwMode="auto">
          <a:xfrm>
            <a:off x="756146" y="4796979"/>
            <a:ext cx="7954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>
                <a:latin typeface="Times New Roman" pitchFamily="18" charset="0"/>
                <a:cs typeface="Times New Roman" pitchFamily="18" charset="0"/>
              </a:rPr>
              <a:t>Privat</a:t>
            </a:r>
            <a:endParaRPr lang="nb-NO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842593" y="3718150"/>
            <a:ext cx="4969055" cy="8637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0">
                <a:srgbClr val="8488C4"/>
              </a:gs>
              <a:gs pos="0">
                <a:srgbClr val="8488C4"/>
              </a:gs>
              <a:gs pos="0">
                <a:srgbClr val="8488C4"/>
              </a:gs>
              <a:gs pos="0">
                <a:srgbClr val="8488C4"/>
              </a:gs>
              <a:gs pos="0">
                <a:srgbClr val="8488C4"/>
              </a:gs>
              <a:gs pos="0">
                <a:srgbClr val="CC99FF"/>
              </a:gs>
              <a:gs pos="83000">
                <a:srgbClr val="D4DEFF"/>
              </a:gs>
              <a:gs pos="100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nb-NO" sz="1200" b="1" dirty="0" smtClean="0">
                <a:latin typeface="Times New Roman" pitchFamily="18" charset="0"/>
                <a:cs typeface="Times New Roman" pitchFamily="18" charset="0"/>
              </a:rPr>
              <a:t>Lønn ?</a:t>
            </a:r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49984" y="3944045"/>
            <a:ext cx="595893" cy="1858657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b-NO" sz="1200" b="1" dirty="0" smtClean="0">
                <a:latin typeface="Times New Roman" pitchFamily="18" charset="0"/>
                <a:cs typeface="Times New Roman" pitchFamily="18" charset="0"/>
              </a:rPr>
              <a:t>Lønn </a:t>
            </a:r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842593" y="5059474"/>
            <a:ext cx="4969055" cy="7443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nb-NO" sz="1200" b="1" dirty="0" smtClean="0">
                <a:latin typeface="Times New Roman" pitchFamily="18" charset="0"/>
                <a:cs typeface="Times New Roman" pitchFamily="18" charset="0"/>
              </a:rPr>
              <a:t>Folketrygden</a:t>
            </a:r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7" name="Line 6"/>
          <p:cNvSpPr>
            <a:spLocks noChangeShapeType="1"/>
          </p:cNvSpPr>
          <p:nvPr/>
        </p:nvSpPr>
        <p:spPr bwMode="auto">
          <a:xfrm flipV="1">
            <a:off x="2249984" y="3573016"/>
            <a:ext cx="0" cy="2229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Line 7"/>
          <p:cNvSpPr>
            <a:spLocks noChangeShapeType="1"/>
          </p:cNvSpPr>
          <p:nvPr/>
        </p:nvSpPr>
        <p:spPr bwMode="auto">
          <a:xfrm>
            <a:off x="2249984" y="5802702"/>
            <a:ext cx="58817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2622622" y="5802702"/>
            <a:ext cx="497398" cy="2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nb-NO" sz="1200">
                <a:latin typeface="Times New Roman" pitchFamily="18" charset="0"/>
                <a:cs typeface="Times New Roman" pitchFamily="18" charset="0"/>
              </a:rPr>
              <a:t>62 år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3665024" y="5803873"/>
            <a:ext cx="497398" cy="2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nb-NO" sz="1200" dirty="0">
                <a:latin typeface="Times New Roman" pitchFamily="18" charset="0"/>
                <a:cs typeface="Times New Roman" pitchFamily="18" charset="0"/>
              </a:rPr>
              <a:t>67 år</a:t>
            </a:r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7834631" y="5801532"/>
            <a:ext cx="776466" cy="2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nb-NO" sz="1200">
                <a:latin typeface="Times New Roman" pitchFamily="18" charset="0"/>
                <a:cs typeface="Times New Roman" pitchFamily="18" charset="0"/>
              </a:rPr>
              <a:t>Livsvarig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845877" y="4741114"/>
            <a:ext cx="1042402" cy="27154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844235" y="4797295"/>
            <a:ext cx="4967414" cy="26217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nb-NO" sz="1200" b="1" dirty="0" smtClean="0">
                <a:latin typeface="Times New Roman" pitchFamily="18" charset="0"/>
                <a:cs typeface="Times New Roman" pitchFamily="18" charset="0"/>
              </a:rPr>
              <a:t>AFP</a:t>
            </a:r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1510" grpId="0"/>
      <p:bldP spid="5135" grpId="0" animBg="1"/>
      <p:bldP spid="21513" grpId="0" animBg="1"/>
      <p:bldP spid="21514" grpId="0" animBg="1"/>
      <p:bldP spid="21517" grpId="0" animBg="1"/>
      <p:bldP spid="21518" grpId="0" animBg="1"/>
      <p:bldP spid="21519" grpId="0"/>
      <p:bldP spid="21520" grpId="0"/>
      <p:bldP spid="21521" grpId="0"/>
      <p:bldP spid="21515" grpId="0" animBg="1"/>
      <p:bldP spid="215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404664"/>
            <a:ext cx="5976937" cy="619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/>
            <a:r>
              <a:rPr lang="nb-NO" sz="3200" b="1" dirty="0" smtClean="0">
                <a:latin typeface="Times New Roman" pitchFamily="18" charset="0"/>
                <a:cs typeface="Times New Roman" pitchFamily="18" charset="0"/>
              </a:rPr>
              <a:t>Reform i mange etapper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268760"/>
            <a:ext cx="7596187" cy="45624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96938" lvl="1" indent="-896938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2010	Nye regler for opptjening av pensjonsrett trådte i kraft (1954 og senere). Nye </a:t>
            </a: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regler om regulering av løpende </a:t>
            </a: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pensjoner</a:t>
            </a:r>
          </a:p>
          <a:p>
            <a:pPr marL="0" lvl="1" indent="0" eaLnBrk="1" hangingPunct="1">
              <a:buNone/>
            </a:pPr>
            <a:endParaRPr lang="nb-NO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2011	Tidlig uttak av alderspensjon fra 62 år innføres Alderspensjonen blir </a:t>
            </a:r>
          </a:p>
          <a:p>
            <a:pPr marL="0" indent="0" eaLnBrk="1" hangingPunct="1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                beregnet etter gamle opptjeningsregler men levealdersjustert og </a:t>
            </a:r>
          </a:p>
          <a:p>
            <a:pPr marL="0" indent="0" eaLnBrk="1" hangingPunct="1">
              <a:buNone/>
            </a:pP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               korrigert for uttaksalder</a:t>
            </a:r>
          </a:p>
          <a:p>
            <a:pPr marL="0" lvl="1" indent="0" eaLnBrk="1" hangingPunct="1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2015 	Ny uføretrygd</a:t>
            </a:r>
          </a:p>
          <a:p>
            <a:pPr marL="0" indent="0" eaLnBrk="1" hangingPunct="1">
              <a:buNone/>
            </a:pPr>
            <a:endParaRPr lang="nb-NO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92175" indent="-892175" eaLnBrk="1" hangingPunct="1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2016	De første pensjonister får deler av sin pensjon beregnet etter de nye opptjeningsreglene</a:t>
            </a:r>
          </a:p>
          <a:p>
            <a:pPr marL="0" lvl="1" indent="0" eaLnBrk="1" hangingPunct="1">
              <a:buNone/>
            </a:pPr>
            <a:endParaRPr lang="nb-NO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92175" indent="-892175" eaLnBrk="1" hangingPunct="1">
              <a:buNone/>
            </a:pPr>
            <a:r>
              <a:rPr lang="nb-NO" sz="1800" dirty="0" smtClean="0">
                <a:latin typeface="Times New Roman" pitchFamily="18" charset="0"/>
                <a:cs typeface="Times New Roman" pitchFamily="18" charset="0"/>
              </a:rPr>
              <a:t>2025	De første pensjonistene født 1963 får hele sin pensjon beregnet etter de nye opptjeningsreglene</a:t>
            </a:r>
          </a:p>
        </p:txBody>
      </p:sp>
    </p:spTree>
    <p:extLst>
      <p:ext uri="{BB962C8B-B14F-4D97-AF65-F5344CB8AC3E}">
        <p14:creationId xmlns:p14="http://schemas.microsoft.com/office/powerpoint/2010/main" val="4595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1269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403648" y="3429000"/>
            <a:ext cx="2160240" cy="25202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Alderspensjon fra folketrygden </a:t>
            </a:r>
          </a:p>
        </p:txBody>
      </p:sp>
      <p:sp>
        <p:nvSpPr>
          <p:cNvPr id="5" name="Rektangel 4"/>
          <p:cNvSpPr/>
          <p:nvPr/>
        </p:nvSpPr>
        <p:spPr>
          <a:xfrm>
            <a:off x="1414239" y="2276872"/>
            <a:ext cx="2160240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AFP</a:t>
            </a:r>
          </a:p>
        </p:txBody>
      </p:sp>
      <p:sp>
        <p:nvSpPr>
          <p:cNvPr id="9" name="Rektangel 8"/>
          <p:cNvSpPr/>
          <p:nvPr/>
        </p:nvSpPr>
        <p:spPr>
          <a:xfrm rot="900884">
            <a:off x="3801614" y="1147604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24000">
                <a:schemeClr val="accent6">
                  <a:lumMod val="60000"/>
                  <a:lumOff val="40000"/>
                </a:schemeClr>
              </a:gs>
              <a:gs pos="85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Tjenestepensjon</a:t>
            </a:r>
          </a:p>
        </p:txBody>
      </p:sp>
      <p:pic>
        <p:nvPicPr>
          <p:cNvPr id="1318" name="Picture 294" descr="http://www.mavahome.com/images/win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" r="-478" b="11519"/>
          <a:stretch/>
        </p:blipFill>
        <p:spPr bwMode="auto">
          <a:xfrm rot="20659056">
            <a:off x="1461283" y="65267"/>
            <a:ext cx="2001139" cy="181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6588224" y="327281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er denne det gjelder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ett pil 6"/>
          <p:cNvCxnSpPr/>
          <p:nvPr/>
        </p:nvCxnSpPr>
        <p:spPr>
          <a:xfrm flipH="1">
            <a:off x="5940152" y="973024"/>
            <a:ext cx="648072" cy="295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08463" y="476672"/>
            <a:ext cx="4462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Bredden i </a:t>
            </a:r>
            <a:r>
              <a:rPr lang="nb-NO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 tjenestepensjon</a:t>
            </a:r>
            <a:endParaRPr lang="nb-N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7431780"/>
              </p:ext>
            </p:extLst>
          </p:nvPr>
        </p:nvGraphicFramePr>
        <p:xfrm>
          <a:off x="1187624" y="1124744"/>
          <a:ext cx="7272808" cy="471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4" descr="Flagg">
            <a:hlinkClick r:id="rId3" tooltip="Flagg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10864"/>
            <a:ext cx="562447" cy="40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Flagg">
            <a:hlinkClick r:id="rId5" tooltip="Flagg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99" y="2428958"/>
            <a:ext cx="562700" cy="40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Flagg">
            <a:hlinkClick r:id="rId7" tooltip="Flagg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46" y="2428958"/>
            <a:ext cx="562448" cy="40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Flagg">
            <a:hlinkClick r:id="rId9" tooltip="Flagg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10" y="1519030"/>
            <a:ext cx="562447" cy="40225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6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74956273"/>
              </p:ext>
            </p:extLst>
          </p:nvPr>
        </p:nvGraphicFramePr>
        <p:xfrm>
          <a:off x="1115616" y="1124744"/>
          <a:ext cx="720079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899592" y="54868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 tjenestepensjon mangler likepensjon</a:t>
            </a:r>
          </a:p>
        </p:txBody>
      </p:sp>
    </p:spTree>
    <p:extLst>
      <p:ext uri="{BB962C8B-B14F-4D97-AF65-F5344CB8AC3E}">
        <p14:creationId xmlns:p14="http://schemas.microsoft.com/office/powerpoint/2010/main" val="1196585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62299" y="620688"/>
            <a:ext cx="7307261" cy="576063"/>
          </a:xfrm>
        </p:spPr>
        <p:txBody>
          <a:bodyPr>
            <a:normAutofit/>
          </a:bodyPr>
          <a:lstStyle/>
          <a:p>
            <a:pPr algn="l"/>
            <a:r>
              <a:rPr lang="nb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Størst innslag av huller i opptjening</a:t>
            </a:r>
            <a:endParaRPr lang="nb-N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6842" y="2840420"/>
            <a:ext cx="1274440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/>
          <p:cNvSpPr/>
          <p:nvPr/>
        </p:nvSpPr>
        <p:spPr>
          <a:xfrm>
            <a:off x="3491880" y="2840420"/>
            <a:ext cx="1202432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/>
          <p:cNvSpPr/>
          <p:nvPr/>
        </p:nvSpPr>
        <p:spPr>
          <a:xfrm>
            <a:off x="5292080" y="2840420"/>
            <a:ext cx="1130424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7092280" y="2844071"/>
            <a:ext cx="1177280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088483" y="1964622"/>
            <a:ext cx="209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 tjenestepensjon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93605" y="3226899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Ellipse 12"/>
          <p:cNvSpPr/>
          <p:nvPr/>
        </p:nvSpPr>
        <p:spPr>
          <a:xfrm>
            <a:off x="2004864" y="2988087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/>
          <p:cNvSpPr/>
          <p:nvPr/>
        </p:nvSpPr>
        <p:spPr>
          <a:xfrm>
            <a:off x="2339752" y="3226899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Ellipse 14"/>
          <p:cNvSpPr/>
          <p:nvPr/>
        </p:nvSpPr>
        <p:spPr>
          <a:xfrm>
            <a:off x="1693605" y="3552881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Ellipse 15"/>
          <p:cNvSpPr/>
          <p:nvPr/>
        </p:nvSpPr>
        <p:spPr>
          <a:xfrm>
            <a:off x="2010811" y="3741197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Ellipse 16"/>
          <p:cNvSpPr/>
          <p:nvPr/>
        </p:nvSpPr>
        <p:spPr>
          <a:xfrm>
            <a:off x="2326491" y="3552881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Ellipse 17"/>
          <p:cNvSpPr/>
          <p:nvPr/>
        </p:nvSpPr>
        <p:spPr>
          <a:xfrm>
            <a:off x="3985084" y="3082245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/>
          <p:cNvSpPr/>
          <p:nvPr/>
        </p:nvSpPr>
        <p:spPr>
          <a:xfrm>
            <a:off x="3769060" y="3458723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Ellipse 20"/>
          <p:cNvSpPr/>
          <p:nvPr/>
        </p:nvSpPr>
        <p:spPr>
          <a:xfrm>
            <a:off x="5749280" y="3130336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Ellipse 21"/>
          <p:cNvSpPr/>
          <p:nvPr/>
        </p:nvSpPr>
        <p:spPr>
          <a:xfrm>
            <a:off x="5533256" y="3458723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llipse 23"/>
          <p:cNvSpPr/>
          <p:nvPr/>
        </p:nvSpPr>
        <p:spPr>
          <a:xfrm>
            <a:off x="7572908" y="3173998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Ellipse 24"/>
          <p:cNvSpPr/>
          <p:nvPr/>
        </p:nvSpPr>
        <p:spPr>
          <a:xfrm>
            <a:off x="2026050" y="3392178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Ellipse 25"/>
          <p:cNvSpPr/>
          <p:nvPr/>
        </p:nvSpPr>
        <p:spPr>
          <a:xfrm>
            <a:off x="4201108" y="3445287"/>
            <a:ext cx="216024" cy="1883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ekstSylinder 22"/>
          <p:cNvSpPr txBox="1"/>
          <p:nvPr/>
        </p:nvSpPr>
        <p:spPr>
          <a:xfrm>
            <a:off x="3676612" y="2103122"/>
            <a:ext cx="83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AFP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4950532" y="1964623"/>
            <a:ext cx="181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Offentlig tjenestepensjon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7006233" y="2103122"/>
            <a:ext cx="134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Folketrygd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5915000" cy="922114"/>
          </a:xfrm>
        </p:spPr>
        <p:txBody>
          <a:bodyPr/>
          <a:lstStyle/>
          <a:p>
            <a:pPr algn="l"/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Nordisk særtrekk  </a:t>
            </a:r>
            <a:r>
              <a:rPr lang="nb-NO" sz="2400" b="1" dirty="0" err="1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br>
              <a:rPr lang="nb-NO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nb-NO" sz="1400" dirty="0" smtClean="0">
                <a:latin typeface="Times New Roman" pitchFamily="18" charset="0"/>
                <a:cs typeface="Times New Roman" pitchFamily="18" charset="0"/>
              </a:rPr>
              <a:t>Fagorganiserte i prosent av alle ansatte</a:t>
            </a:r>
            <a:endParaRPr lang="nb-NO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905682"/>
              </p:ext>
            </p:extLst>
          </p:nvPr>
        </p:nvGraphicFramePr>
        <p:xfrm>
          <a:off x="1115616" y="1196752"/>
          <a:ext cx="746117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4" descr="Flagg">
            <a:hlinkClick r:id="rId3" tooltip="Flagg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581" y="2630895"/>
            <a:ext cx="340519" cy="24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Flagg">
            <a:hlinkClick r:id="rId5" tooltip="Flagg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100" y="4395415"/>
            <a:ext cx="364168" cy="2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Flag of the United Kingdom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847233"/>
            <a:ext cx="350614" cy="24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Flagg">
            <a:hlinkClick r:id="rId9" tooltip="Flagg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867" y="2225238"/>
            <a:ext cx="352710" cy="22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Flagg">
            <a:hlinkClick r:id="rId11" tooltip="Flagg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01" y="1526713"/>
            <a:ext cx="353533" cy="25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Flagg">
            <a:hlinkClick r:id="rId13" tooltip="Flagg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180419"/>
            <a:ext cx="345281" cy="24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Fil:Flag of the United States.sv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925210"/>
            <a:ext cx="344348" cy="2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dato 2"/>
          <p:cNvSpPr>
            <a:spLocks noGrp="1"/>
          </p:cNvSpPr>
          <p:nvPr>
            <p:ph type="dt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pPr algn="ctr"/>
            <a:fld id="{6C7C5885-4174-44E2-A403-9259C96E8CB7}" type="datetime1">
              <a:rPr lang="nb-NO" smtClean="0">
                <a:latin typeface="Times New Roman" pitchFamily="18" charset="0"/>
                <a:cs typeface="Times New Roman" pitchFamily="18" charset="0"/>
              </a:rPr>
              <a:pPr algn="ctr"/>
              <a:t>11.05.2014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Plassholder for lysbildenumm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side </a:t>
            </a:r>
            <a:fld id="{66BE0520-62CA-45AA-AD85-9F36FFBD19CE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113588" y="1136650"/>
            <a:ext cx="1828800" cy="1447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7412038" y="4800600"/>
            <a:ext cx="10668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7412038" y="2895600"/>
            <a:ext cx="10668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7412038" y="3810000"/>
            <a:ext cx="10668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3297238" y="1066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4668838" y="3657600"/>
            <a:ext cx="914400" cy="914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3983038" y="2743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3983038" y="228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5126038" y="1295400"/>
            <a:ext cx="6858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5278438" y="2743200"/>
            <a:ext cx="3048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278438" y="2133600"/>
            <a:ext cx="3048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1316038" y="3733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2154238" y="3581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2555776" y="3068960"/>
            <a:ext cx="648072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2840038" y="24384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287838" y="228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5583238" y="19050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2763838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4287838" y="28194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flipV="1">
            <a:off x="5583238" y="25146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V="1">
            <a:off x="2687638" y="1600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4211638" y="14478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5811838" y="16002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3983038" y="3352800"/>
            <a:ext cx="3429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V="1">
            <a:off x="2992438" y="4419600"/>
            <a:ext cx="441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1544638" y="4495800"/>
            <a:ext cx="586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1544638" y="5486400"/>
            <a:ext cx="586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V="1">
            <a:off x="5049838" y="4572000"/>
            <a:ext cx="2362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5049838" y="5257800"/>
            <a:ext cx="2362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 flipH="1">
            <a:off x="5507038" y="2590800"/>
            <a:ext cx="19812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5583238" y="4114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5507038" y="434340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5076056" y="6381328"/>
            <a:ext cx="2376264" cy="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3525838" y="1295400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>
                <a:latin typeface="Times New Roman" pitchFamily="18" charset="0"/>
                <a:cs typeface="Times New Roman" pitchFamily="18" charset="0"/>
              </a:rPr>
              <a:t>FF</a:t>
            </a: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5126038" y="13716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>
                <a:latin typeface="Times New Roman" pitchFamily="18" charset="0"/>
                <a:cs typeface="Times New Roman" pitchFamily="18" charset="0"/>
              </a:rPr>
              <a:t>NI</a:t>
            </a:r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7564438" y="1676400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 dirty="0">
                <a:latin typeface="Times New Roman" pitchFamily="18" charset="0"/>
                <a:cs typeface="Times New Roman" pitchFamily="18" charset="0"/>
              </a:rPr>
              <a:t>NHO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4668838" y="3886200"/>
            <a:ext cx="7809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>
                <a:latin typeface="Times New Roman" pitchFamily="18" charset="0"/>
                <a:cs typeface="Times New Roman" pitchFamily="18" charset="0"/>
              </a:rPr>
              <a:t>Akad.</a:t>
            </a:r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7488238" y="3048000"/>
            <a:ext cx="740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Virke</a:t>
            </a:r>
            <a:endParaRPr lang="nb-NO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380312" y="3933056"/>
            <a:ext cx="1091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 dirty="0">
                <a:latin typeface="Times New Roman" pitchFamily="18" charset="0"/>
                <a:cs typeface="Times New Roman" pitchFamily="18" charset="0"/>
              </a:rPr>
              <a:t>Spekter</a:t>
            </a:r>
          </a:p>
          <a:p>
            <a:r>
              <a:rPr lang="nb-NO" sz="1400" b="1" dirty="0" smtClean="0">
                <a:latin typeface="Times New Roman" pitchFamily="18" charset="0"/>
                <a:cs typeface="Times New Roman" pitchFamily="18" charset="0"/>
              </a:rPr>
              <a:t>(sykehus…)</a:t>
            </a:r>
            <a:endParaRPr lang="nb-NO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7488238" y="49530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KMD</a:t>
            </a:r>
            <a:endParaRPr lang="nb-NO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0" y="188913"/>
            <a:ext cx="9144000" cy="646331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LØNNSDANNELSE</a:t>
            </a:r>
          </a:p>
          <a:p>
            <a:pPr algn="ctr"/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-viktige aktører</a:t>
            </a:r>
            <a:endParaRPr lang="nb-NO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7408361" y="5727646"/>
            <a:ext cx="10668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4135438" y="5943600"/>
            <a:ext cx="914400" cy="914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3563888" y="6093296"/>
            <a:ext cx="20967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b="1" dirty="0" err="1">
                <a:latin typeface="Times New Roman" pitchFamily="18" charset="0"/>
                <a:cs typeface="Times New Roman" pitchFamily="18" charset="0"/>
              </a:rPr>
              <a:t>Unio</a:t>
            </a:r>
            <a:endParaRPr lang="nb-NO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b-NO" sz="1200" b="1" dirty="0" smtClean="0">
                <a:latin typeface="Times New Roman" pitchFamily="18" charset="0"/>
                <a:cs typeface="Times New Roman" pitchFamily="18" charset="0"/>
              </a:rPr>
              <a:t>(lærere, sykepleiere, politi....)</a:t>
            </a:r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3068638" y="3200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3203575" y="3357563"/>
            <a:ext cx="7845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 dirty="0">
                <a:latin typeface="Times New Roman" pitchFamily="18" charset="0"/>
                <a:cs typeface="Times New Roman" pitchFamily="18" charset="0"/>
              </a:rPr>
              <a:t>LO </a:t>
            </a:r>
          </a:p>
          <a:p>
            <a:r>
              <a:rPr lang="nb-NO" sz="1200" b="1" dirty="0" err="1" smtClean="0">
                <a:latin typeface="Times New Roman" pitchFamily="18" charset="0"/>
                <a:cs typeface="Times New Roman" pitchFamily="18" charset="0"/>
              </a:rPr>
              <a:t>P.Service</a:t>
            </a:r>
            <a:endParaRPr lang="nb-NO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249238" y="1219200"/>
            <a:ext cx="2590800" cy="2514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2" name="Oval 42"/>
          <p:cNvSpPr>
            <a:spLocks noChangeArrowheads="1"/>
          </p:cNvSpPr>
          <p:nvPr/>
        </p:nvSpPr>
        <p:spPr bwMode="auto">
          <a:xfrm>
            <a:off x="1087438" y="2057400"/>
            <a:ext cx="914400" cy="914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>
            <a:off x="2382838" y="24384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>
            <a:off x="1011238" y="32004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5" name="Oval 45"/>
          <p:cNvSpPr>
            <a:spLocks noChangeArrowheads="1"/>
          </p:cNvSpPr>
          <p:nvPr/>
        </p:nvSpPr>
        <p:spPr bwMode="auto">
          <a:xfrm>
            <a:off x="1544638" y="33528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6" name="Oval 46"/>
          <p:cNvSpPr>
            <a:spLocks noChangeArrowheads="1"/>
          </p:cNvSpPr>
          <p:nvPr/>
        </p:nvSpPr>
        <p:spPr bwMode="auto">
          <a:xfrm>
            <a:off x="2001838" y="32004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7" name="Oval 47"/>
          <p:cNvSpPr>
            <a:spLocks noChangeArrowheads="1"/>
          </p:cNvSpPr>
          <p:nvPr/>
        </p:nvSpPr>
        <p:spPr bwMode="auto">
          <a:xfrm>
            <a:off x="2306638" y="28194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 flipH="1">
            <a:off x="1163638" y="2971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1544638" y="2971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>
            <a:off x="1773238" y="2971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>
            <a:off x="1925638" y="2743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flipV="1">
            <a:off x="2001838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011238" y="1473200"/>
            <a:ext cx="696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800" b="1">
                <a:latin typeface="Times New Roman" pitchFamily="18" charset="0"/>
                <a:cs typeface="Times New Roman" pitchFamily="18" charset="0"/>
              </a:rPr>
              <a:t>LO</a:t>
            </a:r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1239838" y="2286000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  <a:cs typeface="Times New Roman" pitchFamily="18" charset="0"/>
              </a:rPr>
              <a:t>YS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2078038" y="4267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858838" y="4648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2078038" y="4495800"/>
            <a:ext cx="857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>
                <a:latin typeface="Times New Roman" pitchFamily="18" charset="0"/>
                <a:cs typeface="Times New Roman" pitchFamily="18" charset="0"/>
              </a:rPr>
              <a:t>LO-St.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858838" y="4876800"/>
            <a:ext cx="774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>
                <a:latin typeface="Times New Roman" pitchFamily="18" charset="0"/>
                <a:cs typeface="Times New Roman" pitchFamily="18" charset="0"/>
              </a:rPr>
              <a:t>LO-K</a:t>
            </a:r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7624763" y="5984875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b="1" dirty="0">
                <a:latin typeface="Times New Roman" pitchFamily="18" charset="0"/>
                <a:cs typeface="Times New Roman" pitchFamily="18" charset="0"/>
              </a:rPr>
              <a:t>KS</a:t>
            </a:r>
          </a:p>
        </p:txBody>
      </p:sp>
      <p:cxnSp>
        <p:nvCxnSpPr>
          <p:cNvPr id="3" name="Rett pil 2"/>
          <p:cNvCxnSpPr/>
          <p:nvPr/>
        </p:nvCxnSpPr>
        <p:spPr>
          <a:xfrm flipH="1">
            <a:off x="5126038" y="6354207"/>
            <a:ext cx="2326282" cy="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44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12" grpId="0" animBg="1"/>
      <p:bldP spid="51215" grpId="0" animBg="1"/>
      <p:bldP spid="51216" grpId="0" animBg="1"/>
      <p:bldP spid="51217" grpId="0" animBg="1"/>
      <p:bldP spid="51218" grpId="0" animBg="1"/>
      <p:bldP spid="51219" grpId="0" animBg="1"/>
      <p:bldP spid="51220" grpId="0" animBg="1"/>
      <p:bldP spid="51221" grpId="0" animBg="1"/>
      <p:bldP spid="51222" grpId="0" animBg="1"/>
      <p:bldP spid="51223" grpId="0" animBg="1"/>
      <p:bldP spid="51224" grpId="0" animBg="1"/>
      <p:bldP spid="51225" grpId="0" animBg="1"/>
      <p:bldP spid="51226" grpId="0" animBg="1"/>
      <p:bldP spid="51227" grpId="0" animBg="1"/>
      <p:bldP spid="51228" grpId="0" animBg="1"/>
      <p:bldP spid="51229" grpId="0" animBg="1"/>
      <p:bldP spid="51230" grpId="0" animBg="1"/>
      <p:bldP spid="51231" grpId="0" animBg="1"/>
      <p:bldP spid="51254" grpId="0"/>
      <p:bldP spid="51255" grpId="0"/>
      <p:bldP spid="51256" grpId="0"/>
      <p:bldP spid="51267" grpId="0"/>
      <p:bldP spid="51211" grpId="0" animBg="1"/>
      <p:bldP spid="51257" grpId="0"/>
      <p:bldP spid="51203" grpId="0" animBg="1"/>
      <p:bldP spid="51242" grpId="0" animBg="1"/>
      <p:bldP spid="51243" grpId="0" animBg="1"/>
      <p:bldP spid="51244" grpId="0" animBg="1"/>
      <p:bldP spid="51245" grpId="0" animBg="1"/>
      <p:bldP spid="51246" grpId="0" animBg="1"/>
      <p:bldP spid="51247" grpId="0" animBg="1"/>
      <p:bldP spid="51248" grpId="0" animBg="1"/>
      <p:bldP spid="51249" grpId="0" animBg="1"/>
      <p:bldP spid="51250" grpId="0" animBg="1"/>
      <p:bldP spid="51251" grpId="0" animBg="1"/>
      <p:bldP spid="51252" grpId="0" animBg="1"/>
      <p:bldP spid="51253" grpId="0"/>
      <p:bldP spid="51266" grpId="0"/>
      <p:bldP spid="51204" grpId="0" animBg="1"/>
      <p:bldP spid="51210" grpId="0" animBg="1"/>
      <p:bldP spid="51258" grpId="0"/>
      <p:bldP spid="512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87450" y="549275"/>
            <a:ext cx="607089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42913" indent="-442913"/>
            <a:r>
              <a:rPr lang="nb-NO" sz="3200" b="1" dirty="0">
                <a:latin typeface="Times New Roman" pitchFamily="18" charset="0"/>
              </a:rPr>
              <a:t>Bidrag til </a:t>
            </a:r>
            <a:r>
              <a:rPr lang="nb-NO" sz="3200" b="1" dirty="0" smtClean="0">
                <a:latin typeface="Times New Roman" pitchFamily="18" charset="0"/>
              </a:rPr>
              <a:t>”bra” lønnsdannelse</a:t>
            </a:r>
            <a:endParaRPr lang="nb-NO" sz="3200" b="1" dirty="0">
              <a:latin typeface="Times New Roman" pitchFamily="18" charset="0"/>
            </a:endParaRPr>
          </a:p>
          <a:p>
            <a:pPr marL="442913" indent="-442913"/>
            <a:endParaRPr lang="nb-NO" sz="2400" dirty="0">
              <a:latin typeface="Times New Roman" pitchFamily="18" charset="0"/>
            </a:endParaRP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>
                <a:latin typeface="Times New Roman" pitchFamily="18" charset="0"/>
              </a:rPr>
              <a:t>LO-NHOs samordnende og ledende rolle</a:t>
            </a: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 smtClean="0">
                <a:latin typeface="Times New Roman" pitchFamily="18" charset="0"/>
              </a:rPr>
              <a:t>Parallelle </a:t>
            </a:r>
            <a:r>
              <a:rPr lang="nb-NO" sz="2400" dirty="0">
                <a:latin typeface="Times New Roman" pitchFamily="18" charset="0"/>
              </a:rPr>
              <a:t>perioder, 2 år</a:t>
            </a: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 err="1">
                <a:latin typeface="Times New Roman" pitchFamily="18" charset="0"/>
              </a:rPr>
              <a:t>Samordnet</a:t>
            </a:r>
            <a:r>
              <a:rPr lang="nb-NO" sz="2400" dirty="0">
                <a:latin typeface="Times New Roman" pitchFamily="18" charset="0"/>
              </a:rPr>
              <a:t> utløp</a:t>
            </a: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 smtClean="0">
                <a:latin typeface="Times New Roman" pitchFamily="18" charset="0"/>
              </a:rPr>
              <a:t>Fredsplikt</a:t>
            </a: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 smtClean="0">
                <a:latin typeface="Times New Roman" pitchFamily="18" charset="0"/>
              </a:rPr>
              <a:t>Ufravikelighetsprinsippet</a:t>
            </a:r>
            <a:endParaRPr lang="nb-NO" sz="2400" dirty="0">
              <a:latin typeface="Times New Roman" pitchFamily="18" charset="0"/>
            </a:endParaRP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>
                <a:latin typeface="Times New Roman" pitchFamily="18" charset="0"/>
              </a:rPr>
              <a:t>Meklingsinstitusjon</a:t>
            </a: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 smtClean="0">
                <a:latin typeface="Times New Roman" pitchFamily="18" charset="0"/>
              </a:rPr>
              <a:t>TBU</a:t>
            </a:r>
          </a:p>
          <a:p>
            <a:pPr marL="803275" lvl="1" indent="-180975">
              <a:lnSpc>
                <a:spcPct val="150000"/>
              </a:lnSpc>
              <a:buFontTx/>
              <a:buChar char="•"/>
            </a:pPr>
            <a:r>
              <a:rPr lang="nb-NO" sz="2400" dirty="0" smtClean="0">
                <a:latin typeface="Times New Roman" pitchFamily="18" charset="0"/>
              </a:rPr>
              <a:t>Sosial kapital</a:t>
            </a: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14" y="5805264"/>
            <a:ext cx="10969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967780" y="6381750"/>
            <a:ext cx="1081088" cy="36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00B8A1-3236-4191-BD34-7A1127E5F04F}" type="datetime5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 mai. 2014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1672630" y="6372225"/>
            <a:ext cx="2592388" cy="36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side </a:t>
            </a:r>
            <a:fld id="{4A615107-CCAD-4D9B-B0FC-91838BD48B2F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672630" y="6372225"/>
            <a:ext cx="0" cy="167345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172693" y="6372225"/>
            <a:ext cx="0" cy="167345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Bild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727233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o.no/PageFiles/11434/Article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01" y="1052736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lo.no/PageFiles/3403/Article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2" y="1052736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lo.no/PageFiles/54145/Article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05833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lo.no/PageFiles/54152/Article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05833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031801" y="3028310"/>
            <a:ext cx="2794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Gerd Kristiansen, Fagforbundet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4974332" y="3028310"/>
            <a:ext cx="3998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Tor-Arne Solbakken, Norsk Tjenestemannslag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031800" y="5772522"/>
            <a:ext cx="3749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Hans-Christian Gabrielsen, Fellesforbundet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4974331" y="5772522"/>
            <a:ext cx="3885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Peggy A. Hessen 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Følsvik, Handel og Kontor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55776" y="18864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Fire på toppen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54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031801" y="3028310"/>
            <a:ext cx="3371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Terje Olav 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Olsson, EL &amp; IT Forbundet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4905061" y="3028310"/>
            <a:ext cx="2856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Trude Tinnlund, 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Fellesforbundet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031800" y="5772522"/>
            <a:ext cx="2790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Tomasgard, Industri Energi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4905061" y="5772522"/>
            <a:ext cx="4316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Renée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Rasmussen, Musikernes Fellesorganisasjon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ttp://www.lo.no/PageFiles/54155/Article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00" y="1052735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lo.no/PageFiles/54158/Article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1" y="1052734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lo.no/PageFiles/54162/Article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01" y="3805832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lo.no/PageFiles/54165/Article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31" y="3805830"/>
            <a:ext cx="3714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2555776" y="1886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Neste fire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37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1714500" y="712560"/>
            <a:ext cx="501643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nb-NO" b="1" dirty="0">
                <a:latin typeface="Times New Roman" pitchFamily="18" charset="0"/>
                <a:cs typeface="Times New Roman" pitchFamily="18" charset="0"/>
              </a:rPr>
              <a:t>LOs sekretariat (styre</a:t>
            </a:r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nb-NO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b-NO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endParaRPr lang="nb-NO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nb-NO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b-NO" b="1" dirty="0">
                <a:latin typeface="Times New Roman" pitchFamily="18" charset="0"/>
                <a:cs typeface="Times New Roman" pitchFamily="18" charset="0"/>
              </a:rPr>
              <a:t>15 faste medlemmer: De </a:t>
            </a:r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fire </a:t>
            </a:r>
            <a:r>
              <a:rPr lang="nb-NO" b="1" dirty="0">
                <a:latin typeface="Times New Roman" pitchFamily="18" charset="0"/>
                <a:cs typeface="Times New Roman" pitchFamily="18" charset="0"/>
              </a:rPr>
              <a:t>første fra LO-ledelsen</a:t>
            </a:r>
          </a:p>
          <a:p>
            <a:pPr eaLnBrk="0" hangingPunct="0"/>
            <a:endParaRPr lang="nb-NO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nb-NO" dirty="0">
                <a:latin typeface="Times New Roman" pitchFamily="18" charset="0"/>
                <a:cs typeface="Times New Roman" pitchFamily="18" charset="0"/>
              </a:rPr>
              <a:t>5. Erna Hagensen, Norsk </a:t>
            </a:r>
            <a:r>
              <a:rPr lang="nb-NO" dirty="0" err="1">
                <a:latin typeface="Times New Roman" pitchFamily="18" charset="0"/>
                <a:cs typeface="Times New Roman" pitchFamily="18" charset="0"/>
              </a:rPr>
              <a:t>Arbeidsmandsforbund</a:t>
            </a:r>
            <a:r>
              <a:rPr lang="nb-NO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6. Hans O. Felix, EL&amp;IT forbundet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Hallgeir Larsen, </a:t>
            </a:r>
            <a:r>
              <a:rPr lang="nb-NO" dirty="0">
                <a:latin typeface="Times New Roman" pitchFamily="18" charset="0"/>
                <a:cs typeface="Times New Roman" pitchFamily="18" charset="0"/>
              </a:rPr>
              <a:t>Fagforbundet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8. Mette Nord, Fagforbundet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9. Arve Bakke, Fellesforbundet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10. Anders Skattkjær, Fellesforbundet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Trine- Lise Sundnes , </a:t>
            </a:r>
            <a:r>
              <a:rPr lang="nb-NO" dirty="0">
                <a:latin typeface="Times New Roman" pitchFamily="18" charset="0"/>
                <a:cs typeface="Times New Roman" pitchFamily="18" charset="0"/>
              </a:rPr>
              <a:t>Handel og Kontor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12. Leif Sande, Industri Energi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13. Jan-Egil Pedersen, NNN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14. Tone Rønoldtangen, LO Stat </a:t>
            </a:r>
            <a:br>
              <a:rPr lang="nb-NO" dirty="0">
                <a:latin typeface="Times New Roman" pitchFamily="18" charset="0"/>
                <a:cs typeface="Times New Roman" pitchFamily="18" charset="0"/>
              </a:rPr>
            </a:br>
            <a:r>
              <a:rPr lang="nb-NO" dirty="0">
                <a:latin typeface="Times New Roman" pitchFamily="18" charset="0"/>
                <a:cs typeface="Times New Roman" pitchFamily="18" charset="0"/>
              </a:rPr>
              <a:t>15. John </a:t>
            </a:r>
            <a:r>
              <a:rPr lang="nb-NO" dirty="0" err="1">
                <a:latin typeface="Times New Roman" pitchFamily="18" charset="0"/>
                <a:cs typeface="Times New Roman" pitchFamily="18" charset="0"/>
              </a:rPr>
              <a:t>Leirvaag</a:t>
            </a:r>
            <a:r>
              <a:rPr lang="nb-NO" dirty="0">
                <a:latin typeface="Times New Roman" pitchFamily="18" charset="0"/>
                <a:cs typeface="Times New Roman" pitchFamily="18" charset="0"/>
              </a:rPr>
              <a:t>, Norsk Tjenestemannslag</a:t>
            </a:r>
            <a:r>
              <a:rPr lang="nb-NO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nb-NO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2" descr="http://www.lo.no/Styles/icons/skrivu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-3890963"/>
            <a:ext cx="114300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3" descr="http://www.lo.no/Styles/icons/tip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0138" y="-3890963"/>
            <a:ext cx="104775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4" descr="http://www.lo.no/stat/hitCounter.aspx?pageid=1531&amp;sectionid=19"/>
          <p:cNvSpPr>
            <a:spLocks noChangeAspect="1" noChangeArrowheads="1"/>
          </p:cNvSpPr>
          <p:nvPr/>
        </p:nvSpPr>
        <p:spPr bwMode="auto">
          <a:xfrm>
            <a:off x="1800225" y="-3890963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275" name="Group 2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5769436"/>
              </p:ext>
            </p:extLst>
          </p:nvPr>
        </p:nvGraphicFramePr>
        <p:xfrm>
          <a:off x="1331640" y="44624"/>
          <a:ext cx="5400675" cy="6086475"/>
        </p:xfrm>
        <a:graphic>
          <a:graphicData uri="http://schemas.openxmlformats.org/drawingml/2006/table">
            <a:tbl>
              <a:tblPr/>
              <a:tblGrid>
                <a:gridCol w="4046537"/>
                <a:gridCol w="1354138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STORT OG SMÅTT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(Yrkesaktive medlemmer  ca 620 000)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nb-NO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fullt betalende 2.kv 2012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Fagforbundet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Fellesforbundet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Handel og Kontor i Norge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460 00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Industri Energi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Tjenestemannslag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EL&amp;IT Forbundet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</a:t>
                      </a:r>
                      <a:r>
                        <a:rPr kumimoji="0" lang="nb-NO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Arbeidsmandsforbund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Nærings- og Nytelsesmiddelarbeiderforbund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Fellesorganisasjonen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Transportarbeiderforbund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Forbundet for Ledelse og Teknikk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Post- og Kommunikasjonsforbund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Sjømannsforbund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Jernbaneforbund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Musikernes Fellesorganisasjon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 Offisersforbund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Skolenes Landsforbund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Fengsels- og friomsorgsforbund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 Lokomotivmannsforbund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Arbeiderbevegelsens Presseforbund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Norske Idrettsutøveres </a:t>
                      </a: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Sentralorganisasjon         700              </a:t>
                      </a:r>
                      <a:r>
                        <a:rPr lang="nb-NO" sz="1400" b="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Norsk </a:t>
                      </a:r>
                      <a:r>
                        <a:rPr lang="nb-NO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Manuellterapeutforening 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17954389"/>
              </p:ext>
            </p:extLst>
          </p:nvPr>
        </p:nvGraphicFramePr>
        <p:xfrm>
          <a:off x="1108680" y="1124744"/>
          <a:ext cx="6919704" cy="482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841337" y="260648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smtClean="0">
                <a:latin typeface="Times New Roman" panose="02020603050405020304" pitchFamily="18" charset="0"/>
                <a:cs typeface="Times New Roman" pitchFamily="18" charset="0"/>
              </a:rPr>
              <a:t>SPENNENDE TALL FOR 2013</a:t>
            </a:r>
          </a:p>
          <a:p>
            <a:pPr algn="ctr"/>
            <a:r>
              <a:rPr lang="nb-NO" sz="2400" b="1" dirty="0" smtClean="0">
                <a:latin typeface="Times New Roman" panose="02020603050405020304" pitchFamily="18" charset="0"/>
                <a:cs typeface="Times New Roman" pitchFamily="18" charset="0"/>
              </a:rPr>
              <a:t>LOs andel går ned</a:t>
            </a:r>
            <a:endParaRPr lang="nb-NO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b-NO" sz="1400" dirty="0">
                <a:latin typeface="Times New Roman" pitchFamily="18" charset="0"/>
                <a:cs typeface="Times New Roman" pitchFamily="18" charset="0"/>
              </a:rPr>
              <a:t>(fagorganiserte i pst av alle </a:t>
            </a:r>
            <a:r>
              <a:rPr lang="nb-NO" sz="1400" dirty="0" smtClean="0">
                <a:latin typeface="Times New Roman" pitchFamily="18" charset="0"/>
                <a:cs typeface="Times New Roman" pitchFamily="18" charset="0"/>
              </a:rPr>
              <a:t>ansatte) </a:t>
            </a:r>
            <a:endParaRPr lang="nb-NO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øyre klammeparentes 3"/>
          <p:cNvSpPr/>
          <p:nvPr/>
        </p:nvSpPr>
        <p:spPr>
          <a:xfrm>
            <a:off x="8149439" y="3848736"/>
            <a:ext cx="288032" cy="1519501"/>
          </a:xfrm>
          <a:prstGeom prst="rightBrace">
            <a:avLst>
              <a:gd name="adj1" fmla="val 4456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8437471" y="440576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½ 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øyre klammeparentes 5"/>
          <p:cNvSpPr/>
          <p:nvPr/>
        </p:nvSpPr>
        <p:spPr>
          <a:xfrm>
            <a:off x="8185443" y="2354538"/>
            <a:ext cx="252028" cy="1473477"/>
          </a:xfrm>
          <a:prstGeom prst="rightBrace">
            <a:avLst>
              <a:gd name="adj1" fmla="val 369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8402177" y="290661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½ 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8429" y="4198959"/>
            <a:ext cx="545579" cy="46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 descr="Y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21"/>
          <a:stretch/>
        </p:blipFill>
        <p:spPr bwMode="auto">
          <a:xfrm>
            <a:off x="4788024" y="3017498"/>
            <a:ext cx="504056" cy="51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Uni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70205"/>
            <a:ext cx="934046" cy="38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Akademikerne">
            <a:hlinkClick r:id="rId7" tooltip="Til forsiden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14" y="2951076"/>
            <a:ext cx="936104" cy="54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ett pil 10"/>
          <p:cNvCxnSpPr/>
          <p:nvPr/>
        </p:nvCxnSpPr>
        <p:spPr>
          <a:xfrm>
            <a:off x="6750014" y="620688"/>
            <a:ext cx="1494394" cy="2332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8149439" y="536823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2013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39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3" grpId="0"/>
      <p:bldP spid="4" grpId="0" animBg="1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Skjermfremvisning (4:3)</PresentationFormat>
  <Paragraphs>163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Office-tema</vt:lpstr>
      <vt:lpstr> HOLDEN III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Forskjell fra 2011</vt:lpstr>
      <vt:lpstr>Reform i mange etapper</vt:lpstr>
      <vt:lpstr>PowerPoint-presentasjon</vt:lpstr>
      <vt:lpstr>PowerPoint-presentasjon</vt:lpstr>
      <vt:lpstr>PowerPoint-presentasjon</vt:lpstr>
      <vt:lpstr>Størst innslag av huller i opptjening</vt:lpstr>
      <vt:lpstr>Nordisk særtrekk  Nr I Fagorganiserte i prosent av alle ansatte</vt:lpstr>
    </vt:vector>
  </TitlesOfParts>
  <Company>TeleComputing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 Reegård</dc:creator>
  <cp:lastModifiedBy>Stein Reegård</cp:lastModifiedBy>
  <cp:revision>59</cp:revision>
  <dcterms:created xsi:type="dcterms:W3CDTF">2013-11-15T09:43:25Z</dcterms:created>
  <dcterms:modified xsi:type="dcterms:W3CDTF">2014-05-11T11:16:47Z</dcterms:modified>
</cp:coreProperties>
</file>