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4"/>
  </p:notesMasterIdLst>
  <p:handoutMasterIdLst>
    <p:handoutMasterId r:id="rId15"/>
  </p:handoutMasterIdLst>
  <p:sldIdLst>
    <p:sldId id="280" r:id="rId2"/>
    <p:sldId id="293" r:id="rId3"/>
    <p:sldId id="302" r:id="rId4"/>
    <p:sldId id="294" r:id="rId5"/>
    <p:sldId id="303" r:id="rId6"/>
    <p:sldId id="260" r:id="rId7"/>
    <p:sldId id="304" r:id="rId8"/>
    <p:sldId id="298" r:id="rId9"/>
    <p:sldId id="305" r:id="rId10"/>
    <p:sldId id="286" r:id="rId11"/>
    <p:sldId id="306" r:id="rId12"/>
    <p:sldId id="299" r:id="rId13"/>
  </p:sldIdLst>
  <p:sldSz cx="12192000" cy="6858000"/>
  <p:notesSz cx="6797675" cy="9926638"/>
  <p:defaultTextStyle>
    <a:defPPr>
      <a:defRPr lang="nb-N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1003" userDrawn="1">
          <p15:clr>
            <a:srgbClr val="A4A3A4"/>
          </p15:clr>
        </p15:guide>
        <p15:guide id="3" orient="horz" pos="913" userDrawn="1">
          <p15:clr>
            <a:srgbClr val="A4A3A4"/>
          </p15:clr>
        </p15:guide>
        <p15:guide id="4" orient="horz" pos="3861" userDrawn="1">
          <p15:clr>
            <a:srgbClr val="A4A3A4"/>
          </p15:clr>
        </p15:guide>
        <p15:guide id="5" pos="3840" userDrawn="1">
          <p15:clr>
            <a:srgbClr val="A4A3A4"/>
          </p15:clr>
        </p15:guide>
        <p15:guide id="6" pos="604" userDrawn="1">
          <p15:clr>
            <a:srgbClr val="A4A3A4"/>
          </p15:clr>
        </p15:guide>
        <p15:guide id="7" pos="701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E5E"/>
    <a:srgbClr val="556E82"/>
    <a:srgbClr val="7D6323"/>
    <a:srgbClr val="978439"/>
    <a:srgbClr val="897B47"/>
    <a:srgbClr val="E6E093"/>
    <a:srgbClr val="988237"/>
    <a:srgbClr val="887D47"/>
    <a:srgbClr val="0F0B61"/>
    <a:srgbClr val="1F1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59407" autoAdjust="0"/>
  </p:normalViewPr>
  <p:slideViewPr>
    <p:cSldViewPr showGuides="1">
      <p:cViewPr varScale="1">
        <p:scale>
          <a:sx n="78" d="100"/>
          <a:sy n="78" d="100"/>
        </p:scale>
        <p:origin x="1698" y="84"/>
      </p:cViewPr>
      <p:guideLst>
        <p:guide orient="horz" pos="2160"/>
        <p:guide orient="horz" pos="1003"/>
        <p:guide orient="horz" pos="913"/>
        <p:guide orient="horz" pos="3861"/>
        <p:guide pos="3840"/>
        <p:guide pos="604"/>
        <p:guide pos="7015"/>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howGuides="1">
      <p:cViewPr varScale="1">
        <p:scale>
          <a:sx n="84" d="100"/>
          <a:sy n="84" d="100"/>
        </p:scale>
        <p:origin x="258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CBCF24DE-A009-47EC-A994-2C17E4B067A3}" type="datetimeFigureOut">
              <a:rPr lang="nb-NO" smtClean="0"/>
              <a:t>19.11.2019</a:t>
            </a:fld>
            <a:endParaRPr lang="nb-NO"/>
          </a:p>
        </p:txBody>
      </p:sp>
      <p:sp>
        <p:nvSpPr>
          <p:cNvPr id="4" name="Plassholder for bunnteks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A1D7869-2FA0-46F6-845B-C2F49CB8A068}" type="slidenum">
              <a:rPr lang="nb-NO" smtClean="0"/>
              <a:t>‹#›</a:t>
            </a:fld>
            <a:endParaRPr lang="nb-NO"/>
          </a:p>
        </p:txBody>
      </p:sp>
    </p:spTree>
    <p:extLst>
      <p:ext uri="{BB962C8B-B14F-4D97-AF65-F5344CB8AC3E}">
        <p14:creationId xmlns:p14="http://schemas.microsoft.com/office/powerpoint/2010/main" val="1787536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b-NO"/>
          </a:p>
        </p:txBody>
      </p:sp>
      <p:sp>
        <p:nvSpPr>
          <p:cNvPr id="3" name="Plassholder for dato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4C18B6A-70AD-4AB0-A02D-C0FC08D14F91}" type="datetimeFigureOut">
              <a:rPr lang="nb-NO"/>
              <a:pPr>
                <a:defRPr/>
              </a:pPr>
              <a:t>19.11.2019</a:t>
            </a:fld>
            <a:endParaRPr lang="nb-NO"/>
          </a:p>
        </p:txBody>
      </p:sp>
      <p:sp>
        <p:nvSpPr>
          <p:cNvPr id="4" name="Plassholder for lysbilde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nb-NO" noProof="0" smtClean="0"/>
          </a:p>
        </p:txBody>
      </p:sp>
      <p:sp>
        <p:nvSpPr>
          <p:cNvPr id="5" name="Plassholder for notat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p>
        </p:txBody>
      </p:sp>
      <p:sp>
        <p:nvSpPr>
          <p:cNvPr id="6" name="Plassholder for bunn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b-NO"/>
          </a:p>
        </p:txBody>
      </p:sp>
      <p:sp>
        <p:nvSpPr>
          <p:cNvPr id="7" name="Plassholder for lysbilde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1773A84-FC95-4064-B83F-81CB4A0C49A5}" type="slidenum">
              <a:rPr lang="nb-NO"/>
              <a:pPr>
                <a:defRPr/>
              </a:pPr>
              <a:t>‹#›</a:t>
            </a:fld>
            <a:endParaRPr lang="nb-NO"/>
          </a:p>
        </p:txBody>
      </p:sp>
    </p:spTree>
    <p:extLst>
      <p:ext uri="{BB962C8B-B14F-4D97-AF65-F5344CB8AC3E}">
        <p14:creationId xmlns:p14="http://schemas.microsoft.com/office/powerpoint/2010/main" val="35709695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pPr marL="171450" indent="-171450">
              <a:buFont typeface="Arial" panose="020B0604020202020204" pitchFamily="34" charset="0"/>
              <a:buChar char="•"/>
            </a:pPr>
            <a:r>
              <a:rPr lang="nb-NO" sz="900" dirty="0" smtClean="0"/>
              <a:t>Aldringen</a:t>
            </a:r>
            <a:r>
              <a:rPr lang="nb-NO" sz="900" baseline="0" dirty="0" smtClean="0"/>
              <a:t> i befolkningen setter offentlige finanser under press, og pensjonsreformen begrenser veksten i utgiftene til alderspensjon</a:t>
            </a:r>
            <a:endParaRPr lang="nb-NO" sz="900" dirty="0" smtClean="0"/>
          </a:p>
          <a:p>
            <a:pPr marL="171450" indent="-171450">
              <a:buFont typeface="Arial" panose="020B0604020202020204" pitchFamily="34" charset="0"/>
              <a:buChar char="•"/>
            </a:pPr>
            <a:r>
              <a:rPr lang="nb-NO" sz="900" dirty="0" smtClean="0"/>
              <a:t>Et</a:t>
            </a:r>
            <a:r>
              <a:rPr lang="nb-NO" sz="900" baseline="0" dirty="0" smtClean="0"/>
              <a:t> sentralt element i pensjonsreformen er levealdersjustering: Etter hvert som befolkningens levealder øker, vil pensjonsnivået for en gitt uttaksalder reduseres</a:t>
            </a:r>
          </a:p>
          <a:p>
            <a:pPr marL="171450" indent="-171450">
              <a:buFont typeface="Arial" panose="020B0604020202020204" pitchFamily="34" charset="0"/>
              <a:buChar char="•"/>
            </a:pPr>
            <a:r>
              <a:rPr lang="nb-NO" sz="900" dirty="0" smtClean="0"/>
              <a:t>Andre land (Danmark</a:t>
            </a:r>
            <a:r>
              <a:rPr lang="nb-NO" sz="900" baseline="0" dirty="0" smtClean="0"/>
              <a:t> m.fl.) </a:t>
            </a:r>
            <a:r>
              <a:rPr lang="nb-NO" sz="900" dirty="0" smtClean="0"/>
              <a:t>har valgt å</a:t>
            </a:r>
            <a:r>
              <a:rPr lang="nb-NO" sz="900" baseline="0" dirty="0" smtClean="0"/>
              <a:t> øke pensjonsalderen, men den norske reformen legger opp til at den enkelte selv skal kunne velge mellom tidlig uttak og lavt pensjonsnivå, og sent uttak og høyere pensjonsnivå</a:t>
            </a:r>
          </a:p>
          <a:p>
            <a:pPr marL="171450" indent="-171450">
              <a:buFont typeface="Arial" panose="020B0604020202020204" pitchFamily="34" charset="0"/>
              <a:buChar char="•"/>
            </a:pPr>
            <a:r>
              <a:rPr lang="nb-NO" sz="900" dirty="0" smtClean="0"/>
              <a:t>Det</a:t>
            </a:r>
            <a:r>
              <a:rPr lang="nb-NO" sz="900" baseline="0" dirty="0" smtClean="0"/>
              <a:t> kan diskuteres om denne valgfriheten er reell for alle. Den enkelte tar ikke sine pensjons- og arbeidsbeslutninger i et vakuum, men er betinget av forhold i arbeidsmarkedet. </a:t>
            </a:r>
          </a:p>
          <a:p>
            <a:pPr marL="171450" indent="-171450">
              <a:buFont typeface="Arial" panose="020B0604020202020204" pitchFamily="34" charset="0"/>
              <a:buChar char="•"/>
            </a:pPr>
            <a:r>
              <a:rPr lang="nb-NO" sz="900" baseline="0" dirty="0" smtClean="0"/>
              <a:t>Den enkelte må finne noen som er villig til å kjøpe den arbeidskraften hun tilbyr</a:t>
            </a:r>
          </a:p>
          <a:p>
            <a:pPr marL="171450" indent="-171450">
              <a:buFont typeface="Arial" panose="020B0604020202020204" pitchFamily="34" charset="0"/>
              <a:buChar char="•"/>
            </a:pPr>
            <a:r>
              <a:rPr lang="nb-NO" sz="900" baseline="0" dirty="0" smtClean="0"/>
              <a:t>I tillegg har vi en gruppe som er definert til å ha varig nedsatt inntektsevne: personer som mottar uføretrygd</a:t>
            </a:r>
          </a:p>
          <a:p>
            <a:pPr marL="171450" indent="-171450">
              <a:buFont typeface="Arial" panose="020B0604020202020204" pitchFamily="34" charset="0"/>
              <a:buChar char="•"/>
            </a:pPr>
            <a:endParaRPr lang="nb-NO" sz="900" baseline="0" dirty="0" smtClean="0"/>
          </a:p>
          <a:p>
            <a:pPr marL="171450" indent="-171450">
              <a:buFont typeface="Arial" panose="020B0604020202020204" pitchFamily="34" charset="0"/>
              <a:buChar char="•"/>
            </a:pPr>
            <a:r>
              <a:rPr lang="nb-NO" sz="900" baseline="0" dirty="0" smtClean="0"/>
              <a:t>Uføre kan altså ikke øke sitt arbeidstilbud for å kompensere for levealdersjusteringen av alderspensjonen</a:t>
            </a:r>
          </a:p>
          <a:p>
            <a:pPr marL="171450" indent="-171450">
              <a:buFont typeface="Arial" panose="020B0604020202020204" pitchFamily="34" charset="0"/>
              <a:buChar char="•"/>
            </a:pPr>
            <a:r>
              <a:rPr lang="nb-NO" sz="900" baseline="0" dirty="0" smtClean="0"/>
              <a:t>Utfordringen: </a:t>
            </a:r>
          </a:p>
          <a:p>
            <a:pPr marL="628650" lvl="1" indent="-171450">
              <a:buFont typeface="Arial" panose="020B0604020202020204" pitchFamily="34" charset="0"/>
              <a:buChar char="•"/>
            </a:pPr>
            <a:r>
              <a:rPr lang="nb-NO" sz="900" baseline="0" dirty="0" smtClean="0"/>
              <a:t>At yngre årskull kan motvirke gradvis lavere pensjon ved å jobbe lenger, er et sentralt premiss i pensjonsreformen</a:t>
            </a:r>
          </a:p>
          <a:p>
            <a:pPr marL="628650" lvl="1" indent="-171450">
              <a:buFont typeface="Arial" panose="020B0604020202020204" pitchFamily="34" charset="0"/>
              <a:buChar char="•"/>
            </a:pPr>
            <a:r>
              <a:rPr lang="nb-NO" sz="900" baseline="0" dirty="0" smtClean="0"/>
              <a:t>Rundt 1/3 mottar uføretrygd ved fylte 67, og kan derfor ikke jobbe lenger</a:t>
            </a:r>
          </a:p>
          <a:p>
            <a:endParaRPr lang="nb-NO" sz="900" dirty="0"/>
          </a:p>
        </p:txBody>
      </p:sp>
      <p:sp>
        <p:nvSpPr>
          <p:cNvPr id="4" name="Plassholder for lysbildenummer 3"/>
          <p:cNvSpPr>
            <a:spLocks noGrp="1"/>
          </p:cNvSpPr>
          <p:nvPr>
            <p:ph type="sldNum" sz="quarter" idx="10"/>
          </p:nvPr>
        </p:nvSpPr>
        <p:spPr/>
        <p:txBody>
          <a:bodyPr/>
          <a:lstStyle/>
          <a:p>
            <a:pPr>
              <a:defRPr/>
            </a:pPr>
            <a:fld id="{51773A84-FC95-4064-B83F-81CB4A0C49A5}" type="slidenum">
              <a:rPr lang="nb-NO" smtClean="0"/>
              <a:pPr>
                <a:defRPr/>
              </a:pPr>
              <a:t>1</a:t>
            </a:fld>
            <a:endParaRPr lang="nb-NO"/>
          </a:p>
        </p:txBody>
      </p:sp>
    </p:spTree>
    <p:extLst>
      <p:ext uri="{BB962C8B-B14F-4D97-AF65-F5344CB8AC3E}">
        <p14:creationId xmlns:p14="http://schemas.microsoft.com/office/powerpoint/2010/main" val="20814066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nb-NO" sz="1200" dirty="0" smtClean="0"/>
              <a:t>Ikke mulig å si når et behov for skjerming vil oppstå – dette avhenger av framtidige tilpasninger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lang="nb-NO" sz="1200" dirty="0" smtClean="0"/>
          </a:p>
          <a:p>
            <a:pPr marL="171450" indent="-171450">
              <a:spcBef>
                <a:spcPct val="0"/>
              </a:spcBef>
              <a:buFont typeface="Arial" panose="020B0604020202020204" pitchFamily="34" charset="0"/>
              <a:buChar char="•"/>
            </a:pPr>
            <a:r>
              <a:rPr lang="nb-NO" sz="1200" dirty="0" smtClean="0">
                <a:latin typeface="Arial" charset="0"/>
                <a:cs typeface="+mn-cs"/>
              </a:rPr>
              <a:t>Ikke</a:t>
            </a:r>
            <a:r>
              <a:rPr lang="nb-NO" sz="1200" baseline="0" dirty="0" smtClean="0">
                <a:latin typeface="Arial" charset="0"/>
                <a:cs typeface="+mn-cs"/>
              </a:rPr>
              <a:t> et rent faglig spørsmål. Vi kan ikke "regne" oss fram til et rett pensjonsnivå for uføre. </a:t>
            </a:r>
          </a:p>
          <a:p>
            <a:pPr marL="171450" indent="-171450">
              <a:spcBef>
                <a:spcPct val="0"/>
              </a:spcBef>
              <a:buFont typeface="Arial" panose="020B0604020202020204" pitchFamily="34" charset="0"/>
              <a:buChar char="•"/>
            </a:pPr>
            <a:endParaRPr lang="nb-NO" sz="1200" baseline="0" dirty="0" smtClean="0">
              <a:latin typeface="Arial" charset="0"/>
              <a:cs typeface="+mn-cs"/>
            </a:endParaRPr>
          </a:p>
          <a:p>
            <a:pPr marL="171450" indent="-171450">
              <a:spcBef>
                <a:spcPct val="0"/>
              </a:spcBef>
              <a:buFont typeface="Arial" panose="020B0604020202020204" pitchFamily="34" charset="0"/>
              <a:buChar char="•"/>
            </a:pPr>
            <a:r>
              <a:rPr lang="nb-NO" sz="1200" dirty="0" smtClean="0">
                <a:latin typeface="Arial" charset="0"/>
                <a:cs typeface="+mn-cs"/>
              </a:rPr>
              <a:t>Uføres alderspensjon kan relateres til tidligere inntekt, pensjonsnivået for andre alderspensjonister og/eller et absolutt nivå</a:t>
            </a:r>
            <a:endParaRPr lang="nb-NO" sz="1100" dirty="0" smtClean="0">
              <a:latin typeface="Arial" charset="0"/>
              <a:cs typeface="+mn-cs"/>
            </a:endParaRPr>
          </a:p>
          <a:p>
            <a:pPr marL="171450" indent="-171450">
              <a:buFont typeface="Arial" panose="020B0604020202020204" pitchFamily="34" charset="0"/>
              <a:buChar char="•"/>
            </a:pPr>
            <a:r>
              <a:rPr lang="nb-NO" baseline="0" dirty="0" smtClean="0"/>
              <a:t>Før pensjonsreformen medførte regelverket at uføre fikk en alderspensjon som om de ikke hadde blitt uføre. </a:t>
            </a:r>
          </a:p>
          <a:p>
            <a:pPr marL="171450" indent="-171450">
              <a:buFont typeface="Arial" panose="020B0604020202020204" pitchFamily="34" charset="0"/>
              <a:buChar char="•"/>
            </a:pPr>
            <a:r>
              <a:rPr lang="nb-NO" baseline="0" dirty="0" smtClean="0"/>
              <a:t>Relativt enkelt med fast pensjonsalder, må kun estimere framtidig inntekt</a:t>
            </a:r>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r>
              <a:rPr lang="nb-NO" baseline="0" dirty="0" smtClean="0"/>
              <a:t>Mer krevende etter pensjonsreformen, fordi en nå også må estimere/anta avgangs- /uttaksalder</a:t>
            </a:r>
          </a:p>
          <a:p>
            <a:pPr marL="171450" indent="-171450">
              <a:buFont typeface="Arial" panose="020B0604020202020204" pitchFamily="34" charset="0"/>
              <a:buChar char="•"/>
            </a:pPr>
            <a:r>
              <a:rPr lang="nb-NO" baseline="0" dirty="0" smtClean="0"/>
              <a:t>Uunngåelig at de som ville stått lenge i arbeid taper, og at de som ville gått av ved 62 år vinner</a:t>
            </a:r>
          </a:p>
          <a:p>
            <a:pPr marL="171450" indent="-171450">
              <a:buFont typeface="Arial" panose="020B0604020202020204" pitchFamily="34" charset="0"/>
              <a:buChar char="•"/>
            </a:pPr>
            <a:r>
              <a:rPr lang="nb-NO" baseline="0" dirty="0" smtClean="0"/>
              <a:t>Med regelverket i ny alderspensjon får uføre om lag samme AP som om de hadde stått i arbeid til 65-66 år</a:t>
            </a:r>
          </a:p>
          <a:p>
            <a:pPr marL="171450" indent="-171450">
              <a:buFont typeface="Arial" panose="020B0604020202020204" pitchFamily="34" charset="0"/>
              <a:buChar char="•"/>
            </a:pPr>
            <a:r>
              <a:rPr lang="nb-NO" baseline="0" dirty="0" smtClean="0"/>
              <a:t>Det er om lag på nivå med median avgangsalder </a:t>
            </a:r>
          </a:p>
          <a:p>
            <a:endParaRPr lang="nb-NO" baseline="0" dirty="0" smtClean="0"/>
          </a:p>
          <a:p>
            <a:endParaRPr lang="nb-NO" dirty="0"/>
          </a:p>
        </p:txBody>
      </p:sp>
      <p:sp>
        <p:nvSpPr>
          <p:cNvPr id="4" name="Plassholder for lysbildenummer 3"/>
          <p:cNvSpPr>
            <a:spLocks noGrp="1"/>
          </p:cNvSpPr>
          <p:nvPr>
            <p:ph type="sldNum" sz="quarter" idx="10"/>
          </p:nvPr>
        </p:nvSpPr>
        <p:spPr/>
        <p:txBody>
          <a:bodyPr/>
          <a:lstStyle/>
          <a:p>
            <a:pPr>
              <a:defRPr/>
            </a:pPr>
            <a:fld id="{51773A84-FC95-4064-B83F-81CB4A0C49A5}" type="slidenum">
              <a:rPr lang="nb-NO" smtClean="0"/>
              <a:pPr>
                <a:defRPr/>
              </a:pPr>
              <a:t>12</a:t>
            </a:fld>
            <a:endParaRPr lang="nb-NO"/>
          </a:p>
        </p:txBody>
      </p:sp>
    </p:spTree>
    <p:extLst>
      <p:ext uri="{BB962C8B-B14F-4D97-AF65-F5344CB8AC3E}">
        <p14:creationId xmlns:p14="http://schemas.microsoft.com/office/powerpoint/2010/main" val="166337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dirty="0" smtClean="0"/>
              <a:t>Pensjonskommisjonen</a:t>
            </a:r>
            <a:r>
              <a:rPr lang="nb-NO" baseline="0" dirty="0" smtClean="0"/>
              <a:t> la i utgangspunktet opp til at uføre skulle omfattes av levealdersjustering på lik linje med andre, men: </a:t>
            </a:r>
            <a:r>
              <a:rPr lang="nb-NO" i="1" baseline="0" dirty="0" smtClean="0"/>
              <a:t>"</a:t>
            </a:r>
            <a:r>
              <a:rPr lang="nb-NO" sz="1200" b="0" i="1" u="none" strike="noStrike" kern="1200" dirty="0" smtClean="0">
                <a:solidFill>
                  <a:schemeClr val="tx1"/>
                </a:solidFill>
                <a:effectLst/>
                <a:latin typeface="+mn-lt"/>
                <a:ea typeface="+mn-ea"/>
                <a:cs typeface="+mn-cs"/>
              </a:rPr>
              <a:t>Dersom befolkningsutviklingen på et senere tidspunkt viser seg å føre til uheldige skjevheter, bør omregningstidspunktet for overgang fra uførepensjon til alderspensjon revurderes."</a:t>
            </a:r>
            <a:endParaRPr lang="nb-NO" i="1" baseline="0" dirty="0" smtClean="0"/>
          </a:p>
          <a:p>
            <a:pPr marL="171450" indent="-171450">
              <a:buFont typeface="Arial" panose="020B0604020202020204" pitchFamily="34" charset="0"/>
              <a:buChar char="•"/>
            </a:pPr>
            <a:r>
              <a:rPr lang="nb-NO" dirty="0" smtClean="0"/>
              <a:t>Uførepensjonsutvalget problematiserte at uføre ikke kan</a:t>
            </a:r>
            <a:r>
              <a:rPr lang="nb-NO" baseline="0" dirty="0" smtClean="0"/>
              <a:t> kompensere for levealdersjusteringen ved å stå lenger i jobb</a:t>
            </a:r>
          </a:p>
          <a:p>
            <a:pPr marL="171450" indent="-171450">
              <a:buFont typeface="Arial" panose="020B0604020202020204" pitchFamily="34" charset="0"/>
              <a:buChar char="•"/>
            </a:pPr>
            <a:r>
              <a:rPr lang="nb-NO" baseline="0" dirty="0" smtClean="0"/>
              <a:t>Uførepensjonsutvalget vurderte det samtidig som urimelig at uføre ubetinget skjermes mot effekten av levealdersjusteringen.</a:t>
            </a:r>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r>
              <a:rPr lang="nb-NO" baseline="0" dirty="0" err="1" smtClean="0"/>
              <a:t>Prop</a:t>
            </a:r>
            <a:r>
              <a:rPr lang="nb-NO" baseline="0" dirty="0" smtClean="0"/>
              <a:t>. 130 omhandlet ny uføretrygd og ny alderspensjon til uføre, og foreslo et skjermingstillegg for uføre alderspensjonister. </a:t>
            </a:r>
          </a:p>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dirty="0"/>
          </a:p>
        </p:txBody>
      </p:sp>
      <p:sp>
        <p:nvSpPr>
          <p:cNvPr id="4" name="Plassholder for lysbildenummer 3"/>
          <p:cNvSpPr>
            <a:spLocks noGrp="1"/>
          </p:cNvSpPr>
          <p:nvPr>
            <p:ph type="sldNum" sz="quarter" idx="10"/>
          </p:nvPr>
        </p:nvSpPr>
        <p:spPr/>
        <p:txBody>
          <a:bodyPr/>
          <a:lstStyle/>
          <a:p>
            <a:fld id="{68BEF551-ADA4-43C2-B0D2-A9720A643786}" type="slidenum">
              <a:rPr lang="nb-NO" smtClean="0"/>
              <a:t>2</a:t>
            </a:fld>
            <a:endParaRPr lang="nb-NO"/>
          </a:p>
        </p:txBody>
      </p:sp>
    </p:spTree>
    <p:extLst>
      <p:ext uri="{BB962C8B-B14F-4D97-AF65-F5344CB8AC3E}">
        <p14:creationId xmlns:p14="http://schemas.microsoft.com/office/powerpoint/2010/main" val="1775300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endParaRPr lang="nb-NO" baseline="0" dirty="0" smtClean="0"/>
          </a:p>
          <a:p>
            <a:pPr marL="171450" indent="-171450">
              <a:buFont typeface="Arial" panose="020B0604020202020204" pitchFamily="34" charset="0"/>
              <a:buChar char="•"/>
            </a:pPr>
            <a:endParaRPr lang="nb-NO" dirty="0"/>
          </a:p>
        </p:txBody>
      </p:sp>
      <p:sp>
        <p:nvSpPr>
          <p:cNvPr id="4" name="Plassholder for lysbildenummer 3"/>
          <p:cNvSpPr>
            <a:spLocks noGrp="1"/>
          </p:cNvSpPr>
          <p:nvPr>
            <p:ph type="sldNum" sz="quarter" idx="10"/>
          </p:nvPr>
        </p:nvSpPr>
        <p:spPr/>
        <p:txBody>
          <a:bodyPr/>
          <a:lstStyle/>
          <a:p>
            <a:fld id="{68BEF551-ADA4-43C2-B0D2-A9720A643786}" type="slidenum">
              <a:rPr lang="nb-NO" smtClean="0"/>
              <a:t>3</a:t>
            </a:fld>
            <a:endParaRPr lang="nb-NO"/>
          </a:p>
        </p:txBody>
      </p:sp>
    </p:spTree>
    <p:extLst>
      <p:ext uri="{BB962C8B-B14F-4D97-AF65-F5344CB8AC3E}">
        <p14:creationId xmlns:p14="http://schemas.microsoft.com/office/powerpoint/2010/main" val="1256535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68BEF551-ADA4-43C2-B0D2-A9720A643786}" type="slidenum">
              <a:rPr lang="nb-NO" smtClean="0"/>
              <a:t>4</a:t>
            </a:fld>
            <a:endParaRPr lang="nb-NO"/>
          </a:p>
        </p:txBody>
      </p:sp>
    </p:spTree>
    <p:extLst>
      <p:ext uri="{BB962C8B-B14F-4D97-AF65-F5344CB8AC3E}">
        <p14:creationId xmlns:p14="http://schemas.microsoft.com/office/powerpoint/2010/main" val="3272200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baseline="0" dirty="0" smtClean="0"/>
          </a:p>
          <a:p>
            <a:endParaRPr lang="nb-NO" dirty="0"/>
          </a:p>
        </p:txBody>
      </p:sp>
      <p:sp>
        <p:nvSpPr>
          <p:cNvPr id="4" name="Plassholder for lysbildenummer 3"/>
          <p:cNvSpPr>
            <a:spLocks noGrp="1"/>
          </p:cNvSpPr>
          <p:nvPr>
            <p:ph type="sldNum" sz="quarter" idx="10"/>
          </p:nvPr>
        </p:nvSpPr>
        <p:spPr/>
        <p:txBody>
          <a:bodyPr/>
          <a:lstStyle/>
          <a:p>
            <a:pPr>
              <a:defRPr/>
            </a:pPr>
            <a:fld id="{51773A84-FC95-4064-B83F-81CB4A0C49A5}" type="slidenum">
              <a:rPr lang="nb-NO" smtClean="0"/>
              <a:pPr>
                <a:defRPr/>
              </a:pPr>
              <a:t>5</a:t>
            </a:fld>
            <a:endParaRPr lang="nb-NO"/>
          </a:p>
        </p:txBody>
      </p:sp>
    </p:spTree>
    <p:extLst>
      <p:ext uri="{BB962C8B-B14F-4D97-AF65-F5344CB8AC3E}">
        <p14:creationId xmlns:p14="http://schemas.microsoft.com/office/powerpoint/2010/main" val="1958538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Data til og med 2017.</a:t>
            </a:r>
            <a:r>
              <a:rPr lang="nb-NO" baseline="0" dirty="0" smtClean="0"/>
              <a:t> </a:t>
            </a:r>
            <a:r>
              <a:rPr lang="nb-NO" dirty="0" smtClean="0"/>
              <a:t>1949-kullet var første kull hvor alle kunne ta ut fra 62 år.</a:t>
            </a:r>
          </a:p>
          <a:p>
            <a:endParaRPr lang="nb-NO" dirty="0" smtClean="0"/>
          </a:p>
          <a:p>
            <a:r>
              <a:rPr lang="nb-NO" dirty="0" smtClean="0"/>
              <a:t>Stiplet</a:t>
            </a:r>
            <a:r>
              <a:rPr lang="nb-NO" baseline="0" dirty="0" smtClean="0"/>
              <a:t> linje: omregnet til hva pensjonen ville vært dersom den var tatt ut fra 67 år</a:t>
            </a:r>
          </a:p>
          <a:p>
            <a:endParaRPr lang="nb-NO" baseline="0" dirty="0" smtClean="0"/>
          </a:p>
          <a:p>
            <a:endParaRPr lang="nb-NO" dirty="0" smtClean="0"/>
          </a:p>
        </p:txBody>
      </p:sp>
      <p:sp>
        <p:nvSpPr>
          <p:cNvPr id="4" name="Plassholder for lysbildenummer 3"/>
          <p:cNvSpPr>
            <a:spLocks noGrp="1"/>
          </p:cNvSpPr>
          <p:nvPr>
            <p:ph type="sldNum" sz="quarter" idx="10"/>
          </p:nvPr>
        </p:nvSpPr>
        <p:spPr/>
        <p:txBody>
          <a:bodyPr/>
          <a:lstStyle/>
          <a:p>
            <a:pPr>
              <a:defRPr/>
            </a:pPr>
            <a:fld id="{51773A84-FC95-4064-B83F-81CB4A0C49A5}" type="slidenum">
              <a:rPr lang="nb-NO" smtClean="0"/>
              <a:pPr>
                <a:defRPr/>
              </a:pPr>
              <a:t>6</a:t>
            </a:fld>
            <a:endParaRPr lang="nb-NO"/>
          </a:p>
        </p:txBody>
      </p:sp>
    </p:spTree>
    <p:extLst>
      <p:ext uri="{BB962C8B-B14F-4D97-AF65-F5344CB8AC3E}">
        <p14:creationId xmlns:p14="http://schemas.microsoft.com/office/powerpoint/2010/main" val="2100194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baseline="0" dirty="0" smtClean="0"/>
          </a:p>
          <a:p>
            <a:endParaRPr lang="nb-NO" dirty="0"/>
          </a:p>
        </p:txBody>
      </p:sp>
      <p:sp>
        <p:nvSpPr>
          <p:cNvPr id="4" name="Plassholder for lysbildenummer 3"/>
          <p:cNvSpPr>
            <a:spLocks noGrp="1"/>
          </p:cNvSpPr>
          <p:nvPr>
            <p:ph type="sldNum" sz="quarter" idx="10"/>
          </p:nvPr>
        </p:nvSpPr>
        <p:spPr/>
        <p:txBody>
          <a:bodyPr/>
          <a:lstStyle/>
          <a:p>
            <a:pPr>
              <a:defRPr/>
            </a:pPr>
            <a:fld id="{51773A84-FC95-4064-B83F-81CB4A0C49A5}" type="slidenum">
              <a:rPr lang="nb-NO" smtClean="0"/>
              <a:pPr>
                <a:defRPr/>
              </a:pPr>
              <a:t>7</a:t>
            </a:fld>
            <a:endParaRPr lang="nb-NO"/>
          </a:p>
        </p:txBody>
      </p:sp>
    </p:spTree>
    <p:extLst>
      <p:ext uri="{BB962C8B-B14F-4D97-AF65-F5344CB8AC3E}">
        <p14:creationId xmlns:p14="http://schemas.microsoft.com/office/powerpoint/2010/main" val="2780188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baseline="0" dirty="0" smtClean="0"/>
          </a:p>
          <a:p>
            <a:endParaRPr lang="nb-NO" dirty="0"/>
          </a:p>
        </p:txBody>
      </p:sp>
      <p:sp>
        <p:nvSpPr>
          <p:cNvPr id="4" name="Plassholder for lysbildenummer 3"/>
          <p:cNvSpPr>
            <a:spLocks noGrp="1"/>
          </p:cNvSpPr>
          <p:nvPr>
            <p:ph type="sldNum" sz="quarter" idx="10"/>
          </p:nvPr>
        </p:nvSpPr>
        <p:spPr/>
        <p:txBody>
          <a:bodyPr/>
          <a:lstStyle/>
          <a:p>
            <a:pPr>
              <a:defRPr/>
            </a:pPr>
            <a:fld id="{51773A84-FC95-4064-B83F-81CB4A0C49A5}" type="slidenum">
              <a:rPr lang="nb-NO" smtClean="0"/>
              <a:pPr>
                <a:defRPr/>
              </a:pPr>
              <a:t>9</a:t>
            </a:fld>
            <a:endParaRPr lang="nb-NO"/>
          </a:p>
        </p:txBody>
      </p:sp>
    </p:spTree>
    <p:extLst>
      <p:ext uri="{BB962C8B-B14F-4D97-AF65-F5344CB8AC3E}">
        <p14:creationId xmlns:p14="http://schemas.microsoft.com/office/powerpoint/2010/main" val="2204664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37 opptjeningsår ved 62 år, jevn</a:t>
            </a:r>
            <a:r>
              <a:rPr lang="nb-NO" baseline="0" dirty="0" smtClean="0"/>
              <a:t> inntekt 6 G</a:t>
            </a:r>
            <a:endParaRPr lang="nb-NO" dirty="0"/>
          </a:p>
        </p:txBody>
      </p:sp>
      <p:sp>
        <p:nvSpPr>
          <p:cNvPr id="4" name="Plassholder for lysbildenummer 3"/>
          <p:cNvSpPr>
            <a:spLocks noGrp="1"/>
          </p:cNvSpPr>
          <p:nvPr>
            <p:ph type="sldNum" sz="quarter" idx="10"/>
          </p:nvPr>
        </p:nvSpPr>
        <p:spPr/>
        <p:txBody>
          <a:bodyPr/>
          <a:lstStyle/>
          <a:p>
            <a:pPr>
              <a:defRPr/>
            </a:pPr>
            <a:fld id="{51773A84-FC95-4064-B83F-81CB4A0C49A5}" type="slidenum">
              <a:rPr lang="nb-NO" smtClean="0"/>
              <a:pPr>
                <a:defRPr/>
              </a:pPr>
              <a:t>10</a:t>
            </a:fld>
            <a:endParaRPr lang="nb-NO"/>
          </a:p>
        </p:txBody>
      </p:sp>
    </p:spTree>
    <p:extLst>
      <p:ext uri="{BB962C8B-B14F-4D97-AF65-F5344CB8AC3E}">
        <p14:creationId xmlns:p14="http://schemas.microsoft.com/office/powerpoint/2010/main" val="30275630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orsk Startside HVIT Alt 1">
    <p:bg>
      <p:bgPr>
        <a:solidFill>
          <a:schemeClr val="bg1"/>
        </a:solidFill>
        <a:effectLst/>
      </p:bgPr>
    </p:bg>
    <p:spTree>
      <p:nvGrpSpPr>
        <p:cNvPr id="1" name=""/>
        <p:cNvGrpSpPr/>
        <p:nvPr/>
      </p:nvGrpSpPr>
      <p:grpSpPr>
        <a:xfrm>
          <a:off x="0" y="0"/>
          <a:ext cx="0" cy="0"/>
          <a:chOff x="0" y="0"/>
          <a:chExt cx="0" cy="0"/>
        </a:xfrm>
      </p:grpSpPr>
      <p:pic>
        <p:nvPicPr>
          <p:cNvPr id="4" name="Bild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84031" y="3267188"/>
            <a:ext cx="6632461" cy="4191009"/>
          </a:xfrm>
          <a:prstGeom prst="rect">
            <a:avLst/>
          </a:prstGeom>
        </p:spPr>
      </p:pic>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Presentasjonstittel</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HVIT Alternativ</a:t>
            </a:r>
            <a:r>
              <a:rPr lang="nb-NO" sz="1200" baseline="0" dirty="0" smtClean="0"/>
              <a:t> 1</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Sted, dato</a:t>
            </a:r>
          </a:p>
        </p:txBody>
      </p:sp>
      <p:pic>
        <p:nvPicPr>
          <p:cNvPr id="10" name="Bild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1" name="TekstSylinder 10"/>
          <p:cNvSpPr txBox="1"/>
          <p:nvPr userDrawn="1"/>
        </p:nvSpPr>
        <p:spPr>
          <a:xfrm>
            <a:off x="1111500" y="467147"/>
            <a:ext cx="4660464" cy="452432"/>
          </a:xfrm>
          <a:prstGeom prst="rect">
            <a:avLst/>
          </a:prstGeom>
          <a:noFill/>
        </p:spPr>
        <p:txBody>
          <a:bodyPr wrap="square" rtlCol="0">
            <a:spAutoFit/>
          </a:bodyPr>
          <a:lstStyle/>
          <a:p>
            <a:pPr>
              <a:lnSpc>
                <a:spcPct val="90000"/>
              </a:lnSpc>
            </a:pPr>
            <a:r>
              <a:rPr lang="nb-NO" sz="1300" noProof="0" dirty="0" smtClean="0"/>
              <a:t>Arbeids- og</a:t>
            </a:r>
            <a:br>
              <a:rPr lang="nb-NO" sz="1300" noProof="0" dirty="0" smtClean="0"/>
            </a:br>
            <a:r>
              <a:rPr lang="nb-NO" sz="1300" noProof="0" dirty="0" smtClean="0"/>
              <a:t>sosialdepartementet</a:t>
            </a:r>
            <a:endParaRPr lang="nb-NO" sz="1300" noProof="0" dirty="0"/>
          </a:p>
        </p:txBody>
      </p:sp>
    </p:spTree>
    <p:extLst>
      <p:ext uri="{BB962C8B-B14F-4D97-AF65-F5344CB8AC3E}">
        <p14:creationId xmlns:p14="http://schemas.microsoft.com/office/powerpoint/2010/main" val="39664835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rsk Kapittel/temaside - BLÅ">
    <p:bg>
      <p:bgPr>
        <a:solidFill>
          <a:srgbClr val="002E5E"/>
        </a:solidFill>
        <a:effectLst/>
      </p:bgPr>
    </p:bg>
    <p:spTree>
      <p:nvGrpSpPr>
        <p:cNvPr id="1" name=""/>
        <p:cNvGrpSpPr/>
        <p:nvPr/>
      </p:nvGrpSpPr>
      <p:grpSpPr>
        <a:xfrm>
          <a:off x="0" y="0"/>
          <a:ext cx="0" cy="0"/>
          <a:chOff x="0" y="0"/>
          <a:chExt cx="0" cy="0"/>
        </a:xfrm>
      </p:grpSpPr>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smtClean="0"/>
              <a:t>Norsk mal: Kapittel /</a:t>
            </a:r>
            <a:r>
              <a:rPr lang="nb-NO" sz="1200" baseline="0" dirty="0" smtClean="0"/>
              <a:t> Temaside BLÅ</a:t>
            </a:r>
            <a:endParaRPr lang="nb-NO" sz="1200" dirty="0"/>
          </a:p>
        </p:txBody>
      </p:sp>
      <p:sp>
        <p:nvSpPr>
          <p:cNvPr id="11" name="Plassholder for tekst 4"/>
          <p:cNvSpPr>
            <a:spLocks noGrp="1"/>
          </p:cNvSpPr>
          <p:nvPr>
            <p:ph type="body" sz="quarter" idx="22" hasCustomPrompt="1"/>
          </p:nvPr>
        </p:nvSpPr>
        <p:spPr>
          <a:xfrm>
            <a:off x="1054800" y="368660"/>
            <a:ext cx="18000" cy="3261600"/>
          </a:xfrm>
          <a:solidFill>
            <a:schemeClr val="bg1"/>
          </a:solidFill>
        </p:spPr>
        <p:txBody>
          <a:bodyPr/>
          <a:lstStyle>
            <a:lvl1pPr marL="0" indent="0">
              <a:buNone/>
              <a:defRPr sz="100" baseline="0">
                <a:solidFill>
                  <a:schemeClr val="tx1"/>
                </a:solidFill>
              </a:defRPr>
            </a:lvl1pPr>
          </a:lstStyle>
          <a:p>
            <a:pPr lvl="0"/>
            <a:r>
              <a:rPr lang="nb-NO" dirty="0" smtClean="0"/>
              <a:t> </a:t>
            </a:r>
            <a:endParaRPr lang="nb-NO" dirty="0"/>
          </a:p>
        </p:txBody>
      </p:sp>
      <p:pic>
        <p:nvPicPr>
          <p:cNvPr id="12" name="Bild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543"/>
            <a:ext cx="298705" cy="362128"/>
          </a:xfrm>
          <a:prstGeom prst="rect">
            <a:avLst/>
          </a:prstGeom>
        </p:spPr>
      </p:pic>
      <p:sp>
        <p:nvSpPr>
          <p:cNvPr id="13" name="TekstSylinder 12"/>
          <p:cNvSpPr txBox="1"/>
          <p:nvPr userDrawn="1"/>
        </p:nvSpPr>
        <p:spPr>
          <a:xfrm>
            <a:off x="1111500" y="467147"/>
            <a:ext cx="4660464" cy="452432"/>
          </a:xfrm>
          <a:prstGeom prst="rect">
            <a:avLst/>
          </a:prstGeom>
          <a:noFill/>
        </p:spPr>
        <p:txBody>
          <a:bodyPr wrap="square" rtlCol="0">
            <a:spAutoFit/>
          </a:bodyPr>
          <a:lstStyle/>
          <a:p>
            <a:pPr>
              <a:lnSpc>
                <a:spcPct val="90000"/>
              </a:lnSpc>
            </a:pPr>
            <a:r>
              <a:rPr lang="nb-NO" sz="1300" noProof="0" dirty="0" smtClean="0">
                <a:solidFill>
                  <a:schemeClr val="bg1"/>
                </a:solidFill>
              </a:rPr>
              <a:t>Arbeids- og</a:t>
            </a:r>
            <a:br>
              <a:rPr lang="nb-NO" sz="1300" noProof="0" dirty="0" smtClean="0">
                <a:solidFill>
                  <a:schemeClr val="bg1"/>
                </a:solidFill>
              </a:rPr>
            </a:br>
            <a:r>
              <a:rPr lang="nb-NO" sz="1300" noProof="0" dirty="0" smtClean="0">
                <a:solidFill>
                  <a:schemeClr val="bg1"/>
                </a:solidFill>
              </a:rPr>
              <a:t>sosialdepartementet</a:t>
            </a:r>
            <a:endParaRPr lang="nb-NO" sz="1300" noProof="0" dirty="0">
              <a:solidFill>
                <a:schemeClr val="bg1"/>
              </a:solidFill>
            </a:endParaRPr>
          </a:p>
        </p:txBody>
      </p:sp>
      <p:sp>
        <p:nvSpPr>
          <p:cNvPr id="2" name="Rektangel 1"/>
          <p:cNvSpPr/>
          <p:nvPr userDrawn="1"/>
        </p:nvSpPr>
        <p:spPr>
          <a:xfrm>
            <a:off x="263352" y="6165304"/>
            <a:ext cx="2016224" cy="692696"/>
          </a:xfrm>
          <a:prstGeom prst="rect">
            <a:avLst/>
          </a:prstGeom>
          <a:solidFill>
            <a:srgbClr val="002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Plassholder for tekst 4"/>
          <p:cNvSpPr>
            <a:spLocks noGrp="1"/>
          </p:cNvSpPr>
          <p:nvPr>
            <p:ph type="body" sz="quarter" idx="20" hasCustomPrompt="1"/>
          </p:nvPr>
        </p:nvSpPr>
        <p:spPr>
          <a:xfrm>
            <a:off x="1193922" y="1697144"/>
            <a:ext cx="9792000" cy="1144800"/>
          </a:xfrm>
        </p:spPr>
        <p:txBody>
          <a:bodyPr lIns="0" anchor="t" anchorCtr="0"/>
          <a:lstStyle>
            <a:lvl1pPr marL="0" indent="0">
              <a:buNone/>
              <a:defRPr sz="3200" b="1">
                <a:solidFill>
                  <a:schemeClr val="bg1"/>
                </a:solidFill>
              </a:defRPr>
            </a:lvl1pPr>
          </a:lstStyle>
          <a:p>
            <a:pPr lvl="0"/>
            <a:r>
              <a:rPr lang="nb-NO" dirty="0" smtClean="0"/>
              <a:t>Kapittel og temaside</a:t>
            </a:r>
          </a:p>
        </p:txBody>
      </p:sp>
    </p:spTree>
    <p:extLst>
      <p:ext uri="{BB962C8B-B14F-4D97-AF65-F5344CB8AC3E}">
        <p14:creationId xmlns:p14="http://schemas.microsoft.com/office/powerpoint/2010/main" val="138616971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Norsk TEKST MED KULEPUNKT">
    <p:spTree>
      <p:nvGrpSpPr>
        <p:cNvPr id="1" name=""/>
        <p:cNvGrpSpPr/>
        <p:nvPr/>
      </p:nvGrpSpPr>
      <p:grpSpPr>
        <a:xfrm>
          <a:off x="0" y="0"/>
          <a:ext cx="0" cy="0"/>
          <a:chOff x="0" y="0"/>
          <a:chExt cx="0" cy="0"/>
        </a:xfrm>
      </p:grpSpPr>
      <p:sp>
        <p:nvSpPr>
          <p:cNvPr id="4" name="TekstSylinder 3"/>
          <p:cNvSpPr txBox="1"/>
          <p:nvPr userDrawn="1"/>
        </p:nvSpPr>
        <p:spPr>
          <a:xfrm>
            <a:off x="-95251" y="-276225"/>
            <a:ext cx="5566835" cy="276225"/>
          </a:xfrm>
          <a:prstGeom prst="rect">
            <a:avLst/>
          </a:prstGeom>
          <a:noFill/>
        </p:spPr>
        <p:txBody>
          <a:bodyPr>
            <a:spAutoFit/>
          </a:bodyPr>
          <a:lstStyle/>
          <a:p>
            <a:pPr>
              <a:defRPr/>
            </a:pPr>
            <a:r>
              <a:rPr lang="nb-NO" sz="1200" dirty="0"/>
              <a:t>Norsk </a:t>
            </a:r>
            <a:r>
              <a:rPr lang="nb-NO" sz="1200" dirty="0" err="1"/>
              <a:t>mal:Tekst</a:t>
            </a:r>
            <a:r>
              <a:rPr lang="nb-NO" sz="1200" dirty="0"/>
              <a:t> med </a:t>
            </a:r>
            <a:r>
              <a:rPr lang="nb-NO" sz="1200" dirty="0" err="1"/>
              <a:t>kulepunkter</a:t>
            </a:r>
            <a:endParaRPr lang="nb-NO" sz="1200" dirty="0"/>
          </a:p>
        </p:txBody>
      </p:sp>
      <p:sp>
        <p:nvSpPr>
          <p:cNvPr id="2" name="Tittel 1"/>
          <p:cNvSpPr>
            <a:spLocks noGrp="1"/>
          </p:cNvSpPr>
          <p:nvPr>
            <p:ph type="title"/>
          </p:nvPr>
        </p:nvSpPr>
        <p:spPr>
          <a:xfrm>
            <a:off x="1198950" y="296652"/>
            <a:ext cx="9793225" cy="1143000"/>
          </a:xfrm>
        </p:spPr>
        <p:txBody>
          <a:bodyPr/>
          <a:lstStyle/>
          <a:p>
            <a:r>
              <a:rPr lang="nb-NO" smtClean="0"/>
              <a:t>Klikk for å redigere tittelstil</a:t>
            </a:r>
            <a:endParaRPr lang="nb-NO" dirty="0"/>
          </a:p>
        </p:txBody>
      </p:sp>
      <p:sp>
        <p:nvSpPr>
          <p:cNvPr id="3" name="Plassholder for innhold 2"/>
          <p:cNvSpPr>
            <a:spLocks noGrp="1"/>
          </p:cNvSpPr>
          <p:nvPr>
            <p:ph idx="1"/>
          </p:nvPr>
        </p:nvSpPr>
        <p:spPr>
          <a:xfrm>
            <a:off x="1198950" y="1592797"/>
            <a:ext cx="9793225" cy="4525963"/>
          </a:xfrm>
        </p:spPr>
        <p:txBody>
          <a:bodyPr/>
          <a:lstStyle>
            <a:lvl1pPr>
              <a:defRPr/>
            </a:lvl1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11"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endParaRPr lang="nb-NO" dirty="0"/>
          </a:p>
        </p:txBody>
      </p:sp>
      <p:sp>
        <p:nvSpPr>
          <p:cNvPr id="12"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endParaRPr lang="nb-NO" dirty="0"/>
          </a:p>
        </p:txBody>
      </p:sp>
      <p:sp>
        <p:nvSpPr>
          <p:cNvPr id="13"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
        <p:nvSpPr>
          <p:cNvPr id="8" name="TekstSylinder 7"/>
          <p:cNvSpPr txBox="1"/>
          <p:nvPr userDrawn="1"/>
        </p:nvSpPr>
        <p:spPr>
          <a:xfrm>
            <a:off x="595643" y="6304312"/>
            <a:ext cx="2592288" cy="215444"/>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nb-NO" sz="800" noProof="0" dirty="0" smtClean="0"/>
              <a:t>Arbeids- og sosialdepartementet</a:t>
            </a:r>
          </a:p>
        </p:txBody>
      </p:sp>
      <p:pic>
        <p:nvPicPr>
          <p:cNvPr id="9" name="Bild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884" y="6311701"/>
            <a:ext cx="180020" cy="218596"/>
          </a:xfrm>
          <a:prstGeom prst="rect">
            <a:avLst/>
          </a:prstGeom>
        </p:spPr>
      </p:pic>
      <p:cxnSp>
        <p:nvCxnSpPr>
          <p:cNvPr id="10" name="Rett linje 9"/>
          <p:cNvCxnSpPr/>
          <p:nvPr userDrawn="1"/>
        </p:nvCxnSpPr>
        <p:spPr>
          <a:xfrm>
            <a:off x="613868" y="6201308"/>
            <a:ext cx="0" cy="65669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orsk TEKST UTEN KULEPUNKT">
    <p:spTree>
      <p:nvGrpSpPr>
        <p:cNvPr id="1" name=""/>
        <p:cNvGrpSpPr/>
        <p:nvPr/>
      </p:nvGrpSpPr>
      <p:grpSpPr>
        <a:xfrm>
          <a:off x="0" y="0"/>
          <a:ext cx="0" cy="0"/>
          <a:chOff x="0" y="0"/>
          <a:chExt cx="0" cy="0"/>
        </a:xfrm>
      </p:grpSpPr>
      <p:sp>
        <p:nvSpPr>
          <p:cNvPr id="4" name="TekstSylinder 3"/>
          <p:cNvSpPr txBox="1"/>
          <p:nvPr userDrawn="1"/>
        </p:nvSpPr>
        <p:spPr>
          <a:xfrm>
            <a:off x="-95250" y="-276225"/>
            <a:ext cx="4366684" cy="276225"/>
          </a:xfrm>
          <a:prstGeom prst="rect">
            <a:avLst/>
          </a:prstGeom>
          <a:noFill/>
        </p:spPr>
        <p:txBody>
          <a:bodyPr>
            <a:spAutoFit/>
          </a:bodyPr>
          <a:lstStyle/>
          <a:p>
            <a:pPr>
              <a:defRPr/>
            </a:pPr>
            <a:r>
              <a:rPr lang="nb-NO" sz="1200" dirty="0"/>
              <a:t>Norsk mal: Tekst uten </a:t>
            </a:r>
            <a:r>
              <a:rPr lang="nb-NO" sz="1200" dirty="0" err="1"/>
              <a:t>kulepunkter</a:t>
            </a:r>
            <a:endParaRPr lang="nb-NO" sz="1200" dirty="0"/>
          </a:p>
        </p:txBody>
      </p:sp>
      <p:sp>
        <p:nvSpPr>
          <p:cNvPr id="2" name="Tittel 1"/>
          <p:cNvSpPr>
            <a:spLocks noGrp="1"/>
          </p:cNvSpPr>
          <p:nvPr>
            <p:ph type="title"/>
          </p:nvPr>
        </p:nvSpPr>
        <p:spPr>
          <a:xfrm>
            <a:off x="1198800" y="296652"/>
            <a:ext cx="9792000" cy="1143000"/>
          </a:xfrm>
        </p:spPr>
        <p:txBody>
          <a:bodyPr/>
          <a:lstStyle/>
          <a:p>
            <a:r>
              <a:rPr lang="nb-NO" smtClean="0"/>
              <a:t>Klikk for å redigere tittelstil</a:t>
            </a:r>
            <a:endParaRPr lang="nb-NO" dirty="0"/>
          </a:p>
        </p:txBody>
      </p:sp>
      <p:sp>
        <p:nvSpPr>
          <p:cNvPr id="3" name="Plassholder for innhold 2"/>
          <p:cNvSpPr>
            <a:spLocks noGrp="1"/>
          </p:cNvSpPr>
          <p:nvPr>
            <p:ph idx="1"/>
          </p:nvPr>
        </p:nvSpPr>
        <p:spPr>
          <a:xfrm>
            <a:off x="1198800" y="1592797"/>
            <a:ext cx="9792000" cy="4525963"/>
          </a:xfrm>
        </p:spPr>
        <p:txBody>
          <a:bodyPr/>
          <a:lstStyle>
            <a:lvl1pPr>
              <a:buNone/>
              <a:defRPr/>
            </a:lvl1pPr>
            <a:lvl2pPr>
              <a:buNone/>
              <a:defRPr/>
            </a:lvl2pPr>
            <a:lvl3pPr>
              <a:buNone/>
              <a:defRPr/>
            </a:lvl3pPr>
            <a:lvl4pPr>
              <a:buNone/>
              <a:defRPr/>
            </a:lvl4pPr>
            <a:lvl5pPr>
              <a:buNone/>
              <a:defRPr/>
            </a:lvl5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12" name="TekstSylinder 11"/>
          <p:cNvSpPr txBox="1"/>
          <p:nvPr userDrawn="1"/>
        </p:nvSpPr>
        <p:spPr>
          <a:xfrm>
            <a:off x="-2761191" y="4725144"/>
            <a:ext cx="2448984" cy="1200329"/>
          </a:xfrm>
          <a:prstGeom prst="rect">
            <a:avLst/>
          </a:prstGeom>
          <a:noFill/>
        </p:spPr>
        <p:txBody>
          <a:bodyPr>
            <a:spAutoFit/>
          </a:bodyPr>
          <a:lstStyle/>
          <a:p>
            <a:pPr>
              <a:defRPr/>
            </a:pPr>
            <a:r>
              <a:rPr lang="nb-NO" sz="1200" b="1" dirty="0"/>
              <a:t>Tips bunntekst:</a:t>
            </a:r>
          </a:p>
          <a:p>
            <a:pPr>
              <a:defRPr/>
            </a:pPr>
            <a:r>
              <a:rPr lang="nb-NO" sz="1200" b="1" dirty="0"/>
              <a:t>For </a:t>
            </a:r>
            <a:r>
              <a:rPr lang="nb-NO" sz="1200" b="1" dirty="0" smtClean="0"/>
              <a:t>å få sidenummer</a:t>
            </a:r>
            <a:r>
              <a:rPr lang="nb-NO" sz="1200" b="1" dirty="0"/>
              <a:t>, </a:t>
            </a:r>
            <a:r>
              <a:rPr lang="nb-NO" sz="1200" b="1" dirty="0" smtClean="0"/>
              <a:t>dato</a:t>
            </a:r>
            <a:r>
              <a:rPr lang="nb-NO" sz="1200" b="1" baseline="0" dirty="0" smtClean="0"/>
              <a:t> </a:t>
            </a:r>
            <a:r>
              <a:rPr lang="nb-NO" sz="1200" b="1" dirty="0" smtClean="0"/>
              <a:t>og tittel </a:t>
            </a:r>
            <a:r>
              <a:rPr lang="nb-NO" sz="1200" b="1" dirty="0"/>
              <a:t>på presentasjon:</a:t>
            </a:r>
          </a:p>
          <a:p>
            <a:pPr>
              <a:defRPr/>
            </a:pPr>
            <a:r>
              <a:rPr lang="nb-NO" sz="1200" dirty="0"/>
              <a:t>Klikk  på</a:t>
            </a:r>
          </a:p>
          <a:p>
            <a:pPr>
              <a:defRPr/>
            </a:pPr>
            <a:r>
              <a:rPr lang="nb-NO" sz="1200" dirty="0"/>
              <a:t>”Sett Inn” -&gt; Topp og </a:t>
            </a:r>
            <a:r>
              <a:rPr lang="nb-NO" sz="1200" dirty="0" smtClean="0"/>
              <a:t>bunntekst</a:t>
            </a:r>
          </a:p>
          <a:p>
            <a:pPr>
              <a:defRPr/>
            </a:pPr>
            <a:r>
              <a:rPr lang="nb-NO" sz="1200" baseline="0" dirty="0" smtClean="0"/>
              <a:t>- </a:t>
            </a:r>
            <a:r>
              <a:rPr lang="nb-NO" sz="1200" dirty="0" smtClean="0"/>
              <a:t>Huk </a:t>
            </a:r>
            <a:r>
              <a:rPr lang="nb-NO" sz="1200" dirty="0"/>
              <a:t>av for ønsket tekst.</a:t>
            </a:r>
          </a:p>
        </p:txBody>
      </p:sp>
      <p:cxnSp>
        <p:nvCxnSpPr>
          <p:cNvPr id="13" name="Vinkel 12"/>
          <p:cNvCxnSpPr/>
          <p:nvPr userDrawn="1"/>
        </p:nvCxnSpPr>
        <p:spPr>
          <a:xfrm>
            <a:off x="-1536699" y="5984875"/>
            <a:ext cx="1104900" cy="647700"/>
          </a:xfrm>
          <a:prstGeom prst="bentConnector3">
            <a:avLst>
              <a:gd name="adj1" fmla="val 50000"/>
            </a:avLst>
          </a:prstGeom>
          <a:ln w="127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endParaRPr lang="nb-NO" dirty="0"/>
          </a:p>
        </p:txBody>
      </p:sp>
      <p:sp>
        <p:nvSpPr>
          <p:cNvPr id="16"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endParaRPr lang="nb-NO" dirty="0"/>
          </a:p>
        </p:txBody>
      </p:sp>
      <p:sp>
        <p:nvSpPr>
          <p:cNvPr id="17"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
        <p:nvSpPr>
          <p:cNvPr id="10" name="TekstSylinder 9"/>
          <p:cNvSpPr txBox="1"/>
          <p:nvPr userDrawn="1"/>
        </p:nvSpPr>
        <p:spPr>
          <a:xfrm>
            <a:off x="595643" y="6304312"/>
            <a:ext cx="2592288" cy="215444"/>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nb-NO" sz="800" noProof="0" dirty="0" smtClean="0"/>
              <a:t>Arbeids- og sosialdepartementet</a:t>
            </a:r>
          </a:p>
        </p:txBody>
      </p:sp>
      <p:pic>
        <p:nvPicPr>
          <p:cNvPr id="11" name="Bild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884" y="6311701"/>
            <a:ext cx="180020" cy="218596"/>
          </a:xfrm>
          <a:prstGeom prst="rect">
            <a:avLst/>
          </a:prstGeom>
        </p:spPr>
      </p:pic>
      <p:cxnSp>
        <p:nvCxnSpPr>
          <p:cNvPr id="14" name="Rett linje 13"/>
          <p:cNvCxnSpPr/>
          <p:nvPr userDrawn="1"/>
        </p:nvCxnSpPr>
        <p:spPr>
          <a:xfrm>
            <a:off x="613868" y="6201308"/>
            <a:ext cx="0" cy="65669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orsk Tekst med 1 bilde">
    <p:spTree>
      <p:nvGrpSpPr>
        <p:cNvPr id="1" name=""/>
        <p:cNvGrpSpPr/>
        <p:nvPr/>
      </p:nvGrpSpPr>
      <p:grpSpPr>
        <a:xfrm>
          <a:off x="0" y="0"/>
          <a:ext cx="0" cy="0"/>
          <a:chOff x="0" y="0"/>
          <a:chExt cx="0" cy="0"/>
        </a:xfrm>
      </p:grpSpPr>
      <p:sp>
        <p:nvSpPr>
          <p:cNvPr id="5" name="TekstSylinder 4"/>
          <p:cNvSpPr txBox="1"/>
          <p:nvPr userDrawn="1"/>
        </p:nvSpPr>
        <p:spPr>
          <a:xfrm>
            <a:off x="-95251" y="-304800"/>
            <a:ext cx="10128251" cy="277812"/>
          </a:xfrm>
          <a:prstGeom prst="rect">
            <a:avLst/>
          </a:prstGeom>
          <a:noFill/>
        </p:spPr>
        <p:txBody>
          <a:bodyPr>
            <a:spAutoFit/>
          </a:bodyPr>
          <a:lstStyle/>
          <a:p>
            <a:pPr>
              <a:defRPr/>
            </a:pPr>
            <a:r>
              <a:rPr lang="nb-NO" sz="1200" dirty="0"/>
              <a:t>Norsk mal: Tekst med </a:t>
            </a:r>
            <a:r>
              <a:rPr lang="nb-NO" sz="1200" dirty="0" err="1"/>
              <a:t>kulepunkter</a:t>
            </a:r>
            <a:r>
              <a:rPr lang="nb-NO" sz="1200" dirty="0"/>
              <a:t> - 1 vertikalt bilde</a:t>
            </a:r>
          </a:p>
        </p:txBody>
      </p:sp>
      <p:sp>
        <p:nvSpPr>
          <p:cNvPr id="2" name="Tittel 1"/>
          <p:cNvSpPr>
            <a:spLocks noGrp="1"/>
          </p:cNvSpPr>
          <p:nvPr>
            <p:ph type="title"/>
          </p:nvPr>
        </p:nvSpPr>
        <p:spPr>
          <a:xfrm>
            <a:off x="1198800" y="296652"/>
            <a:ext cx="7309958" cy="1143000"/>
          </a:xfrm>
        </p:spPr>
        <p:txBody>
          <a:bodyPr/>
          <a:lstStyle/>
          <a:p>
            <a:r>
              <a:rPr lang="nb-NO" smtClean="0"/>
              <a:t>Klikk for å redigere tittelstil</a:t>
            </a:r>
            <a:endParaRPr lang="nb-NO" dirty="0"/>
          </a:p>
        </p:txBody>
      </p:sp>
      <p:sp>
        <p:nvSpPr>
          <p:cNvPr id="3" name="Plassholder for innhold 2"/>
          <p:cNvSpPr>
            <a:spLocks noGrp="1"/>
          </p:cNvSpPr>
          <p:nvPr>
            <p:ph idx="1"/>
          </p:nvPr>
        </p:nvSpPr>
        <p:spPr>
          <a:xfrm>
            <a:off x="1198801" y="1592797"/>
            <a:ext cx="7309467" cy="4525963"/>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8" name="Plassholder for bilde 7"/>
          <p:cNvSpPr>
            <a:spLocks noGrp="1"/>
          </p:cNvSpPr>
          <p:nvPr>
            <p:ph type="pic" sz="quarter" idx="13"/>
          </p:nvPr>
        </p:nvSpPr>
        <p:spPr>
          <a:xfrm>
            <a:off x="8772000" y="-1"/>
            <a:ext cx="3420000" cy="6120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9"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endParaRPr lang="nb-NO" dirty="0"/>
          </a:p>
        </p:txBody>
      </p:sp>
      <p:sp>
        <p:nvSpPr>
          <p:cNvPr id="10"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endParaRPr lang="nb-NO" dirty="0"/>
          </a:p>
        </p:txBody>
      </p:sp>
      <p:sp>
        <p:nvSpPr>
          <p:cNvPr id="11"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
        <p:nvSpPr>
          <p:cNvPr id="12" name="TekstSylinder 11"/>
          <p:cNvSpPr txBox="1"/>
          <p:nvPr userDrawn="1"/>
        </p:nvSpPr>
        <p:spPr>
          <a:xfrm>
            <a:off x="595643" y="6304312"/>
            <a:ext cx="2592288" cy="215444"/>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nb-NO" sz="800" noProof="0" dirty="0" smtClean="0"/>
              <a:t>Arbeids- og sosialdepartementet</a:t>
            </a:r>
          </a:p>
        </p:txBody>
      </p:sp>
      <p:pic>
        <p:nvPicPr>
          <p:cNvPr id="13" name="Bild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884" y="6311701"/>
            <a:ext cx="180020" cy="218596"/>
          </a:xfrm>
          <a:prstGeom prst="rect">
            <a:avLst/>
          </a:prstGeom>
        </p:spPr>
      </p:pic>
      <p:cxnSp>
        <p:nvCxnSpPr>
          <p:cNvPr id="14" name="Rett linje 13"/>
          <p:cNvCxnSpPr/>
          <p:nvPr userDrawn="1"/>
        </p:nvCxnSpPr>
        <p:spPr>
          <a:xfrm>
            <a:off x="613868" y="6201308"/>
            <a:ext cx="0" cy="65669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Norsk Tekst med 2 bilder">
    <p:spTree>
      <p:nvGrpSpPr>
        <p:cNvPr id="1" name=""/>
        <p:cNvGrpSpPr/>
        <p:nvPr/>
      </p:nvGrpSpPr>
      <p:grpSpPr>
        <a:xfrm>
          <a:off x="0" y="0"/>
          <a:ext cx="0" cy="0"/>
          <a:chOff x="0" y="0"/>
          <a:chExt cx="0" cy="0"/>
        </a:xfrm>
      </p:grpSpPr>
      <p:sp>
        <p:nvSpPr>
          <p:cNvPr id="5" name="TekstSylinder 4"/>
          <p:cNvSpPr txBox="1"/>
          <p:nvPr userDrawn="1"/>
        </p:nvSpPr>
        <p:spPr>
          <a:xfrm>
            <a:off x="-95251" y="-304800"/>
            <a:ext cx="10128251" cy="277812"/>
          </a:xfrm>
          <a:prstGeom prst="rect">
            <a:avLst/>
          </a:prstGeom>
          <a:noFill/>
        </p:spPr>
        <p:txBody>
          <a:bodyPr>
            <a:spAutoFit/>
          </a:bodyPr>
          <a:lstStyle/>
          <a:p>
            <a:pPr>
              <a:defRPr/>
            </a:pPr>
            <a:r>
              <a:rPr lang="nb-NO" sz="1200" dirty="0"/>
              <a:t>Norsk mal: Tekst med kulepunkter - </a:t>
            </a:r>
            <a:r>
              <a:rPr lang="nb-NO" sz="1200" dirty="0" smtClean="0"/>
              <a:t>2 vertikale bilder</a:t>
            </a:r>
            <a:endParaRPr lang="nb-NO" sz="1200" dirty="0"/>
          </a:p>
        </p:txBody>
      </p:sp>
      <p:sp>
        <p:nvSpPr>
          <p:cNvPr id="2" name="Tittel 1"/>
          <p:cNvSpPr>
            <a:spLocks noGrp="1"/>
          </p:cNvSpPr>
          <p:nvPr>
            <p:ph type="title"/>
          </p:nvPr>
        </p:nvSpPr>
        <p:spPr>
          <a:xfrm>
            <a:off x="1198800" y="296652"/>
            <a:ext cx="7309958" cy="1143000"/>
          </a:xfrm>
        </p:spPr>
        <p:txBody>
          <a:bodyPr/>
          <a:lstStyle/>
          <a:p>
            <a:r>
              <a:rPr lang="nb-NO" smtClean="0"/>
              <a:t>Klikk for å redigere tittelstil</a:t>
            </a:r>
            <a:endParaRPr lang="nb-NO" dirty="0"/>
          </a:p>
        </p:txBody>
      </p:sp>
      <p:sp>
        <p:nvSpPr>
          <p:cNvPr id="3" name="Plassholder for innhold 2"/>
          <p:cNvSpPr>
            <a:spLocks noGrp="1"/>
          </p:cNvSpPr>
          <p:nvPr>
            <p:ph idx="1"/>
          </p:nvPr>
        </p:nvSpPr>
        <p:spPr>
          <a:xfrm>
            <a:off x="1198801" y="1592797"/>
            <a:ext cx="7309467" cy="4525963"/>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9"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endParaRPr lang="nb-NO" dirty="0"/>
          </a:p>
        </p:txBody>
      </p:sp>
      <p:sp>
        <p:nvSpPr>
          <p:cNvPr id="10"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endParaRPr lang="nb-NO" dirty="0"/>
          </a:p>
        </p:txBody>
      </p:sp>
      <p:sp>
        <p:nvSpPr>
          <p:cNvPr id="11"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
        <p:nvSpPr>
          <p:cNvPr id="12" name="Plassholder for bilde 7"/>
          <p:cNvSpPr>
            <a:spLocks noGrp="1"/>
          </p:cNvSpPr>
          <p:nvPr>
            <p:ph type="pic" sz="quarter" idx="13"/>
          </p:nvPr>
        </p:nvSpPr>
        <p:spPr>
          <a:xfrm>
            <a:off x="8772000" y="228"/>
            <a:ext cx="3420000" cy="3053454"/>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13" name="Plassholder for bilde 7"/>
          <p:cNvSpPr>
            <a:spLocks noGrp="1"/>
          </p:cNvSpPr>
          <p:nvPr>
            <p:ph type="pic" sz="quarter" idx="14"/>
          </p:nvPr>
        </p:nvSpPr>
        <p:spPr>
          <a:xfrm>
            <a:off x="8772000" y="3059368"/>
            <a:ext cx="3420000" cy="3053454"/>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14" name="TekstSylinder 13"/>
          <p:cNvSpPr txBox="1"/>
          <p:nvPr userDrawn="1"/>
        </p:nvSpPr>
        <p:spPr>
          <a:xfrm>
            <a:off x="595643" y="6304312"/>
            <a:ext cx="2592288" cy="215444"/>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nb-NO" sz="800" noProof="0" dirty="0" smtClean="0"/>
              <a:t>Arbeids- og sosialdepartementet</a:t>
            </a:r>
          </a:p>
        </p:txBody>
      </p:sp>
      <p:pic>
        <p:nvPicPr>
          <p:cNvPr id="15" name="Bild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884" y="6311701"/>
            <a:ext cx="180020" cy="218596"/>
          </a:xfrm>
          <a:prstGeom prst="rect">
            <a:avLst/>
          </a:prstGeom>
        </p:spPr>
      </p:pic>
      <p:cxnSp>
        <p:nvCxnSpPr>
          <p:cNvPr id="16" name="Rett linje 15"/>
          <p:cNvCxnSpPr/>
          <p:nvPr userDrawn="1"/>
        </p:nvCxnSpPr>
        <p:spPr>
          <a:xfrm>
            <a:off x="613868" y="6201308"/>
            <a:ext cx="0" cy="65669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689993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rsk Tekst med 3 bilder">
    <p:spTree>
      <p:nvGrpSpPr>
        <p:cNvPr id="1" name=""/>
        <p:cNvGrpSpPr/>
        <p:nvPr/>
      </p:nvGrpSpPr>
      <p:grpSpPr>
        <a:xfrm>
          <a:off x="0" y="0"/>
          <a:ext cx="0" cy="0"/>
          <a:chOff x="0" y="0"/>
          <a:chExt cx="0" cy="0"/>
        </a:xfrm>
      </p:grpSpPr>
      <p:sp>
        <p:nvSpPr>
          <p:cNvPr id="7" name="TekstSylinder 6"/>
          <p:cNvSpPr txBox="1"/>
          <p:nvPr userDrawn="1"/>
        </p:nvSpPr>
        <p:spPr>
          <a:xfrm>
            <a:off x="-95251" y="-304800"/>
            <a:ext cx="10128251" cy="277812"/>
          </a:xfrm>
          <a:prstGeom prst="rect">
            <a:avLst/>
          </a:prstGeom>
          <a:noFill/>
        </p:spPr>
        <p:txBody>
          <a:bodyPr>
            <a:spAutoFit/>
          </a:bodyPr>
          <a:lstStyle/>
          <a:p>
            <a:pPr>
              <a:defRPr/>
            </a:pPr>
            <a:r>
              <a:rPr lang="nb-NO" sz="1200" dirty="0"/>
              <a:t>Norsk mal: Tekst med </a:t>
            </a:r>
            <a:r>
              <a:rPr lang="nb-NO" sz="1200" dirty="0" err="1"/>
              <a:t>kulepunkter</a:t>
            </a:r>
            <a:r>
              <a:rPr lang="nb-NO" sz="1200" dirty="0"/>
              <a:t> – 3 vertikale bilder</a:t>
            </a:r>
          </a:p>
        </p:txBody>
      </p:sp>
      <p:sp>
        <p:nvSpPr>
          <p:cNvPr id="2" name="Tittel 1"/>
          <p:cNvSpPr>
            <a:spLocks noGrp="1"/>
          </p:cNvSpPr>
          <p:nvPr>
            <p:ph type="title"/>
          </p:nvPr>
        </p:nvSpPr>
        <p:spPr>
          <a:xfrm>
            <a:off x="1198800" y="296652"/>
            <a:ext cx="7308000" cy="1143000"/>
          </a:xfrm>
        </p:spPr>
        <p:txBody>
          <a:bodyPr/>
          <a:lstStyle/>
          <a:p>
            <a:r>
              <a:rPr lang="nb-NO" smtClean="0"/>
              <a:t>Klikk for å redigere tittelstil</a:t>
            </a:r>
            <a:endParaRPr lang="nb-NO" dirty="0"/>
          </a:p>
        </p:txBody>
      </p:sp>
      <p:sp>
        <p:nvSpPr>
          <p:cNvPr id="3" name="Plassholder for innhold 2"/>
          <p:cNvSpPr>
            <a:spLocks noGrp="1"/>
          </p:cNvSpPr>
          <p:nvPr>
            <p:ph idx="1"/>
          </p:nvPr>
        </p:nvSpPr>
        <p:spPr>
          <a:xfrm>
            <a:off x="1198800" y="1592797"/>
            <a:ext cx="7308000" cy="4525963"/>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8" name="Plassholder for bilde 7"/>
          <p:cNvSpPr>
            <a:spLocks noGrp="1"/>
          </p:cNvSpPr>
          <p:nvPr>
            <p:ph type="pic" sz="quarter" idx="13"/>
          </p:nvPr>
        </p:nvSpPr>
        <p:spPr>
          <a:xfrm>
            <a:off x="8772000" y="228"/>
            <a:ext cx="3420000" cy="2052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9" name="Plassholder for bilde 7"/>
          <p:cNvSpPr>
            <a:spLocks noGrp="1"/>
          </p:cNvSpPr>
          <p:nvPr>
            <p:ph type="pic" sz="quarter" idx="14"/>
          </p:nvPr>
        </p:nvSpPr>
        <p:spPr>
          <a:xfrm>
            <a:off x="8772000" y="2039935"/>
            <a:ext cx="3420000" cy="2052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10" name="Plassholder for bilde 7"/>
          <p:cNvSpPr>
            <a:spLocks noGrp="1"/>
          </p:cNvSpPr>
          <p:nvPr>
            <p:ph type="pic" sz="quarter" idx="15"/>
          </p:nvPr>
        </p:nvSpPr>
        <p:spPr>
          <a:xfrm>
            <a:off x="8772000" y="4077300"/>
            <a:ext cx="3420000" cy="2052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smtClean="0"/>
          </a:p>
        </p:txBody>
      </p:sp>
      <p:sp>
        <p:nvSpPr>
          <p:cNvPr id="14" name="TekstSylinder 13"/>
          <p:cNvSpPr txBox="1"/>
          <p:nvPr userDrawn="1"/>
        </p:nvSpPr>
        <p:spPr>
          <a:xfrm>
            <a:off x="-3073400" y="5299076"/>
            <a:ext cx="2688167" cy="646331"/>
          </a:xfrm>
          <a:prstGeom prst="rect">
            <a:avLst/>
          </a:prstGeom>
          <a:noFill/>
        </p:spPr>
        <p:txBody>
          <a:bodyPr>
            <a:spAutoFit/>
          </a:bodyPr>
          <a:lstStyle/>
          <a:p>
            <a:pPr>
              <a:defRPr/>
            </a:pPr>
            <a:r>
              <a:rPr lang="nb-NO" sz="1200" b="1" dirty="0"/>
              <a:t>Tips  bilde:</a:t>
            </a:r>
          </a:p>
          <a:p>
            <a:pPr>
              <a:defRPr/>
            </a:pPr>
            <a:r>
              <a:rPr lang="nb-NO" sz="1200" dirty="0"/>
              <a:t>For best oppløsning </a:t>
            </a:r>
            <a:r>
              <a:rPr lang="nb-NO" sz="1200" dirty="0" smtClean="0"/>
              <a:t>anbefales </a:t>
            </a:r>
            <a:r>
              <a:rPr lang="nb-NO" sz="1200" dirty="0" err="1"/>
              <a:t>j</a:t>
            </a:r>
            <a:r>
              <a:rPr lang="nb-NO" sz="1200" dirty="0" err="1" smtClean="0"/>
              <a:t>pg</a:t>
            </a:r>
            <a:r>
              <a:rPr lang="nb-NO" sz="1200" dirty="0" smtClean="0"/>
              <a:t> </a:t>
            </a:r>
            <a:r>
              <a:rPr lang="nb-NO" sz="1200" dirty="0"/>
              <a:t>og </a:t>
            </a:r>
            <a:r>
              <a:rPr lang="nb-NO" sz="1200" dirty="0" err="1" smtClean="0"/>
              <a:t>png-format</a:t>
            </a:r>
            <a:r>
              <a:rPr lang="nb-NO" sz="1200" dirty="0" smtClean="0"/>
              <a:t>.</a:t>
            </a:r>
            <a:endParaRPr lang="nb-NO" sz="1200" dirty="0"/>
          </a:p>
        </p:txBody>
      </p:sp>
      <p:sp>
        <p:nvSpPr>
          <p:cNvPr id="12"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endParaRPr lang="nb-NO" dirty="0"/>
          </a:p>
        </p:txBody>
      </p:sp>
      <p:sp>
        <p:nvSpPr>
          <p:cNvPr id="13"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endParaRPr lang="nb-NO" dirty="0"/>
          </a:p>
        </p:txBody>
      </p:sp>
      <p:sp>
        <p:nvSpPr>
          <p:cNvPr id="18"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
        <p:nvSpPr>
          <p:cNvPr id="15" name="TekstSylinder 14"/>
          <p:cNvSpPr txBox="1"/>
          <p:nvPr userDrawn="1"/>
        </p:nvSpPr>
        <p:spPr>
          <a:xfrm>
            <a:off x="595643" y="6304312"/>
            <a:ext cx="2592288" cy="215444"/>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nb-NO" sz="800" noProof="0" dirty="0" smtClean="0"/>
              <a:t>Arbeids- og sosialdepartementet</a:t>
            </a:r>
          </a:p>
        </p:txBody>
      </p:sp>
      <p:pic>
        <p:nvPicPr>
          <p:cNvPr id="16" name="Bild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884" y="6311701"/>
            <a:ext cx="180020" cy="218596"/>
          </a:xfrm>
          <a:prstGeom prst="rect">
            <a:avLst/>
          </a:prstGeom>
        </p:spPr>
      </p:pic>
      <p:cxnSp>
        <p:nvCxnSpPr>
          <p:cNvPr id="17" name="Rett linje 16"/>
          <p:cNvCxnSpPr/>
          <p:nvPr userDrawn="1"/>
        </p:nvCxnSpPr>
        <p:spPr>
          <a:xfrm>
            <a:off x="613868" y="6201308"/>
            <a:ext cx="0" cy="65669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rsk Tekst med 4 bilder">
    <p:spTree>
      <p:nvGrpSpPr>
        <p:cNvPr id="1" name=""/>
        <p:cNvGrpSpPr/>
        <p:nvPr/>
      </p:nvGrpSpPr>
      <p:grpSpPr>
        <a:xfrm>
          <a:off x="0" y="0"/>
          <a:ext cx="0" cy="0"/>
          <a:chOff x="0" y="0"/>
          <a:chExt cx="0" cy="0"/>
        </a:xfrm>
      </p:grpSpPr>
      <p:sp>
        <p:nvSpPr>
          <p:cNvPr id="7" name="TekstSylinder 6"/>
          <p:cNvSpPr txBox="1"/>
          <p:nvPr userDrawn="1"/>
        </p:nvSpPr>
        <p:spPr>
          <a:xfrm>
            <a:off x="-95251" y="-304800"/>
            <a:ext cx="10128251" cy="277812"/>
          </a:xfrm>
          <a:prstGeom prst="rect">
            <a:avLst/>
          </a:prstGeom>
          <a:noFill/>
        </p:spPr>
        <p:txBody>
          <a:bodyPr>
            <a:spAutoFit/>
          </a:bodyPr>
          <a:lstStyle/>
          <a:p>
            <a:pPr>
              <a:defRPr/>
            </a:pPr>
            <a:r>
              <a:rPr lang="nb-NO" sz="1200" dirty="0"/>
              <a:t>Norsk mal: Tekst med </a:t>
            </a:r>
            <a:r>
              <a:rPr lang="nb-NO" sz="1200" dirty="0" err="1"/>
              <a:t>kulepunkter</a:t>
            </a:r>
            <a:r>
              <a:rPr lang="nb-NO" sz="1200" dirty="0"/>
              <a:t> – </a:t>
            </a:r>
            <a:r>
              <a:rPr lang="nb-NO" sz="1200" dirty="0" smtClean="0"/>
              <a:t>4 </a:t>
            </a:r>
            <a:r>
              <a:rPr lang="nb-NO" sz="1200" dirty="0"/>
              <a:t>vertikale bilder</a:t>
            </a:r>
          </a:p>
        </p:txBody>
      </p:sp>
      <p:sp>
        <p:nvSpPr>
          <p:cNvPr id="2" name="Tittel 1"/>
          <p:cNvSpPr>
            <a:spLocks noGrp="1"/>
          </p:cNvSpPr>
          <p:nvPr>
            <p:ph type="title"/>
          </p:nvPr>
        </p:nvSpPr>
        <p:spPr>
          <a:xfrm>
            <a:off x="1198800" y="296652"/>
            <a:ext cx="7308000" cy="1143000"/>
          </a:xfrm>
        </p:spPr>
        <p:txBody>
          <a:bodyPr/>
          <a:lstStyle/>
          <a:p>
            <a:r>
              <a:rPr lang="nb-NO" smtClean="0"/>
              <a:t>Klikk for å redigere tittelstil</a:t>
            </a:r>
            <a:endParaRPr lang="nb-NO" dirty="0"/>
          </a:p>
        </p:txBody>
      </p:sp>
      <p:sp>
        <p:nvSpPr>
          <p:cNvPr id="3" name="Plassholder for innhold 2"/>
          <p:cNvSpPr>
            <a:spLocks noGrp="1"/>
          </p:cNvSpPr>
          <p:nvPr>
            <p:ph idx="1"/>
          </p:nvPr>
        </p:nvSpPr>
        <p:spPr>
          <a:xfrm>
            <a:off x="1198800" y="1592797"/>
            <a:ext cx="7308000" cy="4525963"/>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8" name="Plassholder for bilde 7"/>
          <p:cNvSpPr>
            <a:spLocks noGrp="1"/>
          </p:cNvSpPr>
          <p:nvPr>
            <p:ph type="pic" sz="quarter" idx="13"/>
          </p:nvPr>
        </p:nvSpPr>
        <p:spPr>
          <a:xfrm>
            <a:off x="8770570" y="0"/>
            <a:ext cx="3420000" cy="1548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9" name="Plassholder for bilde 7"/>
          <p:cNvSpPr>
            <a:spLocks noGrp="1"/>
          </p:cNvSpPr>
          <p:nvPr>
            <p:ph type="pic" sz="quarter" idx="14"/>
          </p:nvPr>
        </p:nvSpPr>
        <p:spPr>
          <a:xfrm>
            <a:off x="8770570" y="1556792"/>
            <a:ext cx="3420000" cy="1512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10" name="Plassholder for bilde 7"/>
          <p:cNvSpPr>
            <a:spLocks noGrp="1"/>
          </p:cNvSpPr>
          <p:nvPr>
            <p:ph type="pic" sz="quarter" idx="15"/>
          </p:nvPr>
        </p:nvSpPr>
        <p:spPr>
          <a:xfrm>
            <a:off x="8770570" y="3068960"/>
            <a:ext cx="3420000" cy="1548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14" name="Plassholder for bilde 7"/>
          <p:cNvSpPr>
            <a:spLocks noGrp="1"/>
          </p:cNvSpPr>
          <p:nvPr>
            <p:ph type="pic" sz="quarter" idx="19"/>
          </p:nvPr>
        </p:nvSpPr>
        <p:spPr>
          <a:xfrm>
            <a:off x="8770570" y="4606760"/>
            <a:ext cx="3420000" cy="151200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a:p>
        </p:txBody>
      </p:sp>
      <p:sp>
        <p:nvSpPr>
          <p:cNvPr id="15" name="TekstSylinder 14"/>
          <p:cNvSpPr txBox="1"/>
          <p:nvPr userDrawn="1"/>
        </p:nvSpPr>
        <p:spPr>
          <a:xfrm>
            <a:off x="-3073400" y="5299076"/>
            <a:ext cx="2688167" cy="646331"/>
          </a:xfrm>
          <a:prstGeom prst="rect">
            <a:avLst/>
          </a:prstGeom>
          <a:noFill/>
        </p:spPr>
        <p:txBody>
          <a:bodyPr>
            <a:spAutoFit/>
          </a:bodyPr>
          <a:lstStyle/>
          <a:p>
            <a:pPr>
              <a:defRPr/>
            </a:pPr>
            <a:r>
              <a:rPr lang="nb-NO" sz="1200" b="1" dirty="0"/>
              <a:t>Tips  bilde:</a:t>
            </a:r>
          </a:p>
          <a:p>
            <a:pPr>
              <a:defRPr/>
            </a:pPr>
            <a:r>
              <a:rPr lang="nb-NO" sz="1200" dirty="0"/>
              <a:t>For best oppløsning </a:t>
            </a:r>
            <a:r>
              <a:rPr lang="nb-NO" sz="1200" dirty="0" smtClean="0"/>
              <a:t>anbefales </a:t>
            </a:r>
            <a:r>
              <a:rPr lang="nb-NO" sz="1200" dirty="0" err="1"/>
              <a:t>j</a:t>
            </a:r>
            <a:r>
              <a:rPr lang="nb-NO" sz="1200" dirty="0" err="1" smtClean="0"/>
              <a:t>pg</a:t>
            </a:r>
            <a:r>
              <a:rPr lang="nb-NO" sz="1200" dirty="0" smtClean="0"/>
              <a:t> </a:t>
            </a:r>
            <a:r>
              <a:rPr lang="nb-NO" sz="1200" dirty="0"/>
              <a:t>og </a:t>
            </a:r>
            <a:r>
              <a:rPr lang="nb-NO" sz="1200" dirty="0" err="1" smtClean="0"/>
              <a:t>png-format</a:t>
            </a:r>
            <a:r>
              <a:rPr lang="nb-NO" sz="1200" dirty="0" smtClean="0"/>
              <a:t>.</a:t>
            </a:r>
            <a:endParaRPr lang="nb-NO" sz="1200" dirty="0"/>
          </a:p>
        </p:txBody>
      </p:sp>
      <p:sp>
        <p:nvSpPr>
          <p:cNvPr id="13"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endParaRPr lang="nb-NO" dirty="0"/>
          </a:p>
        </p:txBody>
      </p:sp>
      <p:sp>
        <p:nvSpPr>
          <p:cNvPr id="19"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endParaRPr lang="nb-NO" dirty="0"/>
          </a:p>
        </p:txBody>
      </p:sp>
      <p:sp>
        <p:nvSpPr>
          <p:cNvPr id="20"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
        <p:nvSpPr>
          <p:cNvPr id="16" name="TekstSylinder 15"/>
          <p:cNvSpPr txBox="1"/>
          <p:nvPr userDrawn="1"/>
        </p:nvSpPr>
        <p:spPr>
          <a:xfrm>
            <a:off x="595643" y="6304312"/>
            <a:ext cx="2592288" cy="215444"/>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nb-NO" sz="800" noProof="0" dirty="0" smtClean="0"/>
              <a:t>Arbeids- og sosialdepartementet</a:t>
            </a:r>
          </a:p>
        </p:txBody>
      </p:sp>
      <p:pic>
        <p:nvPicPr>
          <p:cNvPr id="17" name="Bild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884" y="6311701"/>
            <a:ext cx="180020" cy="218596"/>
          </a:xfrm>
          <a:prstGeom prst="rect">
            <a:avLst/>
          </a:prstGeom>
        </p:spPr>
      </p:pic>
      <p:cxnSp>
        <p:nvCxnSpPr>
          <p:cNvPr id="18" name="Rett linje 17"/>
          <p:cNvCxnSpPr/>
          <p:nvPr userDrawn="1"/>
        </p:nvCxnSpPr>
        <p:spPr>
          <a:xfrm>
            <a:off x="613868" y="6201308"/>
            <a:ext cx="0" cy="65669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rsk Tekst med liggende bilde">
    <p:spTree>
      <p:nvGrpSpPr>
        <p:cNvPr id="1" name=""/>
        <p:cNvGrpSpPr/>
        <p:nvPr/>
      </p:nvGrpSpPr>
      <p:grpSpPr>
        <a:xfrm>
          <a:off x="0" y="0"/>
          <a:ext cx="0" cy="0"/>
          <a:chOff x="0" y="0"/>
          <a:chExt cx="0" cy="0"/>
        </a:xfrm>
      </p:grpSpPr>
      <p:sp>
        <p:nvSpPr>
          <p:cNvPr id="5" name="TekstSylinder 4"/>
          <p:cNvSpPr txBox="1"/>
          <p:nvPr userDrawn="1"/>
        </p:nvSpPr>
        <p:spPr>
          <a:xfrm>
            <a:off x="-95251" y="-304800"/>
            <a:ext cx="10128251" cy="277812"/>
          </a:xfrm>
          <a:prstGeom prst="rect">
            <a:avLst/>
          </a:prstGeom>
          <a:noFill/>
        </p:spPr>
        <p:txBody>
          <a:bodyPr>
            <a:spAutoFit/>
          </a:bodyPr>
          <a:lstStyle/>
          <a:p>
            <a:pPr>
              <a:defRPr/>
            </a:pPr>
            <a:r>
              <a:rPr lang="nb-NO" sz="1200" dirty="0"/>
              <a:t>Norsk mal: Tekst med liggende bilde</a:t>
            </a:r>
          </a:p>
        </p:txBody>
      </p:sp>
      <p:sp>
        <p:nvSpPr>
          <p:cNvPr id="2" name="Tittel 1"/>
          <p:cNvSpPr>
            <a:spLocks noGrp="1"/>
          </p:cNvSpPr>
          <p:nvPr>
            <p:ph type="title"/>
          </p:nvPr>
        </p:nvSpPr>
        <p:spPr>
          <a:xfrm>
            <a:off x="1198800" y="296652"/>
            <a:ext cx="9792000" cy="1143000"/>
          </a:xfrm>
        </p:spPr>
        <p:txBody>
          <a:bodyPr/>
          <a:lstStyle/>
          <a:p>
            <a:r>
              <a:rPr lang="nb-NO" noProof="0" smtClean="0"/>
              <a:t>Klikk for å redigere tittelstil</a:t>
            </a:r>
            <a:endParaRPr lang="nb-NO" dirty="0"/>
          </a:p>
        </p:txBody>
      </p:sp>
      <p:sp>
        <p:nvSpPr>
          <p:cNvPr id="3" name="Plassholder for innhold 2"/>
          <p:cNvSpPr>
            <a:spLocks noGrp="1"/>
          </p:cNvSpPr>
          <p:nvPr>
            <p:ph idx="1"/>
          </p:nvPr>
        </p:nvSpPr>
        <p:spPr>
          <a:xfrm>
            <a:off x="1198800" y="1592798"/>
            <a:ext cx="9792000" cy="2340258"/>
          </a:xfrm>
        </p:spPr>
        <p:txBody>
          <a:bodyPr/>
          <a:lstStyle/>
          <a:p>
            <a:pPr lvl="0"/>
            <a:r>
              <a:rPr lang="nb-NO" smtClean="0"/>
              <a:t>Rediger tekststiler i malen</a:t>
            </a:r>
          </a:p>
          <a:p>
            <a:pPr lvl="1"/>
            <a:r>
              <a:rPr lang="nb-NO" smtClean="0"/>
              <a:t>Andre nivå</a:t>
            </a:r>
          </a:p>
          <a:p>
            <a:pPr lvl="2"/>
            <a:r>
              <a:rPr lang="nb-NO" smtClean="0"/>
              <a:t>Tredje nivå</a:t>
            </a:r>
          </a:p>
        </p:txBody>
      </p:sp>
      <p:sp>
        <p:nvSpPr>
          <p:cNvPr id="8" name="Plassholder for bilde 7"/>
          <p:cNvSpPr>
            <a:spLocks noGrp="1"/>
          </p:cNvSpPr>
          <p:nvPr>
            <p:ph type="pic" sz="quarter" idx="13"/>
          </p:nvPr>
        </p:nvSpPr>
        <p:spPr>
          <a:xfrm>
            <a:off x="-1430" y="3967520"/>
            <a:ext cx="12192000" cy="2151240"/>
          </a:xfrm>
          <a:solidFill>
            <a:schemeClr val="bg1">
              <a:lumMod val="95000"/>
            </a:schemeClr>
          </a:solidFill>
          <a:ln>
            <a:noFill/>
          </a:ln>
        </p:spPr>
        <p:txBody>
          <a:bodyPr/>
          <a:lstStyle>
            <a:lvl1pPr algn="ctr">
              <a:buNone/>
              <a:defRPr sz="1000">
                <a:solidFill>
                  <a:schemeClr val="bg1">
                    <a:lumMod val="50000"/>
                  </a:schemeClr>
                </a:solidFill>
              </a:defRPr>
            </a:lvl1pPr>
          </a:lstStyle>
          <a:p>
            <a:pPr lvl="0"/>
            <a:r>
              <a:rPr lang="nb-NO" noProof="0" smtClean="0"/>
              <a:t>Klikk ikonet for å legge til et bilde</a:t>
            </a:r>
            <a:endParaRPr lang="nb-NO" noProof="0" dirty="0" smtClean="0"/>
          </a:p>
        </p:txBody>
      </p:sp>
      <p:sp>
        <p:nvSpPr>
          <p:cNvPr id="9"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endParaRPr lang="nb-NO" dirty="0"/>
          </a:p>
        </p:txBody>
      </p:sp>
      <p:sp>
        <p:nvSpPr>
          <p:cNvPr id="10"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endParaRPr lang="nb-NO" dirty="0"/>
          </a:p>
        </p:txBody>
      </p:sp>
      <p:sp>
        <p:nvSpPr>
          <p:cNvPr id="11"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
        <p:nvSpPr>
          <p:cNvPr id="12" name="TekstSylinder 11"/>
          <p:cNvSpPr txBox="1"/>
          <p:nvPr userDrawn="1"/>
        </p:nvSpPr>
        <p:spPr>
          <a:xfrm>
            <a:off x="595643" y="6304312"/>
            <a:ext cx="2592288" cy="215444"/>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nb-NO" sz="800" noProof="0" dirty="0" smtClean="0"/>
              <a:t>Arbeids- og sosialdepartementet</a:t>
            </a:r>
          </a:p>
        </p:txBody>
      </p:sp>
      <p:pic>
        <p:nvPicPr>
          <p:cNvPr id="13" name="Bild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884" y="6311701"/>
            <a:ext cx="180020" cy="218596"/>
          </a:xfrm>
          <a:prstGeom prst="rect">
            <a:avLst/>
          </a:prstGeom>
        </p:spPr>
      </p:pic>
      <p:cxnSp>
        <p:nvCxnSpPr>
          <p:cNvPr id="14" name="Rett linje 13"/>
          <p:cNvCxnSpPr/>
          <p:nvPr userDrawn="1"/>
        </p:nvCxnSpPr>
        <p:spPr>
          <a:xfrm>
            <a:off x="613868" y="6201308"/>
            <a:ext cx="0" cy="65669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rsk Utfallende bilde">
    <p:spTree>
      <p:nvGrpSpPr>
        <p:cNvPr id="1" name=""/>
        <p:cNvGrpSpPr/>
        <p:nvPr/>
      </p:nvGrpSpPr>
      <p:grpSpPr>
        <a:xfrm>
          <a:off x="0" y="0"/>
          <a:ext cx="0" cy="0"/>
          <a:chOff x="0" y="0"/>
          <a:chExt cx="0" cy="0"/>
        </a:xfrm>
      </p:grpSpPr>
      <p:sp>
        <p:nvSpPr>
          <p:cNvPr id="3" name="TekstSylinder 2"/>
          <p:cNvSpPr txBox="1"/>
          <p:nvPr userDrawn="1"/>
        </p:nvSpPr>
        <p:spPr>
          <a:xfrm>
            <a:off x="-95251" y="-304800"/>
            <a:ext cx="10128251" cy="277812"/>
          </a:xfrm>
          <a:prstGeom prst="rect">
            <a:avLst/>
          </a:prstGeom>
          <a:noFill/>
        </p:spPr>
        <p:txBody>
          <a:bodyPr>
            <a:spAutoFit/>
          </a:bodyPr>
          <a:lstStyle/>
          <a:p>
            <a:pPr>
              <a:defRPr/>
            </a:pPr>
            <a:r>
              <a:rPr lang="nb-NO" sz="1200" dirty="0"/>
              <a:t>Norsk mal:1 utfallende bilde</a:t>
            </a:r>
          </a:p>
        </p:txBody>
      </p:sp>
      <p:sp>
        <p:nvSpPr>
          <p:cNvPr id="9" name="Plassholder for bilde 8"/>
          <p:cNvSpPr>
            <a:spLocks noGrp="1"/>
          </p:cNvSpPr>
          <p:nvPr>
            <p:ph type="pic" sz="quarter" idx="17" hasCustomPrompt="1"/>
          </p:nvPr>
        </p:nvSpPr>
        <p:spPr>
          <a:xfrm>
            <a:off x="0" y="1"/>
            <a:ext cx="12192000" cy="6117165"/>
          </a:xfrm>
          <a:solidFill>
            <a:schemeClr val="bg1">
              <a:lumMod val="95000"/>
            </a:schemeClr>
          </a:solidFill>
        </p:spPr>
        <p:txBody>
          <a:bodyPr/>
          <a:lstStyle>
            <a:lvl1pPr algn="ctr">
              <a:buNone/>
              <a:defRPr sz="1200">
                <a:solidFill>
                  <a:schemeClr val="bg1">
                    <a:lumMod val="50000"/>
                  </a:schemeClr>
                </a:solidFill>
              </a:defRPr>
            </a:lvl1pPr>
          </a:lstStyle>
          <a:p>
            <a:r>
              <a:rPr lang="nb-NO" dirty="0" smtClean="0"/>
              <a:t>Klikk ikonet for å legge til bilde</a:t>
            </a:r>
            <a:endParaRPr lang="nb-NO" dirty="0"/>
          </a:p>
        </p:txBody>
      </p:sp>
      <p:sp>
        <p:nvSpPr>
          <p:cNvPr id="7"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endParaRPr lang="nb-NO" dirty="0"/>
          </a:p>
        </p:txBody>
      </p:sp>
      <p:sp>
        <p:nvSpPr>
          <p:cNvPr id="8"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endParaRPr lang="nb-NO" dirty="0"/>
          </a:p>
        </p:txBody>
      </p:sp>
      <p:sp>
        <p:nvSpPr>
          <p:cNvPr id="13"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
        <p:nvSpPr>
          <p:cNvPr id="10" name="TekstSylinder 9"/>
          <p:cNvSpPr txBox="1"/>
          <p:nvPr userDrawn="1"/>
        </p:nvSpPr>
        <p:spPr>
          <a:xfrm>
            <a:off x="595643" y="6304312"/>
            <a:ext cx="2592288" cy="215444"/>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nb-NO" sz="800" noProof="0" dirty="0" smtClean="0"/>
              <a:t>Arbeids- og sosialdepartementet</a:t>
            </a:r>
          </a:p>
        </p:txBody>
      </p:sp>
      <p:pic>
        <p:nvPicPr>
          <p:cNvPr id="11" name="Bild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884" y="6311701"/>
            <a:ext cx="180020" cy="218596"/>
          </a:xfrm>
          <a:prstGeom prst="rect">
            <a:avLst/>
          </a:prstGeom>
        </p:spPr>
      </p:pic>
      <p:cxnSp>
        <p:nvCxnSpPr>
          <p:cNvPr id="12" name="Rett linje 11"/>
          <p:cNvCxnSpPr/>
          <p:nvPr userDrawn="1"/>
        </p:nvCxnSpPr>
        <p:spPr>
          <a:xfrm>
            <a:off x="613868" y="6201308"/>
            <a:ext cx="0" cy="65669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rsk Diagram">
    <p:spTree>
      <p:nvGrpSpPr>
        <p:cNvPr id="1" name=""/>
        <p:cNvGrpSpPr/>
        <p:nvPr/>
      </p:nvGrpSpPr>
      <p:grpSpPr>
        <a:xfrm>
          <a:off x="0" y="0"/>
          <a:ext cx="0" cy="0"/>
          <a:chOff x="0" y="0"/>
          <a:chExt cx="0" cy="0"/>
        </a:xfrm>
      </p:grpSpPr>
      <p:sp>
        <p:nvSpPr>
          <p:cNvPr id="4" name="TekstSylinder 3"/>
          <p:cNvSpPr txBox="1"/>
          <p:nvPr userDrawn="1"/>
        </p:nvSpPr>
        <p:spPr>
          <a:xfrm>
            <a:off x="-95251" y="-304800"/>
            <a:ext cx="10128251" cy="277812"/>
          </a:xfrm>
          <a:prstGeom prst="rect">
            <a:avLst/>
          </a:prstGeom>
          <a:noFill/>
        </p:spPr>
        <p:txBody>
          <a:bodyPr>
            <a:spAutoFit/>
          </a:bodyPr>
          <a:lstStyle/>
          <a:p>
            <a:pPr>
              <a:defRPr/>
            </a:pPr>
            <a:r>
              <a:rPr lang="nb-NO" sz="1200" dirty="0"/>
              <a:t>Norsk mal: Diagram</a:t>
            </a:r>
          </a:p>
        </p:txBody>
      </p:sp>
      <p:sp>
        <p:nvSpPr>
          <p:cNvPr id="2" name="Tittel 1"/>
          <p:cNvSpPr>
            <a:spLocks noGrp="1"/>
          </p:cNvSpPr>
          <p:nvPr>
            <p:ph type="title"/>
          </p:nvPr>
        </p:nvSpPr>
        <p:spPr>
          <a:xfrm>
            <a:off x="1198398" y="296863"/>
            <a:ext cx="9792000" cy="1143000"/>
          </a:xfrm>
        </p:spPr>
        <p:txBody>
          <a:bodyPr/>
          <a:lstStyle/>
          <a:p>
            <a:r>
              <a:rPr lang="nb-NO" smtClean="0"/>
              <a:t>Klikk for å redigere tittelstil</a:t>
            </a:r>
            <a:endParaRPr lang="nb-NO" dirty="0"/>
          </a:p>
        </p:txBody>
      </p:sp>
      <p:sp>
        <p:nvSpPr>
          <p:cNvPr id="9" name="Plassholder for diagram 8"/>
          <p:cNvSpPr>
            <a:spLocks noGrp="1"/>
          </p:cNvSpPr>
          <p:nvPr>
            <p:ph type="chart" sz="quarter" idx="13"/>
          </p:nvPr>
        </p:nvSpPr>
        <p:spPr>
          <a:xfrm>
            <a:off x="1198800" y="1592264"/>
            <a:ext cx="9792000" cy="4525766"/>
          </a:xfrm>
        </p:spPr>
        <p:txBody>
          <a:bodyPr/>
          <a:lstStyle>
            <a:lvl1pPr>
              <a:buNone/>
              <a:defRPr sz="2000">
                <a:solidFill>
                  <a:schemeClr val="bg1">
                    <a:lumMod val="50000"/>
                  </a:schemeClr>
                </a:solidFill>
              </a:defRPr>
            </a:lvl1pPr>
          </a:lstStyle>
          <a:p>
            <a:pPr lvl="0"/>
            <a:r>
              <a:rPr lang="nb-NO" noProof="0" smtClean="0"/>
              <a:t>Klikk ikonet for å legge til et diagram</a:t>
            </a:r>
            <a:endParaRPr lang="nb-NO" noProof="0" dirty="0"/>
          </a:p>
        </p:txBody>
      </p:sp>
      <p:sp>
        <p:nvSpPr>
          <p:cNvPr id="13"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endParaRPr lang="nb-NO" dirty="0"/>
          </a:p>
        </p:txBody>
      </p:sp>
      <p:sp>
        <p:nvSpPr>
          <p:cNvPr id="14"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endParaRPr lang="nb-NO" dirty="0"/>
          </a:p>
        </p:txBody>
      </p:sp>
      <p:sp>
        <p:nvSpPr>
          <p:cNvPr id="17"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
        <p:nvSpPr>
          <p:cNvPr id="8" name="TekstSylinder 7"/>
          <p:cNvSpPr txBox="1"/>
          <p:nvPr userDrawn="1"/>
        </p:nvSpPr>
        <p:spPr>
          <a:xfrm>
            <a:off x="595643" y="6304312"/>
            <a:ext cx="2592288" cy="215444"/>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nb-NO" sz="800" noProof="0" dirty="0" smtClean="0"/>
              <a:t>Arbeids- og sosialdepartementet</a:t>
            </a:r>
          </a:p>
        </p:txBody>
      </p:sp>
      <p:pic>
        <p:nvPicPr>
          <p:cNvPr id="10" name="Bil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884" y="6311701"/>
            <a:ext cx="180020" cy="218596"/>
          </a:xfrm>
          <a:prstGeom prst="rect">
            <a:avLst/>
          </a:prstGeom>
        </p:spPr>
      </p:pic>
      <p:cxnSp>
        <p:nvCxnSpPr>
          <p:cNvPr id="11" name="Rett linje 10"/>
          <p:cNvCxnSpPr/>
          <p:nvPr userDrawn="1"/>
        </p:nvCxnSpPr>
        <p:spPr>
          <a:xfrm>
            <a:off x="613868" y="6201308"/>
            <a:ext cx="0" cy="65669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rsk Startside HVIT Alt 2">
    <p:bg>
      <p:bgPr>
        <a:solidFill>
          <a:schemeClr val="bg1"/>
        </a:solidFill>
        <a:effectLst/>
      </p:bgPr>
    </p:bg>
    <p:spTree>
      <p:nvGrpSpPr>
        <p:cNvPr id="1" name=""/>
        <p:cNvGrpSpPr/>
        <p:nvPr/>
      </p:nvGrpSpPr>
      <p:grpSpPr>
        <a:xfrm>
          <a:off x="0" y="0"/>
          <a:ext cx="0" cy="0"/>
          <a:chOff x="0" y="0"/>
          <a:chExt cx="0" cy="0"/>
        </a:xfrm>
      </p:grpSpPr>
      <p:pic>
        <p:nvPicPr>
          <p:cNvPr id="2" name="Bild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84219" y="3253796"/>
            <a:ext cx="6632461" cy="4191009"/>
          </a:xfrm>
          <a:prstGeom prst="rect">
            <a:avLst/>
          </a:prstGeom>
        </p:spPr>
      </p:pic>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Presentasjonstittel</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HVIT Alternativ</a:t>
            </a:r>
            <a:r>
              <a:rPr lang="nb-NO" sz="1200" baseline="0" dirty="0" smtClean="0"/>
              <a:t> 2</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Sted, dato</a:t>
            </a:r>
          </a:p>
        </p:txBody>
      </p:sp>
      <p:pic>
        <p:nvPicPr>
          <p:cNvPr id="10" name="Bild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1" name="TekstSylinder 10"/>
          <p:cNvSpPr txBox="1"/>
          <p:nvPr userDrawn="1"/>
        </p:nvSpPr>
        <p:spPr>
          <a:xfrm>
            <a:off x="1111500" y="467147"/>
            <a:ext cx="4660464" cy="452432"/>
          </a:xfrm>
          <a:prstGeom prst="rect">
            <a:avLst/>
          </a:prstGeom>
          <a:noFill/>
        </p:spPr>
        <p:txBody>
          <a:bodyPr wrap="square" rtlCol="0">
            <a:spAutoFit/>
          </a:bodyPr>
          <a:lstStyle/>
          <a:p>
            <a:pPr>
              <a:lnSpc>
                <a:spcPct val="90000"/>
              </a:lnSpc>
            </a:pPr>
            <a:r>
              <a:rPr lang="nb-NO" sz="1300" noProof="0" dirty="0" smtClean="0"/>
              <a:t>Arbeids- og</a:t>
            </a:r>
            <a:br>
              <a:rPr lang="nb-NO" sz="1300" noProof="0" dirty="0" smtClean="0"/>
            </a:br>
            <a:r>
              <a:rPr lang="nb-NO" sz="1300" noProof="0" dirty="0" smtClean="0"/>
              <a:t>sosialdepartementet</a:t>
            </a:r>
            <a:endParaRPr lang="nb-NO" sz="1300" noProof="0" dirty="0"/>
          </a:p>
        </p:txBody>
      </p:sp>
    </p:spTree>
    <p:extLst>
      <p:ext uri="{BB962C8B-B14F-4D97-AF65-F5344CB8AC3E}">
        <p14:creationId xmlns:p14="http://schemas.microsoft.com/office/powerpoint/2010/main" val="33439914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rsk Tabell">
    <p:spTree>
      <p:nvGrpSpPr>
        <p:cNvPr id="1" name=""/>
        <p:cNvGrpSpPr/>
        <p:nvPr/>
      </p:nvGrpSpPr>
      <p:grpSpPr>
        <a:xfrm>
          <a:off x="0" y="0"/>
          <a:ext cx="0" cy="0"/>
          <a:chOff x="0" y="0"/>
          <a:chExt cx="0" cy="0"/>
        </a:xfrm>
      </p:grpSpPr>
      <p:sp>
        <p:nvSpPr>
          <p:cNvPr id="4" name="TekstSylinder 3"/>
          <p:cNvSpPr txBox="1"/>
          <p:nvPr userDrawn="1"/>
        </p:nvSpPr>
        <p:spPr>
          <a:xfrm>
            <a:off x="-95251" y="-304800"/>
            <a:ext cx="10128251" cy="277812"/>
          </a:xfrm>
          <a:prstGeom prst="rect">
            <a:avLst/>
          </a:prstGeom>
          <a:noFill/>
        </p:spPr>
        <p:txBody>
          <a:bodyPr>
            <a:spAutoFit/>
          </a:bodyPr>
          <a:lstStyle/>
          <a:p>
            <a:pPr>
              <a:defRPr/>
            </a:pPr>
            <a:r>
              <a:rPr lang="nb-NO" sz="1200" dirty="0"/>
              <a:t>Norsk mal: Tabell</a:t>
            </a:r>
          </a:p>
        </p:txBody>
      </p:sp>
      <p:sp>
        <p:nvSpPr>
          <p:cNvPr id="2" name="Tittel 1"/>
          <p:cNvSpPr>
            <a:spLocks noGrp="1"/>
          </p:cNvSpPr>
          <p:nvPr>
            <p:ph type="title"/>
          </p:nvPr>
        </p:nvSpPr>
        <p:spPr>
          <a:xfrm>
            <a:off x="1198800" y="296863"/>
            <a:ext cx="9792000" cy="1143000"/>
          </a:xfrm>
        </p:spPr>
        <p:txBody>
          <a:bodyPr/>
          <a:lstStyle/>
          <a:p>
            <a:r>
              <a:rPr lang="nb-NO" smtClean="0"/>
              <a:t>Klikk for å redigere tittelstil</a:t>
            </a:r>
            <a:endParaRPr lang="nb-NO" dirty="0"/>
          </a:p>
        </p:txBody>
      </p:sp>
      <p:sp>
        <p:nvSpPr>
          <p:cNvPr id="10" name="Plassholder for tabell 9"/>
          <p:cNvSpPr>
            <a:spLocks noGrp="1"/>
          </p:cNvSpPr>
          <p:nvPr>
            <p:ph type="tbl" sz="quarter" idx="13"/>
          </p:nvPr>
        </p:nvSpPr>
        <p:spPr>
          <a:xfrm>
            <a:off x="1198800" y="1592264"/>
            <a:ext cx="9792000" cy="4525766"/>
          </a:xfrm>
        </p:spPr>
        <p:txBody>
          <a:bodyPr/>
          <a:lstStyle>
            <a:lvl1pPr>
              <a:buNone/>
              <a:defRPr sz="2000">
                <a:solidFill>
                  <a:schemeClr val="bg1">
                    <a:lumMod val="50000"/>
                  </a:schemeClr>
                </a:solidFill>
              </a:defRPr>
            </a:lvl1pPr>
          </a:lstStyle>
          <a:p>
            <a:pPr lvl="0"/>
            <a:r>
              <a:rPr lang="nb-NO" noProof="0" smtClean="0"/>
              <a:t>Klikk ikonet for å legge til en tabell</a:t>
            </a:r>
            <a:endParaRPr lang="nb-NO" noProof="0" dirty="0"/>
          </a:p>
        </p:txBody>
      </p:sp>
      <p:sp>
        <p:nvSpPr>
          <p:cNvPr id="8"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endParaRPr lang="nb-NO" dirty="0"/>
          </a:p>
        </p:txBody>
      </p:sp>
      <p:sp>
        <p:nvSpPr>
          <p:cNvPr id="13"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endParaRPr lang="nb-NO" dirty="0"/>
          </a:p>
        </p:txBody>
      </p:sp>
      <p:sp>
        <p:nvSpPr>
          <p:cNvPr id="14"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
        <p:nvSpPr>
          <p:cNvPr id="9" name="TekstSylinder 8"/>
          <p:cNvSpPr txBox="1"/>
          <p:nvPr userDrawn="1"/>
        </p:nvSpPr>
        <p:spPr>
          <a:xfrm>
            <a:off x="595643" y="6304312"/>
            <a:ext cx="2592288" cy="215444"/>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nb-NO" sz="800" noProof="0" dirty="0" smtClean="0"/>
              <a:t>Arbeids- og sosialdepartementet</a:t>
            </a:r>
          </a:p>
        </p:txBody>
      </p:sp>
      <p:pic>
        <p:nvPicPr>
          <p:cNvPr id="11" name="Bild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884" y="6311701"/>
            <a:ext cx="180020" cy="218596"/>
          </a:xfrm>
          <a:prstGeom prst="rect">
            <a:avLst/>
          </a:prstGeom>
        </p:spPr>
      </p:pic>
      <p:cxnSp>
        <p:nvCxnSpPr>
          <p:cNvPr id="12" name="Rett linje 11"/>
          <p:cNvCxnSpPr/>
          <p:nvPr userDrawn="1"/>
        </p:nvCxnSpPr>
        <p:spPr>
          <a:xfrm>
            <a:off x="613868" y="6201308"/>
            <a:ext cx="0" cy="65669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Norsk To innholdsdeler/sammenlikning">
    <p:spTree>
      <p:nvGrpSpPr>
        <p:cNvPr id="1" name=""/>
        <p:cNvGrpSpPr/>
        <p:nvPr/>
      </p:nvGrpSpPr>
      <p:grpSpPr>
        <a:xfrm>
          <a:off x="0" y="0"/>
          <a:ext cx="0" cy="0"/>
          <a:chOff x="0" y="0"/>
          <a:chExt cx="0" cy="0"/>
        </a:xfrm>
      </p:grpSpPr>
      <p:sp>
        <p:nvSpPr>
          <p:cNvPr id="5" name="TekstSylinder 4"/>
          <p:cNvSpPr txBox="1"/>
          <p:nvPr userDrawn="1"/>
        </p:nvSpPr>
        <p:spPr>
          <a:xfrm>
            <a:off x="-95251" y="-304800"/>
            <a:ext cx="10128251" cy="277812"/>
          </a:xfrm>
          <a:prstGeom prst="rect">
            <a:avLst/>
          </a:prstGeom>
          <a:noFill/>
        </p:spPr>
        <p:txBody>
          <a:bodyPr>
            <a:spAutoFit/>
          </a:bodyPr>
          <a:lstStyle/>
          <a:p>
            <a:pPr>
              <a:defRPr/>
            </a:pPr>
            <a:r>
              <a:rPr lang="nb-NO" sz="1200" dirty="0"/>
              <a:t>Norsk mal: To innholdsdeler - Sammenlikning</a:t>
            </a:r>
          </a:p>
        </p:txBody>
      </p:sp>
      <p:sp>
        <p:nvSpPr>
          <p:cNvPr id="2" name="Tittel 1"/>
          <p:cNvSpPr>
            <a:spLocks noGrp="1"/>
          </p:cNvSpPr>
          <p:nvPr>
            <p:ph type="title"/>
          </p:nvPr>
        </p:nvSpPr>
        <p:spPr>
          <a:xfrm>
            <a:off x="1198398" y="296863"/>
            <a:ext cx="9792000" cy="1143000"/>
          </a:xfrm>
        </p:spPr>
        <p:txBody>
          <a:bodyPr/>
          <a:lstStyle/>
          <a:p>
            <a:r>
              <a:rPr lang="nb-NO" smtClean="0"/>
              <a:t>Klikk for å redigere tittelstil</a:t>
            </a:r>
            <a:endParaRPr lang="nb-NO" dirty="0"/>
          </a:p>
        </p:txBody>
      </p:sp>
      <p:sp>
        <p:nvSpPr>
          <p:cNvPr id="3" name="Plassholder for innhold 2"/>
          <p:cNvSpPr>
            <a:spLocks noGrp="1"/>
          </p:cNvSpPr>
          <p:nvPr>
            <p:ph sz="half" idx="1"/>
          </p:nvPr>
        </p:nvSpPr>
        <p:spPr>
          <a:xfrm>
            <a:off x="1198800" y="1591399"/>
            <a:ext cx="48600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Rediger tekststiler i malen</a:t>
            </a:r>
          </a:p>
          <a:p>
            <a:pPr lvl="1"/>
            <a:r>
              <a:rPr lang="nb-NO" smtClean="0"/>
              <a:t>Andre nivå</a:t>
            </a:r>
          </a:p>
          <a:p>
            <a:pPr lvl="2"/>
            <a:r>
              <a:rPr lang="nb-NO" smtClean="0"/>
              <a:t>Tredje nivå</a:t>
            </a:r>
          </a:p>
        </p:txBody>
      </p:sp>
      <p:sp>
        <p:nvSpPr>
          <p:cNvPr id="4" name="Plassholder for innhold 3"/>
          <p:cNvSpPr>
            <a:spLocks noGrp="1"/>
          </p:cNvSpPr>
          <p:nvPr>
            <p:ph sz="half" idx="2"/>
          </p:nvPr>
        </p:nvSpPr>
        <p:spPr>
          <a:xfrm>
            <a:off x="6197600" y="1591399"/>
            <a:ext cx="47880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Rediger tekststiler i malen</a:t>
            </a:r>
          </a:p>
          <a:p>
            <a:pPr lvl="1"/>
            <a:r>
              <a:rPr lang="nb-NO" smtClean="0"/>
              <a:t>Andre nivå</a:t>
            </a:r>
          </a:p>
          <a:p>
            <a:pPr lvl="2"/>
            <a:r>
              <a:rPr lang="nb-NO" smtClean="0"/>
              <a:t>Tredje nivå</a:t>
            </a:r>
          </a:p>
        </p:txBody>
      </p:sp>
      <p:sp>
        <p:nvSpPr>
          <p:cNvPr id="13" name="Plassholder for dato 3"/>
          <p:cNvSpPr>
            <a:spLocks noGrp="1"/>
          </p:cNvSpPr>
          <p:nvPr>
            <p:ph type="dt" sz="half" idx="10"/>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endParaRPr lang="nb-NO" dirty="0"/>
          </a:p>
        </p:txBody>
      </p:sp>
      <p:sp>
        <p:nvSpPr>
          <p:cNvPr id="14"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endParaRPr lang="nb-NO" dirty="0"/>
          </a:p>
        </p:txBody>
      </p:sp>
      <p:sp>
        <p:nvSpPr>
          <p:cNvPr id="15"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
        <p:nvSpPr>
          <p:cNvPr id="9" name="TekstSylinder 8"/>
          <p:cNvSpPr txBox="1"/>
          <p:nvPr userDrawn="1"/>
        </p:nvSpPr>
        <p:spPr>
          <a:xfrm>
            <a:off x="595643" y="6304312"/>
            <a:ext cx="2592288" cy="215444"/>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nb-NO" sz="800" noProof="0" dirty="0" smtClean="0"/>
              <a:t>Arbeids- og sosialdepartementet</a:t>
            </a:r>
          </a:p>
        </p:txBody>
      </p:sp>
      <p:pic>
        <p:nvPicPr>
          <p:cNvPr id="10" name="Bil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884" y="6311701"/>
            <a:ext cx="180020" cy="218596"/>
          </a:xfrm>
          <a:prstGeom prst="rect">
            <a:avLst/>
          </a:prstGeom>
        </p:spPr>
      </p:pic>
      <p:cxnSp>
        <p:nvCxnSpPr>
          <p:cNvPr id="11" name="Rett linje 10"/>
          <p:cNvCxnSpPr/>
          <p:nvPr userDrawn="1"/>
        </p:nvCxnSpPr>
        <p:spPr>
          <a:xfrm>
            <a:off x="613868" y="6201308"/>
            <a:ext cx="0" cy="65669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rsk Sluttside HVIT">
    <p:bg>
      <p:bgPr>
        <a:solidFill>
          <a:schemeClr val="bg1"/>
        </a:solidFill>
        <a:effectLst/>
      </p:bgPr>
    </p:bg>
    <p:spTree>
      <p:nvGrpSpPr>
        <p:cNvPr id="1" name=""/>
        <p:cNvGrpSpPr/>
        <p:nvPr/>
      </p:nvGrpSpPr>
      <p:grpSpPr>
        <a:xfrm>
          <a:off x="0" y="0"/>
          <a:ext cx="0" cy="0"/>
          <a:chOff x="0" y="0"/>
          <a:chExt cx="0" cy="0"/>
        </a:xfrm>
      </p:grpSpPr>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Sluttside HVIT</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Takk for oppmerksomheten!</a:t>
            </a:r>
          </a:p>
        </p:txBody>
      </p:sp>
      <p:pic>
        <p:nvPicPr>
          <p:cNvPr id="11" name="Bild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2" name="TekstSylinder 11"/>
          <p:cNvSpPr txBox="1"/>
          <p:nvPr userDrawn="1"/>
        </p:nvSpPr>
        <p:spPr>
          <a:xfrm>
            <a:off x="1111500" y="467147"/>
            <a:ext cx="4660464" cy="452432"/>
          </a:xfrm>
          <a:prstGeom prst="rect">
            <a:avLst/>
          </a:prstGeom>
          <a:noFill/>
        </p:spPr>
        <p:txBody>
          <a:bodyPr wrap="square" rtlCol="0">
            <a:spAutoFit/>
          </a:bodyPr>
          <a:lstStyle/>
          <a:p>
            <a:pPr>
              <a:lnSpc>
                <a:spcPct val="90000"/>
              </a:lnSpc>
            </a:pPr>
            <a:r>
              <a:rPr lang="nb-NO" sz="1300" noProof="0" dirty="0" smtClean="0"/>
              <a:t>Arbeids- og</a:t>
            </a:r>
            <a:br>
              <a:rPr lang="nb-NO" sz="1300" noProof="0" dirty="0" smtClean="0"/>
            </a:br>
            <a:r>
              <a:rPr lang="nb-NO" sz="1300" noProof="0" dirty="0" smtClean="0"/>
              <a:t>sosialdepartementet</a:t>
            </a:r>
            <a:endParaRPr lang="nb-NO" sz="1300" noProof="0" dirty="0"/>
          </a:p>
        </p:txBody>
      </p:sp>
      <p:sp>
        <p:nvSpPr>
          <p:cNvPr id="35" name="Plassholder for tekst 34"/>
          <p:cNvSpPr>
            <a:spLocks noGrp="1"/>
          </p:cNvSpPr>
          <p:nvPr>
            <p:ph type="body" sz="quarter" idx="17" hasCustomPrompt="1"/>
          </p:nvPr>
        </p:nvSpPr>
        <p:spPr>
          <a:xfrm>
            <a:off x="1199456" y="2384592"/>
            <a:ext cx="9792000" cy="871303"/>
          </a:xfrm>
        </p:spPr>
        <p:txBody>
          <a:bodyPr lIns="0" anchor="t"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Bildekreditering: Slide X: </a:t>
            </a:r>
            <a:r>
              <a:rPr lang="nb-NO" sz="1300" dirty="0" smtClean="0"/>
              <a:t>© </a:t>
            </a:r>
            <a:r>
              <a:rPr lang="nb-NO" dirty="0" smtClean="0"/>
              <a:t>Fotografens navn, Bildebyrå</a:t>
            </a:r>
          </a:p>
        </p:txBody>
      </p:sp>
      <p:pic>
        <p:nvPicPr>
          <p:cNvPr id="13" name="Bild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584219" y="3253796"/>
            <a:ext cx="6632461" cy="4191009"/>
          </a:xfrm>
          <a:prstGeom prst="rect">
            <a:avLst/>
          </a:prstGeom>
        </p:spPr>
      </p:pic>
    </p:spTree>
    <p:extLst>
      <p:ext uri="{BB962C8B-B14F-4D97-AF65-F5344CB8AC3E}">
        <p14:creationId xmlns:p14="http://schemas.microsoft.com/office/powerpoint/2010/main" val="218985751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rsk Sluttside BLÅ">
    <p:bg>
      <p:bgPr>
        <a:solidFill>
          <a:srgbClr val="002E5E"/>
        </a:solidFill>
        <a:effectLst/>
      </p:bgPr>
    </p:bg>
    <p:spTree>
      <p:nvGrpSpPr>
        <p:cNvPr id="1" name=""/>
        <p:cNvGrpSpPr/>
        <p:nvPr/>
      </p:nvGrpSpPr>
      <p:grpSpPr>
        <a:xfrm>
          <a:off x="0" y="0"/>
          <a:ext cx="0" cy="0"/>
          <a:chOff x="0" y="0"/>
          <a:chExt cx="0" cy="0"/>
        </a:xfrm>
      </p:grpSpPr>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solidFill>
                  <a:schemeClr val="bg1"/>
                </a:solidFill>
              </a:defRPr>
            </a:lvl1pPr>
          </a:lstStyle>
          <a:p>
            <a:pPr lvl="0"/>
            <a:r>
              <a:rPr lang="nb-NO" dirty="0" smtClean="0"/>
              <a:t>Takk for oppmerksomheten!</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BLÅ</a:t>
            </a:r>
            <a:endParaRPr lang="nb-NO" sz="1200" dirty="0"/>
          </a:p>
        </p:txBody>
      </p:sp>
      <p:cxnSp>
        <p:nvCxnSpPr>
          <p:cNvPr id="19" name="Rett linje 18"/>
          <p:cNvCxnSpPr/>
          <p:nvPr userDrawn="1"/>
        </p:nvCxnSpPr>
        <p:spPr>
          <a:xfrm>
            <a:off x="1062506" y="368660"/>
            <a:ext cx="0" cy="3262455"/>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Bil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543"/>
            <a:ext cx="298705" cy="362128"/>
          </a:xfrm>
          <a:prstGeom prst="rect">
            <a:avLst/>
          </a:prstGeom>
        </p:spPr>
      </p:pic>
      <p:sp>
        <p:nvSpPr>
          <p:cNvPr id="11" name="TekstSylinder 10"/>
          <p:cNvSpPr txBox="1"/>
          <p:nvPr userDrawn="1"/>
        </p:nvSpPr>
        <p:spPr>
          <a:xfrm>
            <a:off x="1111500" y="467147"/>
            <a:ext cx="4660464" cy="452432"/>
          </a:xfrm>
          <a:prstGeom prst="rect">
            <a:avLst/>
          </a:prstGeom>
          <a:noFill/>
        </p:spPr>
        <p:txBody>
          <a:bodyPr wrap="square" rtlCol="0">
            <a:spAutoFit/>
          </a:bodyPr>
          <a:lstStyle/>
          <a:p>
            <a:pPr>
              <a:lnSpc>
                <a:spcPct val="90000"/>
              </a:lnSpc>
            </a:pPr>
            <a:r>
              <a:rPr lang="nb-NO" sz="1300" noProof="0" dirty="0" smtClean="0">
                <a:solidFill>
                  <a:schemeClr val="bg1"/>
                </a:solidFill>
              </a:rPr>
              <a:t>Arbeids- og</a:t>
            </a:r>
            <a:br>
              <a:rPr lang="nb-NO" sz="1300" noProof="0" dirty="0" smtClean="0">
                <a:solidFill>
                  <a:schemeClr val="bg1"/>
                </a:solidFill>
              </a:rPr>
            </a:br>
            <a:r>
              <a:rPr lang="nb-NO" sz="1300" noProof="0" dirty="0" smtClean="0">
                <a:solidFill>
                  <a:schemeClr val="bg1"/>
                </a:solidFill>
              </a:rPr>
              <a:t>sosialdepartementet</a:t>
            </a:r>
            <a:endParaRPr lang="nb-NO" sz="1300" noProof="0" dirty="0">
              <a:solidFill>
                <a:schemeClr val="bg1"/>
              </a:solidFill>
            </a:endParaRPr>
          </a:p>
        </p:txBody>
      </p:sp>
      <p:sp>
        <p:nvSpPr>
          <p:cNvPr id="12" name="Plassholder for tekst 34"/>
          <p:cNvSpPr>
            <a:spLocks noGrp="1"/>
          </p:cNvSpPr>
          <p:nvPr>
            <p:ph type="body" sz="quarter" idx="17" hasCustomPrompt="1"/>
          </p:nvPr>
        </p:nvSpPr>
        <p:spPr>
          <a:xfrm>
            <a:off x="1199456" y="2384592"/>
            <a:ext cx="9792000" cy="871303"/>
          </a:xfrm>
        </p:spPr>
        <p:txBody>
          <a:bodyPr lIns="0" anchor="t" anchorCtr="0"/>
          <a:lstStyle>
            <a:lvl1pPr marL="0" indent="0">
              <a:buNone/>
              <a:defRPr sz="1400">
                <a:solidFill>
                  <a:schemeClr val="bg1"/>
                </a:solidFill>
                <a:latin typeface="Arial" panose="020B0604020202020204" pitchFamily="34" charset="0"/>
                <a:cs typeface="Arial" panose="020B0604020202020204" pitchFamily="34" charset="0"/>
              </a:defRPr>
            </a:lvl1pPr>
          </a:lstStyle>
          <a:p>
            <a:pPr lvl="0"/>
            <a:r>
              <a:rPr lang="nb-NO" dirty="0" smtClean="0"/>
              <a:t>Bildekreditering: Slide X: </a:t>
            </a:r>
            <a:r>
              <a:rPr lang="nb-NO" sz="1300" dirty="0" smtClean="0"/>
              <a:t>© </a:t>
            </a:r>
            <a:r>
              <a:rPr lang="nb-NO" dirty="0" smtClean="0"/>
              <a:t>Fotografens navn, Bildebyrå</a:t>
            </a:r>
          </a:p>
        </p:txBody>
      </p:sp>
      <p:pic>
        <p:nvPicPr>
          <p:cNvPr id="13" name="Bilde 12"/>
          <p:cNvPicPr>
            <a:picLocks noChangeAspect="1"/>
          </p:cNvPicPr>
          <p:nvPr userDrawn="1"/>
        </p:nvPicPr>
        <p:blipFill rotWithShape="1">
          <a:blip r:embed="rId3">
            <a:extLst>
              <a:ext uri="{28A0092B-C50C-407E-A947-70E740481C1C}">
                <a14:useLocalDpi xmlns:a14="http://schemas.microsoft.com/office/drawing/2010/main" val="0"/>
              </a:ext>
            </a:extLst>
          </a:blip>
          <a:srcRect b="13345"/>
          <a:stretch/>
        </p:blipFill>
        <p:spPr>
          <a:xfrm>
            <a:off x="5553777" y="3226216"/>
            <a:ext cx="6633023" cy="3634676"/>
          </a:xfrm>
          <a:prstGeom prst="rect">
            <a:avLst/>
          </a:prstGeom>
        </p:spPr>
      </p:pic>
    </p:spTree>
    <p:extLst>
      <p:ext uri="{BB962C8B-B14F-4D97-AF65-F5344CB8AC3E}">
        <p14:creationId xmlns:p14="http://schemas.microsoft.com/office/powerpoint/2010/main" val="41513861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rsk Startside HVIT - eget bilde">
    <p:bg>
      <p:bgPr>
        <a:solidFill>
          <a:schemeClr val="bg1"/>
        </a:solidFill>
        <a:effectLst/>
      </p:bgPr>
    </p:bg>
    <p:spTree>
      <p:nvGrpSpPr>
        <p:cNvPr id="1" name=""/>
        <p:cNvGrpSpPr/>
        <p:nvPr/>
      </p:nvGrpSpPr>
      <p:grpSpPr>
        <a:xfrm>
          <a:off x="0" y="0"/>
          <a:ext cx="0" cy="0"/>
          <a:chOff x="0" y="0"/>
          <a:chExt cx="0" cy="0"/>
        </a:xfrm>
      </p:grpSpPr>
      <p:sp>
        <p:nvSpPr>
          <p:cNvPr id="10" name="Plassholder for bilde 3"/>
          <p:cNvSpPr>
            <a:spLocks noGrp="1"/>
          </p:cNvSpPr>
          <p:nvPr>
            <p:ph type="pic" sz="quarter" idx="21" hasCustomPrompt="1"/>
          </p:nvPr>
        </p:nvSpPr>
        <p:spPr>
          <a:xfrm>
            <a:off x="0" y="3271952"/>
            <a:ext cx="12192000" cy="3586048"/>
          </a:xfrm>
          <a:solidFill>
            <a:schemeClr val="bg1">
              <a:lumMod val="95000"/>
            </a:schemeClr>
          </a:solidFill>
        </p:spPr>
        <p:txBody>
          <a:bodyPr/>
          <a:lstStyle>
            <a:lvl1pPr marL="0" indent="0" algn="ctr">
              <a:buNone/>
              <a:defRPr sz="1200" baseline="0">
                <a:solidFill>
                  <a:schemeClr val="bg2">
                    <a:lumMod val="50000"/>
                  </a:schemeClr>
                </a:solidFill>
              </a:defRPr>
            </a:lvl1pPr>
          </a:lstStyle>
          <a:p>
            <a:r>
              <a:rPr lang="nb-NO" dirty="0" smtClean="0"/>
              <a:t>Klikk ikonet for å legge til bilde</a:t>
            </a:r>
            <a:endParaRPr lang="nb-NO" dirty="0"/>
          </a:p>
        </p:txBody>
      </p:sp>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Presentasjonstittel</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a:t>
            </a:r>
            <a:r>
              <a:rPr lang="nb-NO" sz="1200" baseline="0" dirty="0" smtClean="0"/>
              <a:t> – HVIT sett inn eget bilde</a:t>
            </a:r>
            <a:endParaRPr lang="nb-NO" sz="1200" dirty="0"/>
          </a:p>
        </p:txBody>
      </p: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Sted, dato</a:t>
            </a:r>
          </a:p>
        </p:txBody>
      </p:sp>
      <p:sp>
        <p:nvSpPr>
          <p:cNvPr id="11" name="Plassholder for tekst 4"/>
          <p:cNvSpPr>
            <a:spLocks noGrp="1"/>
          </p:cNvSpPr>
          <p:nvPr>
            <p:ph type="body" sz="quarter" idx="22" hasCustomPrompt="1"/>
          </p:nvPr>
        </p:nvSpPr>
        <p:spPr>
          <a:xfrm>
            <a:off x="1054800" y="368660"/>
            <a:ext cx="18000" cy="3261600"/>
          </a:xfrm>
          <a:solidFill>
            <a:schemeClr val="tx1"/>
          </a:solidFill>
        </p:spPr>
        <p:txBody>
          <a:bodyPr/>
          <a:lstStyle>
            <a:lvl1pPr marL="0" indent="0">
              <a:buNone/>
              <a:defRPr sz="100" baseline="0">
                <a:solidFill>
                  <a:schemeClr val="tx1"/>
                </a:solidFill>
              </a:defRPr>
            </a:lvl1pPr>
          </a:lstStyle>
          <a:p>
            <a:pPr lvl="0"/>
            <a:r>
              <a:rPr lang="nb-NO" dirty="0" smtClean="0"/>
              <a:t> </a:t>
            </a:r>
            <a:endParaRPr lang="nb-NO" dirty="0"/>
          </a:p>
        </p:txBody>
      </p:sp>
      <p:pic>
        <p:nvPicPr>
          <p:cNvPr id="12" name="Bild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3" name="TekstSylinder 12"/>
          <p:cNvSpPr txBox="1"/>
          <p:nvPr userDrawn="1"/>
        </p:nvSpPr>
        <p:spPr>
          <a:xfrm>
            <a:off x="1111500" y="467147"/>
            <a:ext cx="4660464" cy="452432"/>
          </a:xfrm>
          <a:prstGeom prst="rect">
            <a:avLst/>
          </a:prstGeom>
          <a:noFill/>
        </p:spPr>
        <p:txBody>
          <a:bodyPr wrap="square" rtlCol="0">
            <a:spAutoFit/>
          </a:bodyPr>
          <a:lstStyle/>
          <a:p>
            <a:pPr>
              <a:lnSpc>
                <a:spcPct val="90000"/>
              </a:lnSpc>
            </a:pPr>
            <a:r>
              <a:rPr lang="nb-NO" sz="1300" noProof="0" dirty="0" smtClean="0"/>
              <a:t>Arbeids- og</a:t>
            </a:r>
            <a:br>
              <a:rPr lang="nb-NO" sz="1300" noProof="0" dirty="0" smtClean="0"/>
            </a:br>
            <a:r>
              <a:rPr lang="nb-NO" sz="1300" noProof="0" dirty="0" smtClean="0"/>
              <a:t>sosialdepartementet</a:t>
            </a:r>
            <a:endParaRPr lang="nb-NO" sz="1300" noProof="0" dirty="0"/>
          </a:p>
        </p:txBody>
      </p:sp>
    </p:spTree>
    <p:extLst>
      <p:ext uri="{BB962C8B-B14F-4D97-AF65-F5344CB8AC3E}">
        <p14:creationId xmlns:p14="http://schemas.microsoft.com/office/powerpoint/2010/main" val="18516482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rsk Startside HVIT Blank">
    <p:bg>
      <p:bgPr>
        <a:solidFill>
          <a:schemeClr val="bg1"/>
        </a:solidFill>
        <a:effectLst/>
      </p:bgPr>
    </p:bg>
    <p:spTree>
      <p:nvGrpSpPr>
        <p:cNvPr id="1" name=""/>
        <p:cNvGrpSpPr/>
        <p:nvPr/>
      </p:nvGrpSpPr>
      <p:grpSpPr>
        <a:xfrm>
          <a:off x="0" y="0"/>
          <a:ext cx="0" cy="0"/>
          <a:chOff x="0" y="0"/>
          <a:chExt cx="0" cy="0"/>
        </a:xfrm>
      </p:grpSpPr>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lvl1pPr>
          </a:lstStyle>
          <a:p>
            <a:pPr lvl="0"/>
            <a:r>
              <a:rPr lang="nb-NO" dirty="0" smtClean="0"/>
              <a:t>Presentasjonstittel</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HVIT blank</a:t>
            </a:r>
            <a:endParaRPr lang="nb-NO" sz="1200" dirty="0"/>
          </a:p>
        </p:txBody>
      </p:sp>
      <p:cxnSp>
        <p:nvCxnSpPr>
          <p:cNvPr id="19" name="Rett linje 18"/>
          <p:cNvCxnSpPr/>
          <p:nvPr userDrawn="1"/>
        </p:nvCxnSpPr>
        <p:spPr>
          <a:xfrm>
            <a:off x="1062506" y="368660"/>
            <a:ext cx="0" cy="326245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latin typeface="Arial" panose="020B0604020202020204" pitchFamily="34" charset="0"/>
                <a:cs typeface="Arial" panose="020B0604020202020204" pitchFamily="34" charset="0"/>
              </a:defRPr>
            </a:lvl1pPr>
          </a:lstStyle>
          <a:p>
            <a:pPr lvl="0"/>
            <a:r>
              <a:rPr lang="nb-NO" dirty="0" smtClean="0"/>
              <a:t>Sted, dato</a:t>
            </a:r>
          </a:p>
        </p:txBody>
      </p:sp>
      <p:pic>
        <p:nvPicPr>
          <p:cNvPr id="10" name="Bil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251"/>
            <a:ext cx="298705" cy="362713"/>
          </a:xfrm>
          <a:prstGeom prst="rect">
            <a:avLst/>
          </a:prstGeom>
        </p:spPr>
      </p:pic>
      <p:sp>
        <p:nvSpPr>
          <p:cNvPr id="11" name="TekstSylinder 10"/>
          <p:cNvSpPr txBox="1"/>
          <p:nvPr userDrawn="1"/>
        </p:nvSpPr>
        <p:spPr>
          <a:xfrm>
            <a:off x="1111500" y="467147"/>
            <a:ext cx="4660464" cy="452432"/>
          </a:xfrm>
          <a:prstGeom prst="rect">
            <a:avLst/>
          </a:prstGeom>
          <a:noFill/>
        </p:spPr>
        <p:txBody>
          <a:bodyPr wrap="square" rtlCol="0">
            <a:spAutoFit/>
          </a:bodyPr>
          <a:lstStyle/>
          <a:p>
            <a:pPr>
              <a:lnSpc>
                <a:spcPct val="90000"/>
              </a:lnSpc>
            </a:pPr>
            <a:r>
              <a:rPr lang="nb-NO" sz="1300" noProof="0" dirty="0" smtClean="0"/>
              <a:t>Arbeids- og</a:t>
            </a:r>
            <a:br>
              <a:rPr lang="nb-NO" sz="1300" noProof="0" dirty="0" smtClean="0"/>
            </a:br>
            <a:r>
              <a:rPr lang="nb-NO" sz="1300" noProof="0" dirty="0" smtClean="0"/>
              <a:t>sosialdepartementet</a:t>
            </a:r>
            <a:endParaRPr lang="nb-NO" sz="1300" noProof="0" dirty="0"/>
          </a:p>
        </p:txBody>
      </p:sp>
    </p:spTree>
    <p:extLst>
      <p:ext uri="{BB962C8B-B14F-4D97-AF65-F5344CB8AC3E}">
        <p14:creationId xmlns:p14="http://schemas.microsoft.com/office/powerpoint/2010/main" val="309629202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orsk Startside BLÅ Alt 1 ">
    <p:bg>
      <p:bgPr>
        <a:solidFill>
          <a:srgbClr val="002E5E"/>
        </a:solidFill>
        <a:effectLst/>
      </p:bgPr>
    </p:bg>
    <p:spTree>
      <p:nvGrpSpPr>
        <p:cNvPr id="1" name=""/>
        <p:cNvGrpSpPr/>
        <p:nvPr/>
      </p:nvGrpSpPr>
      <p:grpSpPr>
        <a:xfrm>
          <a:off x="0" y="0"/>
          <a:ext cx="0" cy="0"/>
          <a:chOff x="0" y="0"/>
          <a:chExt cx="0" cy="0"/>
        </a:xfrm>
      </p:grpSpPr>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solidFill>
                  <a:schemeClr val="bg1"/>
                </a:solidFill>
              </a:defRPr>
            </a:lvl1pPr>
          </a:lstStyle>
          <a:p>
            <a:pPr lvl="0"/>
            <a:r>
              <a:rPr lang="nb-NO" dirty="0" smtClean="0"/>
              <a:t>Presentasjonstittel</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BLÅ Alternativ</a:t>
            </a:r>
            <a:r>
              <a:rPr lang="nb-NO" sz="1200" baseline="0" dirty="0" smtClean="0"/>
              <a:t> 1</a:t>
            </a:r>
            <a:endParaRPr lang="nb-NO" sz="1200" dirty="0"/>
          </a:p>
        </p:txBody>
      </p:sp>
      <p:cxnSp>
        <p:nvCxnSpPr>
          <p:cNvPr id="19" name="Rett linje 18"/>
          <p:cNvCxnSpPr/>
          <p:nvPr userDrawn="1"/>
        </p:nvCxnSpPr>
        <p:spPr>
          <a:xfrm>
            <a:off x="1062506" y="368660"/>
            <a:ext cx="0" cy="3262455"/>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solidFill>
                  <a:schemeClr val="bg1"/>
                </a:solidFill>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solidFill>
                  <a:schemeClr val="bg1"/>
                </a:solidFill>
                <a:latin typeface="Arial" panose="020B0604020202020204" pitchFamily="34" charset="0"/>
                <a:cs typeface="Arial" panose="020B0604020202020204" pitchFamily="34" charset="0"/>
              </a:defRPr>
            </a:lvl1pPr>
          </a:lstStyle>
          <a:p>
            <a:pPr lvl="0"/>
            <a:r>
              <a:rPr lang="nb-NO" dirty="0" smtClean="0"/>
              <a:t>Sted, dato</a:t>
            </a:r>
          </a:p>
        </p:txBody>
      </p:sp>
      <p:pic>
        <p:nvPicPr>
          <p:cNvPr id="10" name="Bil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543"/>
            <a:ext cx="298705" cy="362128"/>
          </a:xfrm>
          <a:prstGeom prst="rect">
            <a:avLst/>
          </a:prstGeom>
        </p:spPr>
      </p:pic>
      <p:sp>
        <p:nvSpPr>
          <p:cNvPr id="11" name="TekstSylinder 10"/>
          <p:cNvSpPr txBox="1"/>
          <p:nvPr userDrawn="1"/>
        </p:nvSpPr>
        <p:spPr>
          <a:xfrm>
            <a:off x="1111500" y="467147"/>
            <a:ext cx="4660464" cy="452432"/>
          </a:xfrm>
          <a:prstGeom prst="rect">
            <a:avLst/>
          </a:prstGeom>
          <a:noFill/>
        </p:spPr>
        <p:txBody>
          <a:bodyPr wrap="square" rtlCol="0">
            <a:spAutoFit/>
          </a:bodyPr>
          <a:lstStyle/>
          <a:p>
            <a:pPr>
              <a:lnSpc>
                <a:spcPct val="90000"/>
              </a:lnSpc>
            </a:pPr>
            <a:r>
              <a:rPr lang="nb-NO" sz="1300" noProof="0" dirty="0" smtClean="0">
                <a:solidFill>
                  <a:schemeClr val="bg1"/>
                </a:solidFill>
              </a:rPr>
              <a:t>Arbeids- og</a:t>
            </a:r>
            <a:br>
              <a:rPr lang="nb-NO" sz="1300" noProof="0" dirty="0" smtClean="0">
                <a:solidFill>
                  <a:schemeClr val="bg1"/>
                </a:solidFill>
              </a:rPr>
            </a:br>
            <a:r>
              <a:rPr lang="nb-NO" sz="1300" noProof="0" dirty="0" smtClean="0">
                <a:solidFill>
                  <a:schemeClr val="bg1"/>
                </a:solidFill>
              </a:rPr>
              <a:t>sosialdepartementet</a:t>
            </a:r>
            <a:endParaRPr lang="nb-NO" sz="1300" noProof="0" dirty="0">
              <a:solidFill>
                <a:schemeClr val="bg1"/>
              </a:solidFill>
            </a:endParaRPr>
          </a:p>
        </p:txBody>
      </p:sp>
      <p:pic>
        <p:nvPicPr>
          <p:cNvPr id="4" name="Bilde 3"/>
          <p:cNvPicPr>
            <a:picLocks noChangeAspect="1"/>
          </p:cNvPicPr>
          <p:nvPr userDrawn="1"/>
        </p:nvPicPr>
        <p:blipFill rotWithShape="1">
          <a:blip r:embed="rId3">
            <a:extLst>
              <a:ext uri="{28A0092B-C50C-407E-A947-70E740481C1C}">
                <a14:useLocalDpi xmlns:a14="http://schemas.microsoft.com/office/drawing/2010/main" val="0"/>
              </a:ext>
            </a:extLst>
          </a:blip>
          <a:srcRect b="13345"/>
          <a:stretch/>
        </p:blipFill>
        <p:spPr>
          <a:xfrm>
            <a:off x="5553777" y="3226216"/>
            <a:ext cx="6633023" cy="3634676"/>
          </a:xfrm>
          <a:prstGeom prst="rect">
            <a:avLst/>
          </a:prstGeom>
        </p:spPr>
      </p:pic>
    </p:spTree>
    <p:extLst>
      <p:ext uri="{BB962C8B-B14F-4D97-AF65-F5344CB8AC3E}">
        <p14:creationId xmlns:p14="http://schemas.microsoft.com/office/powerpoint/2010/main" val="6433787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orsk Startside BLÅ Alt 2">
    <p:bg>
      <p:bgPr>
        <a:solidFill>
          <a:srgbClr val="002E5E"/>
        </a:solidFill>
        <a:effectLst/>
      </p:bgPr>
    </p:bg>
    <p:spTree>
      <p:nvGrpSpPr>
        <p:cNvPr id="1" name=""/>
        <p:cNvGrpSpPr/>
        <p:nvPr/>
      </p:nvGrpSpPr>
      <p:grpSpPr>
        <a:xfrm>
          <a:off x="0" y="0"/>
          <a:ext cx="0" cy="0"/>
          <a:chOff x="0" y="0"/>
          <a:chExt cx="0" cy="0"/>
        </a:xfrm>
      </p:grpSpPr>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solidFill>
                  <a:schemeClr val="bg1"/>
                </a:solidFill>
              </a:defRPr>
            </a:lvl1pPr>
          </a:lstStyle>
          <a:p>
            <a:pPr lvl="0"/>
            <a:r>
              <a:rPr lang="nb-NO" dirty="0" smtClean="0"/>
              <a:t>Presentasjonstittel</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BLÅ</a:t>
            </a:r>
            <a:r>
              <a:rPr lang="nb-NO" sz="1200" baseline="0" dirty="0" smtClean="0"/>
              <a:t> </a:t>
            </a:r>
            <a:r>
              <a:rPr lang="nb-NO" sz="1200" dirty="0" smtClean="0"/>
              <a:t>Alternativ</a:t>
            </a:r>
            <a:r>
              <a:rPr lang="nb-NO" sz="1200" baseline="0" dirty="0" smtClean="0"/>
              <a:t> 2</a:t>
            </a:r>
            <a:endParaRPr lang="nb-NO" sz="1200" dirty="0"/>
          </a:p>
        </p:txBody>
      </p:sp>
      <p:cxnSp>
        <p:nvCxnSpPr>
          <p:cNvPr id="19" name="Rett linje 18"/>
          <p:cNvCxnSpPr/>
          <p:nvPr userDrawn="1"/>
        </p:nvCxnSpPr>
        <p:spPr>
          <a:xfrm>
            <a:off x="1062506" y="368660"/>
            <a:ext cx="0" cy="3262455"/>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solidFill>
                  <a:schemeClr val="bg1"/>
                </a:solidFill>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solidFill>
                  <a:schemeClr val="bg1"/>
                </a:solidFill>
                <a:latin typeface="Arial" panose="020B0604020202020204" pitchFamily="34" charset="0"/>
                <a:cs typeface="Arial" panose="020B0604020202020204" pitchFamily="34" charset="0"/>
              </a:defRPr>
            </a:lvl1pPr>
          </a:lstStyle>
          <a:p>
            <a:pPr lvl="0"/>
            <a:r>
              <a:rPr lang="nb-NO" dirty="0" smtClean="0"/>
              <a:t>Sted, dato</a:t>
            </a:r>
          </a:p>
        </p:txBody>
      </p:sp>
      <p:pic>
        <p:nvPicPr>
          <p:cNvPr id="10" name="Bil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543"/>
            <a:ext cx="298705" cy="362128"/>
          </a:xfrm>
          <a:prstGeom prst="rect">
            <a:avLst/>
          </a:prstGeom>
        </p:spPr>
      </p:pic>
      <p:sp>
        <p:nvSpPr>
          <p:cNvPr id="11" name="TekstSylinder 10"/>
          <p:cNvSpPr txBox="1"/>
          <p:nvPr userDrawn="1"/>
        </p:nvSpPr>
        <p:spPr>
          <a:xfrm>
            <a:off x="1111500" y="467147"/>
            <a:ext cx="4660464" cy="452432"/>
          </a:xfrm>
          <a:prstGeom prst="rect">
            <a:avLst/>
          </a:prstGeom>
          <a:noFill/>
        </p:spPr>
        <p:txBody>
          <a:bodyPr wrap="square" rtlCol="0">
            <a:spAutoFit/>
          </a:bodyPr>
          <a:lstStyle/>
          <a:p>
            <a:pPr>
              <a:lnSpc>
                <a:spcPct val="90000"/>
              </a:lnSpc>
            </a:pPr>
            <a:r>
              <a:rPr lang="nb-NO" sz="1300" noProof="0" dirty="0" smtClean="0">
                <a:solidFill>
                  <a:schemeClr val="bg1"/>
                </a:solidFill>
              </a:rPr>
              <a:t>Arbeids- og</a:t>
            </a:r>
            <a:br>
              <a:rPr lang="nb-NO" sz="1300" noProof="0" dirty="0" smtClean="0">
                <a:solidFill>
                  <a:schemeClr val="bg1"/>
                </a:solidFill>
              </a:rPr>
            </a:br>
            <a:r>
              <a:rPr lang="nb-NO" sz="1300" noProof="0" dirty="0" smtClean="0">
                <a:solidFill>
                  <a:schemeClr val="bg1"/>
                </a:solidFill>
              </a:rPr>
              <a:t>sosialdepartementet</a:t>
            </a:r>
            <a:endParaRPr lang="nb-NO" sz="1300" noProof="0" dirty="0">
              <a:solidFill>
                <a:schemeClr val="bg1"/>
              </a:solidFill>
            </a:endParaRPr>
          </a:p>
        </p:txBody>
      </p:sp>
      <p:pic>
        <p:nvPicPr>
          <p:cNvPr id="12" name="Bilde 11"/>
          <p:cNvPicPr>
            <a:picLocks noChangeAspect="1"/>
          </p:cNvPicPr>
          <p:nvPr userDrawn="1"/>
        </p:nvPicPr>
        <p:blipFill rotWithShape="1">
          <a:blip r:embed="rId3">
            <a:extLst>
              <a:ext uri="{28A0092B-C50C-407E-A947-70E740481C1C}">
                <a14:useLocalDpi xmlns:a14="http://schemas.microsoft.com/office/drawing/2010/main" val="0"/>
              </a:ext>
            </a:extLst>
          </a:blip>
          <a:srcRect b="13345"/>
          <a:stretch/>
        </p:blipFill>
        <p:spPr>
          <a:xfrm>
            <a:off x="5553777" y="3226216"/>
            <a:ext cx="6633023" cy="3634676"/>
          </a:xfrm>
          <a:prstGeom prst="rect">
            <a:avLst/>
          </a:prstGeom>
        </p:spPr>
      </p:pic>
    </p:spTree>
    <p:extLst>
      <p:ext uri="{BB962C8B-B14F-4D97-AF65-F5344CB8AC3E}">
        <p14:creationId xmlns:p14="http://schemas.microsoft.com/office/powerpoint/2010/main" val="104066099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orsk Startside BLÅ blank ">
    <p:bg>
      <p:bgPr>
        <a:solidFill>
          <a:srgbClr val="002E5E"/>
        </a:solidFill>
        <a:effectLst/>
      </p:bgPr>
    </p:bg>
    <p:spTree>
      <p:nvGrpSpPr>
        <p:cNvPr id="1" name=""/>
        <p:cNvGrpSpPr/>
        <p:nvPr/>
      </p:nvGrpSpPr>
      <p:grpSpPr>
        <a:xfrm>
          <a:off x="0" y="0"/>
          <a:ext cx="0" cy="0"/>
          <a:chOff x="0" y="0"/>
          <a:chExt cx="0" cy="0"/>
        </a:xfrm>
      </p:grpSpPr>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solidFill>
                  <a:schemeClr val="bg1"/>
                </a:solidFill>
              </a:defRPr>
            </a:lvl1pPr>
          </a:lstStyle>
          <a:p>
            <a:pPr lvl="0"/>
            <a:r>
              <a:rPr lang="nb-NO" dirty="0" smtClean="0"/>
              <a:t>Presentasjonstittel</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 BLÅ</a:t>
            </a:r>
            <a:r>
              <a:rPr lang="nb-NO" sz="1200" baseline="0" dirty="0" smtClean="0"/>
              <a:t> </a:t>
            </a:r>
            <a:r>
              <a:rPr lang="nb-NO" sz="1200" dirty="0" smtClean="0"/>
              <a:t>blank</a:t>
            </a:r>
            <a:endParaRPr lang="nb-NO" sz="1200" dirty="0"/>
          </a:p>
        </p:txBody>
      </p:sp>
      <p:cxnSp>
        <p:nvCxnSpPr>
          <p:cNvPr id="19" name="Rett linje 18"/>
          <p:cNvCxnSpPr/>
          <p:nvPr userDrawn="1"/>
        </p:nvCxnSpPr>
        <p:spPr>
          <a:xfrm>
            <a:off x="1062506" y="368660"/>
            <a:ext cx="0" cy="3262455"/>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solidFill>
                  <a:schemeClr val="bg1"/>
                </a:solidFill>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solidFill>
                  <a:schemeClr val="bg1"/>
                </a:solidFill>
                <a:latin typeface="Arial" panose="020B0604020202020204" pitchFamily="34" charset="0"/>
                <a:cs typeface="Arial" panose="020B0604020202020204" pitchFamily="34" charset="0"/>
              </a:defRPr>
            </a:lvl1pPr>
          </a:lstStyle>
          <a:p>
            <a:pPr lvl="0"/>
            <a:r>
              <a:rPr lang="nb-NO" dirty="0" smtClean="0"/>
              <a:t>Sted, dato</a:t>
            </a:r>
          </a:p>
        </p:txBody>
      </p:sp>
      <p:pic>
        <p:nvPicPr>
          <p:cNvPr id="10" name="Bil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543"/>
            <a:ext cx="298705" cy="362128"/>
          </a:xfrm>
          <a:prstGeom prst="rect">
            <a:avLst/>
          </a:prstGeom>
        </p:spPr>
      </p:pic>
      <p:sp>
        <p:nvSpPr>
          <p:cNvPr id="11" name="TekstSylinder 10"/>
          <p:cNvSpPr txBox="1"/>
          <p:nvPr userDrawn="1"/>
        </p:nvSpPr>
        <p:spPr>
          <a:xfrm>
            <a:off x="1111500" y="467147"/>
            <a:ext cx="4660464" cy="452432"/>
          </a:xfrm>
          <a:prstGeom prst="rect">
            <a:avLst/>
          </a:prstGeom>
          <a:noFill/>
        </p:spPr>
        <p:txBody>
          <a:bodyPr wrap="square" rtlCol="0">
            <a:spAutoFit/>
          </a:bodyPr>
          <a:lstStyle/>
          <a:p>
            <a:pPr>
              <a:lnSpc>
                <a:spcPct val="90000"/>
              </a:lnSpc>
            </a:pPr>
            <a:r>
              <a:rPr lang="nb-NO" sz="1300" noProof="0" dirty="0" smtClean="0">
                <a:solidFill>
                  <a:schemeClr val="bg1"/>
                </a:solidFill>
              </a:rPr>
              <a:t>Arbeids- og</a:t>
            </a:r>
            <a:br>
              <a:rPr lang="nb-NO" sz="1300" noProof="0" dirty="0" smtClean="0">
                <a:solidFill>
                  <a:schemeClr val="bg1"/>
                </a:solidFill>
              </a:rPr>
            </a:br>
            <a:r>
              <a:rPr lang="nb-NO" sz="1300" noProof="0" dirty="0" smtClean="0">
                <a:solidFill>
                  <a:schemeClr val="bg1"/>
                </a:solidFill>
              </a:rPr>
              <a:t>sosialdepartementet</a:t>
            </a:r>
            <a:endParaRPr lang="nb-NO" sz="1300" noProof="0" dirty="0">
              <a:solidFill>
                <a:schemeClr val="bg1"/>
              </a:solidFill>
            </a:endParaRPr>
          </a:p>
        </p:txBody>
      </p:sp>
    </p:spTree>
    <p:extLst>
      <p:ext uri="{BB962C8B-B14F-4D97-AF65-F5344CB8AC3E}">
        <p14:creationId xmlns:p14="http://schemas.microsoft.com/office/powerpoint/2010/main" val="5493947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rsk Startside BLÅ - eget bilde">
    <p:bg>
      <p:bgPr>
        <a:solidFill>
          <a:srgbClr val="002E5E"/>
        </a:solidFill>
        <a:effectLst/>
      </p:bgPr>
    </p:bg>
    <p:spTree>
      <p:nvGrpSpPr>
        <p:cNvPr id="1" name=""/>
        <p:cNvGrpSpPr/>
        <p:nvPr/>
      </p:nvGrpSpPr>
      <p:grpSpPr>
        <a:xfrm>
          <a:off x="0" y="0"/>
          <a:ext cx="0" cy="0"/>
          <a:chOff x="0" y="0"/>
          <a:chExt cx="0" cy="0"/>
        </a:xfrm>
      </p:grpSpPr>
      <p:sp>
        <p:nvSpPr>
          <p:cNvPr id="10" name="Plassholder for bilde 3"/>
          <p:cNvSpPr>
            <a:spLocks noGrp="1"/>
          </p:cNvSpPr>
          <p:nvPr>
            <p:ph type="pic" sz="quarter" idx="21" hasCustomPrompt="1"/>
          </p:nvPr>
        </p:nvSpPr>
        <p:spPr>
          <a:xfrm>
            <a:off x="0" y="3271952"/>
            <a:ext cx="12192000" cy="3586048"/>
          </a:xfrm>
          <a:solidFill>
            <a:schemeClr val="bg1">
              <a:lumMod val="95000"/>
            </a:schemeClr>
          </a:solidFill>
        </p:spPr>
        <p:txBody>
          <a:bodyPr/>
          <a:lstStyle>
            <a:lvl1pPr marL="0" indent="0" algn="ctr">
              <a:buNone/>
              <a:defRPr sz="1200" baseline="0">
                <a:solidFill>
                  <a:schemeClr val="bg2">
                    <a:lumMod val="50000"/>
                  </a:schemeClr>
                </a:solidFill>
              </a:defRPr>
            </a:lvl1pPr>
          </a:lstStyle>
          <a:p>
            <a:r>
              <a:rPr lang="nb-NO" dirty="0" smtClean="0"/>
              <a:t>Klikk ikonet for å legge til bilde</a:t>
            </a:r>
            <a:endParaRPr lang="nb-NO" dirty="0"/>
          </a:p>
        </p:txBody>
      </p:sp>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solidFill>
                  <a:schemeClr val="bg1"/>
                </a:solidFill>
              </a:defRPr>
            </a:lvl1pPr>
          </a:lstStyle>
          <a:p>
            <a:pPr lvl="0"/>
            <a:r>
              <a:rPr lang="nb-NO" dirty="0" smtClean="0"/>
              <a:t>Presentasjonstittel</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a:t>Norsk mal: </a:t>
            </a:r>
            <a:r>
              <a:rPr lang="nb-NO" sz="1200" dirty="0" smtClean="0"/>
              <a:t>Startside</a:t>
            </a:r>
            <a:r>
              <a:rPr lang="nb-NO" sz="1200" baseline="0" dirty="0" smtClean="0"/>
              <a:t> BLÅ – sett inn eget bilde</a:t>
            </a:r>
            <a:endParaRPr lang="nb-NO" sz="1200" dirty="0"/>
          </a:p>
        </p:txBody>
      </p:sp>
      <p:sp>
        <p:nvSpPr>
          <p:cNvPr id="35" name="Plassholder for tekst 34"/>
          <p:cNvSpPr>
            <a:spLocks noGrp="1"/>
          </p:cNvSpPr>
          <p:nvPr>
            <p:ph type="body" sz="quarter" idx="17" hasCustomPrompt="1"/>
          </p:nvPr>
        </p:nvSpPr>
        <p:spPr>
          <a:xfrm>
            <a:off x="1199456" y="2384593"/>
            <a:ext cx="9792000" cy="288000"/>
          </a:xfrm>
        </p:spPr>
        <p:txBody>
          <a:bodyPr lIns="0" anchor="ctr" anchorCtr="0"/>
          <a:lstStyle>
            <a:lvl1pPr marL="0" indent="0">
              <a:buNone/>
              <a:defRPr sz="1400">
                <a:solidFill>
                  <a:schemeClr val="bg1"/>
                </a:solidFill>
                <a:latin typeface="Arial" panose="020B0604020202020204" pitchFamily="34" charset="0"/>
                <a:cs typeface="Arial" panose="020B0604020202020204" pitchFamily="34" charset="0"/>
              </a:defRPr>
            </a:lvl1pPr>
          </a:lstStyle>
          <a:p>
            <a:pPr lvl="0"/>
            <a:r>
              <a:rPr lang="nb-NO" dirty="0" smtClean="0"/>
              <a:t>Navn Foredragsholder</a:t>
            </a:r>
          </a:p>
        </p:txBody>
      </p:sp>
      <p:sp>
        <p:nvSpPr>
          <p:cNvPr id="39" name="Plassholder for tekst 38"/>
          <p:cNvSpPr>
            <a:spLocks noGrp="1"/>
          </p:cNvSpPr>
          <p:nvPr>
            <p:ph type="body" sz="quarter" idx="18" hasCustomPrompt="1"/>
          </p:nvPr>
        </p:nvSpPr>
        <p:spPr>
          <a:xfrm>
            <a:off x="1199456" y="2744924"/>
            <a:ext cx="9792000" cy="288000"/>
          </a:xfrm>
        </p:spPr>
        <p:txBody>
          <a:bodyPr lIns="0" anchor="ctr" anchorCtr="0"/>
          <a:lstStyle>
            <a:lvl1pPr marL="0" indent="0">
              <a:buNone/>
              <a:defRPr sz="1400">
                <a:solidFill>
                  <a:schemeClr val="bg1"/>
                </a:solidFill>
                <a:latin typeface="Arial" panose="020B0604020202020204" pitchFamily="34" charset="0"/>
                <a:cs typeface="Arial" panose="020B0604020202020204" pitchFamily="34" charset="0"/>
              </a:defRPr>
            </a:lvl1pPr>
          </a:lstStyle>
          <a:p>
            <a:pPr lvl="0"/>
            <a:r>
              <a:rPr lang="nb-NO" dirty="0" smtClean="0"/>
              <a:t>Sted, dato</a:t>
            </a:r>
          </a:p>
        </p:txBody>
      </p:sp>
      <p:sp>
        <p:nvSpPr>
          <p:cNvPr id="11" name="Plassholder for tekst 4"/>
          <p:cNvSpPr>
            <a:spLocks noGrp="1"/>
          </p:cNvSpPr>
          <p:nvPr>
            <p:ph type="body" sz="quarter" idx="22" hasCustomPrompt="1"/>
          </p:nvPr>
        </p:nvSpPr>
        <p:spPr>
          <a:xfrm>
            <a:off x="1054800" y="368660"/>
            <a:ext cx="18000" cy="3261600"/>
          </a:xfrm>
          <a:solidFill>
            <a:schemeClr val="bg1"/>
          </a:solidFill>
        </p:spPr>
        <p:txBody>
          <a:bodyPr/>
          <a:lstStyle>
            <a:lvl1pPr marL="0" indent="0">
              <a:buNone/>
              <a:defRPr sz="100" baseline="0">
                <a:solidFill>
                  <a:schemeClr val="tx1"/>
                </a:solidFill>
              </a:defRPr>
            </a:lvl1pPr>
          </a:lstStyle>
          <a:p>
            <a:pPr lvl="0"/>
            <a:r>
              <a:rPr lang="nb-NO" dirty="0" smtClean="0"/>
              <a:t> </a:t>
            </a:r>
            <a:endParaRPr lang="nb-NO" dirty="0"/>
          </a:p>
        </p:txBody>
      </p:sp>
      <p:pic>
        <p:nvPicPr>
          <p:cNvPr id="12" name="Bild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543"/>
            <a:ext cx="298705" cy="362128"/>
          </a:xfrm>
          <a:prstGeom prst="rect">
            <a:avLst/>
          </a:prstGeom>
        </p:spPr>
      </p:pic>
      <p:sp>
        <p:nvSpPr>
          <p:cNvPr id="13" name="TekstSylinder 12"/>
          <p:cNvSpPr txBox="1"/>
          <p:nvPr userDrawn="1"/>
        </p:nvSpPr>
        <p:spPr>
          <a:xfrm>
            <a:off x="1111500" y="467147"/>
            <a:ext cx="4660464" cy="452432"/>
          </a:xfrm>
          <a:prstGeom prst="rect">
            <a:avLst/>
          </a:prstGeom>
          <a:noFill/>
        </p:spPr>
        <p:txBody>
          <a:bodyPr wrap="square" rtlCol="0">
            <a:spAutoFit/>
          </a:bodyPr>
          <a:lstStyle/>
          <a:p>
            <a:pPr>
              <a:lnSpc>
                <a:spcPct val="90000"/>
              </a:lnSpc>
            </a:pPr>
            <a:r>
              <a:rPr lang="nb-NO" sz="1300" noProof="0" dirty="0" smtClean="0">
                <a:solidFill>
                  <a:schemeClr val="bg1"/>
                </a:solidFill>
              </a:rPr>
              <a:t>Arbeids- og</a:t>
            </a:r>
            <a:br>
              <a:rPr lang="nb-NO" sz="1300" noProof="0" dirty="0" smtClean="0">
                <a:solidFill>
                  <a:schemeClr val="bg1"/>
                </a:solidFill>
              </a:rPr>
            </a:br>
            <a:r>
              <a:rPr lang="nb-NO" sz="1300" noProof="0" dirty="0" smtClean="0">
                <a:solidFill>
                  <a:schemeClr val="bg1"/>
                </a:solidFill>
              </a:rPr>
              <a:t>sosialdepartementet</a:t>
            </a:r>
            <a:endParaRPr lang="nb-NO" sz="1300" noProof="0" dirty="0">
              <a:solidFill>
                <a:schemeClr val="bg1"/>
              </a:solidFill>
            </a:endParaRPr>
          </a:p>
        </p:txBody>
      </p:sp>
    </p:spTree>
    <p:extLst>
      <p:ext uri="{BB962C8B-B14F-4D97-AF65-F5344CB8AC3E}">
        <p14:creationId xmlns:p14="http://schemas.microsoft.com/office/powerpoint/2010/main" val="105885372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orsk Kapittel/temaside - eget bilde">
    <p:bg>
      <p:bgPr>
        <a:solidFill>
          <a:srgbClr val="002E5E"/>
        </a:solidFill>
        <a:effectLst/>
      </p:bgPr>
    </p:bg>
    <p:spTree>
      <p:nvGrpSpPr>
        <p:cNvPr id="1" name=""/>
        <p:cNvGrpSpPr/>
        <p:nvPr/>
      </p:nvGrpSpPr>
      <p:grpSpPr>
        <a:xfrm>
          <a:off x="0" y="0"/>
          <a:ext cx="0" cy="0"/>
          <a:chOff x="0" y="0"/>
          <a:chExt cx="0" cy="0"/>
        </a:xfrm>
      </p:grpSpPr>
      <p:sp>
        <p:nvSpPr>
          <p:cNvPr id="10" name="Plassholder for bilde 3"/>
          <p:cNvSpPr>
            <a:spLocks noGrp="1"/>
          </p:cNvSpPr>
          <p:nvPr>
            <p:ph type="pic" sz="quarter" idx="21" hasCustomPrompt="1"/>
          </p:nvPr>
        </p:nvSpPr>
        <p:spPr>
          <a:xfrm>
            <a:off x="0" y="3271952"/>
            <a:ext cx="12192000" cy="3586048"/>
          </a:xfrm>
          <a:solidFill>
            <a:schemeClr val="bg1">
              <a:lumMod val="95000"/>
            </a:schemeClr>
          </a:solidFill>
        </p:spPr>
        <p:txBody>
          <a:bodyPr/>
          <a:lstStyle>
            <a:lvl1pPr marL="0" indent="0" algn="ctr">
              <a:buNone/>
              <a:defRPr sz="1200" baseline="0">
                <a:solidFill>
                  <a:schemeClr val="bg2">
                    <a:lumMod val="50000"/>
                  </a:schemeClr>
                </a:solidFill>
              </a:defRPr>
            </a:lvl1pPr>
          </a:lstStyle>
          <a:p>
            <a:r>
              <a:rPr lang="nb-NO" dirty="0" smtClean="0"/>
              <a:t>Klikk ikonet for å legge til bilde</a:t>
            </a:r>
            <a:endParaRPr lang="nb-NO" dirty="0"/>
          </a:p>
        </p:txBody>
      </p:sp>
      <p:sp>
        <p:nvSpPr>
          <p:cNvPr id="5" name="Plassholder for tekst 4"/>
          <p:cNvSpPr>
            <a:spLocks noGrp="1"/>
          </p:cNvSpPr>
          <p:nvPr>
            <p:ph type="body" sz="quarter" idx="20" hasCustomPrompt="1"/>
          </p:nvPr>
        </p:nvSpPr>
        <p:spPr>
          <a:xfrm>
            <a:off x="1198800" y="1124744"/>
            <a:ext cx="9792000" cy="1144800"/>
          </a:xfrm>
        </p:spPr>
        <p:txBody>
          <a:bodyPr lIns="0" anchor="b" anchorCtr="0"/>
          <a:lstStyle>
            <a:lvl1pPr marL="0" indent="0">
              <a:buNone/>
              <a:defRPr sz="3200" b="1">
                <a:solidFill>
                  <a:schemeClr val="bg1"/>
                </a:solidFill>
              </a:defRPr>
            </a:lvl1pPr>
          </a:lstStyle>
          <a:p>
            <a:pPr lvl="0"/>
            <a:r>
              <a:rPr lang="nb-NO" dirty="0" smtClean="0"/>
              <a:t>Kapittel og temaside</a:t>
            </a:r>
          </a:p>
        </p:txBody>
      </p:sp>
      <p:sp>
        <p:nvSpPr>
          <p:cNvPr id="8" name="TekstSylinder 7"/>
          <p:cNvSpPr txBox="1"/>
          <p:nvPr userDrawn="1"/>
        </p:nvSpPr>
        <p:spPr>
          <a:xfrm>
            <a:off x="1" y="-268288"/>
            <a:ext cx="3983567" cy="276226"/>
          </a:xfrm>
          <a:prstGeom prst="rect">
            <a:avLst/>
          </a:prstGeom>
          <a:noFill/>
        </p:spPr>
        <p:txBody>
          <a:bodyPr>
            <a:spAutoFit/>
          </a:bodyPr>
          <a:lstStyle/>
          <a:p>
            <a:pPr>
              <a:defRPr/>
            </a:pPr>
            <a:r>
              <a:rPr lang="nb-NO" sz="1200" dirty="0" smtClean="0"/>
              <a:t>Norsk mal: Kapittel /</a:t>
            </a:r>
            <a:r>
              <a:rPr lang="nb-NO" sz="1200" baseline="0" dirty="0" smtClean="0"/>
              <a:t> Temaside – eget bilde</a:t>
            </a:r>
            <a:endParaRPr lang="nb-NO" sz="1200" dirty="0"/>
          </a:p>
        </p:txBody>
      </p:sp>
      <p:sp>
        <p:nvSpPr>
          <p:cNvPr id="11" name="Plassholder for tekst 4"/>
          <p:cNvSpPr>
            <a:spLocks noGrp="1"/>
          </p:cNvSpPr>
          <p:nvPr>
            <p:ph type="body" sz="quarter" idx="22" hasCustomPrompt="1"/>
          </p:nvPr>
        </p:nvSpPr>
        <p:spPr>
          <a:xfrm>
            <a:off x="1054800" y="368660"/>
            <a:ext cx="18000" cy="3261600"/>
          </a:xfrm>
          <a:solidFill>
            <a:schemeClr val="bg1"/>
          </a:solidFill>
        </p:spPr>
        <p:txBody>
          <a:bodyPr/>
          <a:lstStyle>
            <a:lvl1pPr marL="0" indent="0">
              <a:buNone/>
              <a:defRPr sz="100" baseline="0">
                <a:solidFill>
                  <a:schemeClr val="tx1"/>
                </a:solidFill>
              </a:defRPr>
            </a:lvl1pPr>
          </a:lstStyle>
          <a:p>
            <a:pPr lvl="0"/>
            <a:r>
              <a:rPr lang="nb-NO" dirty="0" smtClean="0"/>
              <a:t> </a:t>
            </a:r>
            <a:endParaRPr lang="nb-NO" dirty="0"/>
          </a:p>
        </p:txBody>
      </p:sp>
      <p:pic>
        <p:nvPicPr>
          <p:cNvPr id="12" name="Bild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3392" y="527543"/>
            <a:ext cx="298705" cy="362128"/>
          </a:xfrm>
          <a:prstGeom prst="rect">
            <a:avLst/>
          </a:prstGeom>
        </p:spPr>
      </p:pic>
      <p:sp>
        <p:nvSpPr>
          <p:cNvPr id="13" name="TekstSylinder 12"/>
          <p:cNvSpPr txBox="1"/>
          <p:nvPr userDrawn="1"/>
        </p:nvSpPr>
        <p:spPr>
          <a:xfrm>
            <a:off x="1111500" y="467147"/>
            <a:ext cx="4660464" cy="452432"/>
          </a:xfrm>
          <a:prstGeom prst="rect">
            <a:avLst/>
          </a:prstGeom>
          <a:noFill/>
        </p:spPr>
        <p:txBody>
          <a:bodyPr wrap="square" rtlCol="0">
            <a:spAutoFit/>
          </a:bodyPr>
          <a:lstStyle/>
          <a:p>
            <a:pPr>
              <a:lnSpc>
                <a:spcPct val="90000"/>
              </a:lnSpc>
            </a:pPr>
            <a:r>
              <a:rPr lang="nb-NO" sz="1300" noProof="0" dirty="0" smtClean="0">
                <a:solidFill>
                  <a:schemeClr val="bg1"/>
                </a:solidFill>
              </a:rPr>
              <a:t>Arbeids- og</a:t>
            </a:r>
            <a:br>
              <a:rPr lang="nb-NO" sz="1300" noProof="0" dirty="0" smtClean="0">
                <a:solidFill>
                  <a:schemeClr val="bg1"/>
                </a:solidFill>
              </a:rPr>
            </a:br>
            <a:r>
              <a:rPr lang="nb-NO" sz="1300" noProof="0" dirty="0" smtClean="0">
                <a:solidFill>
                  <a:schemeClr val="bg1"/>
                </a:solidFill>
              </a:rPr>
              <a:t>sosialdepartementet</a:t>
            </a:r>
            <a:endParaRPr lang="nb-NO" sz="1300" noProof="0" dirty="0">
              <a:solidFill>
                <a:schemeClr val="bg1"/>
              </a:solidFill>
            </a:endParaRPr>
          </a:p>
        </p:txBody>
      </p:sp>
    </p:spTree>
    <p:extLst>
      <p:ext uri="{BB962C8B-B14F-4D97-AF65-F5344CB8AC3E}">
        <p14:creationId xmlns:p14="http://schemas.microsoft.com/office/powerpoint/2010/main" val="7977931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Plassholder for tittel 1"/>
          <p:cNvSpPr>
            <a:spLocks noGrp="1"/>
          </p:cNvSpPr>
          <p:nvPr>
            <p:ph type="title"/>
          </p:nvPr>
        </p:nvSpPr>
        <p:spPr bwMode="auto">
          <a:xfrm>
            <a:off x="1198950" y="296863"/>
            <a:ext cx="93600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nb-NO" dirty="0" smtClean="0"/>
              <a:t>Klikk for å redigere tittelstil</a:t>
            </a:r>
          </a:p>
        </p:txBody>
      </p:sp>
      <p:sp>
        <p:nvSpPr>
          <p:cNvPr id="1028" name="Plassholder for tekst 2"/>
          <p:cNvSpPr>
            <a:spLocks noGrp="1"/>
          </p:cNvSpPr>
          <p:nvPr>
            <p:ph type="body" idx="1"/>
          </p:nvPr>
        </p:nvSpPr>
        <p:spPr bwMode="auto">
          <a:xfrm>
            <a:off x="1198950" y="1592263"/>
            <a:ext cx="93600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p>
        </p:txBody>
      </p:sp>
      <p:sp>
        <p:nvSpPr>
          <p:cNvPr id="19" name="Plassholder for dato 3"/>
          <p:cNvSpPr>
            <a:spLocks noGrp="1"/>
          </p:cNvSpPr>
          <p:nvPr>
            <p:ph type="dt" sz="half" idx="2"/>
          </p:nvPr>
        </p:nvSpPr>
        <p:spPr>
          <a:xfrm>
            <a:off x="10208407" y="6314400"/>
            <a:ext cx="1002146" cy="216000"/>
          </a:xfrm>
          <a:prstGeom prst="rect">
            <a:avLst/>
          </a:prstGeom>
        </p:spPr>
        <p:txBody>
          <a:bodyPr lIns="72000" rIns="0"/>
          <a:lstStyle>
            <a:lvl1pPr algn="r">
              <a:defRPr sz="800">
                <a:solidFill>
                  <a:schemeClr val="tx1"/>
                </a:solidFill>
              </a:defRPr>
            </a:lvl1pPr>
          </a:lstStyle>
          <a:p>
            <a:pPr>
              <a:defRPr/>
            </a:pPr>
            <a:endParaRPr lang="nb-NO" dirty="0"/>
          </a:p>
        </p:txBody>
      </p:sp>
      <p:sp>
        <p:nvSpPr>
          <p:cNvPr id="20" name="Plassholder for bunntekst 4"/>
          <p:cNvSpPr>
            <a:spLocks noGrp="1"/>
          </p:cNvSpPr>
          <p:nvPr>
            <p:ph type="ftr" sz="quarter" idx="3"/>
          </p:nvPr>
        </p:nvSpPr>
        <p:spPr>
          <a:xfrm>
            <a:off x="4475820" y="6314400"/>
            <a:ext cx="5688632" cy="216000"/>
          </a:xfrm>
          <a:prstGeom prst="rect">
            <a:avLst/>
          </a:prstGeom>
        </p:spPr>
        <p:txBody>
          <a:bodyPr rIns="0"/>
          <a:lstStyle>
            <a:lvl1pPr algn="r">
              <a:defRPr sz="800">
                <a:solidFill>
                  <a:schemeClr val="tx1"/>
                </a:solidFill>
              </a:defRPr>
            </a:lvl1pPr>
          </a:lstStyle>
          <a:p>
            <a:pPr>
              <a:defRPr/>
            </a:pPr>
            <a:endParaRPr lang="nb-NO" dirty="0"/>
          </a:p>
        </p:txBody>
      </p:sp>
      <p:sp>
        <p:nvSpPr>
          <p:cNvPr id="21" name="Plassholder for lysbildenummer 5"/>
          <p:cNvSpPr>
            <a:spLocks noGrp="1"/>
          </p:cNvSpPr>
          <p:nvPr>
            <p:ph type="sldNum" sz="quarter" idx="4"/>
          </p:nvPr>
        </p:nvSpPr>
        <p:spPr>
          <a:xfrm>
            <a:off x="11244985" y="6314400"/>
            <a:ext cx="503643" cy="216000"/>
          </a:xfrm>
          <a:prstGeom prst="rect">
            <a:avLst/>
          </a:prstGeom>
        </p:spPr>
        <p:txBody>
          <a:bodyPr rIns="0"/>
          <a:lstStyle>
            <a:lvl1pPr algn="r">
              <a:defRPr sz="800">
                <a:solidFill>
                  <a:schemeClr val="tx1"/>
                </a:solidFill>
              </a:defRPr>
            </a:lvl1pPr>
          </a:lstStyle>
          <a:p>
            <a:pPr>
              <a:defRPr/>
            </a:pPr>
            <a:fld id="{915A8C69-1E23-4468-AC94-010B558DD334}" type="slidenum">
              <a:rPr lang="nb-NO" smtClean="0"/>
              <a:pPr>
                <a:defRPr/>
              </a:pPr>
              <a:t>‹#›</a:t>
            </a:fld>
            <a:endParaRPr lang="nb-NO" dirty="0"/>
          </a:p>
        </p:txBody>
      </p:sp>
    </p:spTree>
  </p:cSld>
  <p:clrMap bg1="lt1" tx1="dk1" bg2="lt2" tx2="dk2" accent1="accent1" accent2="accent2" accent3="accent3" accent4="accent4" accent5="accent5" accent6="accent6" hlink="hlink" folHlink="folHlink"/>
  <p:sldLayoutIdLst>
    <p:sldLayoutId id="2147483992" r:id="rId1"/>
    <p:sldLayoutId id="2147484000" r:id="rId2"/>
    <p:sldLayoutId id="2147483995" r:id="rId3"/>
    <p:sldLayoutId id="2147484009" r:id="rId4"/>
    <p:sldLayoutId id="2147484002" r:id="rId5"/>
    <p:sldLayoutId id="2147484001" r:id="rId6"/>
    <p:sldLayoutId id="2147484010" r:id="rId7"/>
    <p:sldLayoutId id="2147484003" r:id="rId8"/>
    <p:sldLayoutId id="2147484004" r:id="rId9"/>
    <p:sldLayoutId id="2147484007" r:id="rId10"/>
    <p:sldLayoutId id="2147483962" r:id="rId11"/>
    <p:sldLayoutId id="2147483963" r:id="rId12"/>
    <p:sldLayoutId id="2147483964" r:id="rId13"/>
    <p:sldLayoutId id="2147484008" r:id="rId14"/>
    <p:sldLayoutId id="2147483965" r:id="rId15"/>
    <p:sldLayoutId id="2147483983" r:id="rId16"/>
    <p:sldLayoutId id="2147483966" r:id="rId17"/>
    <p:sldLayoutId id="2147483967" r:id="rId18"/>
    <p:sldLayoutId id="2147483968" r:id="rId19"/>
    <p:sldLayoutId id="2147483969" r:id="rId20"/>
    <p:sldLayoutId id="2147483970" r:id="rId21"/>
    <p:sldLayoutId id="2147483999" r:id="rId22"/>
    <p:sldLayoutId id="2147484006" r:id="rId23"/>
  </p:sldLayoutIdLst>
  <p:timing>
    <p:tnLst>
      <p:par>
        <p:cTn id="1" dur="indefinite" restart="never" nodeType="tmRoot"/>
      </p:par>
    </p:tnLst>
  </p:timing>
  <p:hf hdr="0" ftr="0" dt="0"/>
  <p:txStyles>
    <p:titleStyle>
      <a:lvl1pPr algn="l" rtl="0" eaLnBrk="1" fontAlgn="base" hangingPunct="1">
        <a:spcBef>
          <a:spcPct val="0"/>
        </a:spcBef>
        <a:spcAft>
          <a:spcPct val="0"/>
        </a:spcAft>
        <a:defRPr sz="3200" b="1" kern="1200">
          <a:solidFill>
            <a:schemeClr val="tx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3200">
          <a:solidFill>
            <a:schemeClr val="tx1"/>
          </a:solidFill>
          <a:latin typeface="Verdana" pitchFamily="34" charset="0"/>
        </a:defRPr>
      </a:lvl2pPr>
      <a:lvl3pPr algn="l" rtl="0" eaLnBrk="1" fontAlgn="base" hangingPunct="1">
        <a:spcBef>
          <a:spcPct val="0"/>
        </a:spcBef>
        <a:spcAft>
          <a:spcPct val="0"/>
        </a:spcAft>
        <a:defRPr sz="3200">
          <a:solidFill>
            <a:schemeClr val="tx1"/>
          </a:solidFill>
          <a:latin typeface="Verdana" pitchFamily="34" charset="0"/>
        </a:defRPr>
      </a:lvl3pPr>
      <a:lvl4pPr algn="l" rtl="0" eaLnBrk="1" fontAlgn="base" hangingPunct="1">
        <a:spcBef>
          <a:spcPct val="0"/>
        </a:spcBef>
        <a:spcAft>
          <a:spcPct val="0"/>
        </a:spcAft>
        <a:defRPr sz="3200">
          <a:solidFill>
            <a:schemeClr val="tx1"/>
          </a:solidFill>
          <a:latin typeface="Verdana" pitchFamily="34" charset="0"/>
        </a:defRPr>
      </a:lvl4pPr>
      <a:lvl5pPr algn="l" rtl="0" eaLnBrk="1" fontAlgn="base" hangingPunct="1">
        <a:spcBef>
          <a:spcPct val="0"/>
        </a:spcBef>
        <a:spcAft>
          <a:spcPct val="0"/>
        </a:spcAft>
        <a:defRPr sz="3200">
          <a:solidFill>
            <a:schemeClr val="tx1"/>
          </a:solidFill>
          <a:latin typeface="Verdana" pitchFamily="34" charset="0"/>
        </a:defRPr>
      </a:lvl5pPr>
      <a:lvl6pPr marL="457200" algn="l" rtl="0" eaLnBrk="1" fontAlgn="base" hangingPunct="1">
        <a:spcBef>
          <a:spcPct val="0"/>
        </a:spcBef>
        <a:spcAft>
          <a:spcPct val="0"/>
        </a:spcAft>
        <a:defRPr sz="3200">
          <a:solidFill>
            <a:schemeClr val="tx1"/>
          </a:solidFill>
          <a:latin typeface="Verdana" pitchFamily="34" charset="0"/>
        </a:defRPr>
      </a:lvl6pPr>
      <a:lvl7pPr marL="914400" algn="l" rtl="0" eaLnBrk="1" fontAlgn="base" hangingPunct="1">
        <a:spcBef>
          <a:spcPct val="0"/>
        </a:spcBef>
        <a:spcAft>
          <a:spcPct val="0"/>
        </a:spcAft>
        <a:defRPr sz="3200">
          <a:solidFill>
            <a:schemeClr val="tx1"/>
          </a:solidFill>
          <a:latin typeface="Verdana" pitchFamily="34" charset="0"/>
        </a:defRPr>
      </a:lvl7pPr>
      <a:lvl8pPr marL="1371600" algn="l" rtl="0" eaLnBrk="1" fontAlgn="base" hangingPunct="1">
        <a:spcBef>
          <a:spcPct val="0"/>
        </a:spcBef>
        <a:spcAft>
          <a:spcPct val="0"/>
        </a:spcAft>
        <a:defRPr sz="3200">
          <a:solidFill>
            <a:schemeClr val="tx1"/>
          </a:solidFill>
          <a:latin typeface="Verdana" pitchFamily="34" charset="0"/>
        </a:defRPr>
      </a:lvl8pPr>
      <a:lvl9pPr marL="1828800" algn="l" rtl="0" eaLnBrk="1" fontAlgn="base" hangingPunct="1">
        <a:spcBef>
          <a:spcPct val="0"/>
        </a:spcBef>
        <a:spcAft>
          <a:spcPct val="0"/>
        </a:spcAft>
        <a:defRPr sz="3200">
          <a:solidFill>
            <a:schemeClr val="tx1"/>
          </a:solidFill>
          <a:latin typeface="Verdana" pitchFamily="34" charset="0"/>
        </a:defRPr>
      </a:lvl9pPr>
    </p:titleStyle>
    <p:bodyStyle>
      <a:lvl1pPr marL="342900" indent="-342900" algn="l" rtl="0" eaLnBrk="1" fontAlgn="base" hangingPunct="1">
        <a:spcBef>
          <a:spcPct val="20000"/>
        </a:spcBef>
        <a:spcAft>
          <a:spcPct val="0"/>
        </a:spcAft>
        <a:buFont typeface="Arial" charset="0"/>
        <a:buChar char="•"/>
        <a:defRPr sz="2600" kern="1200">
          <a:solidFill>
            <a:schemeClr val="tx1"/>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22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ssholder for tekst 6"/>
          <p:cNvSpPr>
            <a:spLocks noGrp="1"/>
          </p:cNvSpPr>
          <p:nvPr>
            <p:ph type="body" sz="quarter" idx="20"/>
          </p:nvPr>
        </p:nvSpPr>
        <p:spPr>
          <a:xfrm>
            <a:off x="1198800" y="1124744"/>
            <a:ext cx="9865752" cy="1144800"/>
          </a:xfrm>
        </p:spPr>
        <p:txBody>
          <a:bodyPr/>
          <a:lstStyle/>
          <a:p>
            <a:r>
              <a:rPr lang="nb-NO" dirty="0" smtClean="0"/>
              <a:t>Alderspensjon til tidligere mottakere av uføretrygd</a:t>
            </a:r>
            <a:endParaRPr lang="nb-NO" dirty="0"/>
          </a:p>
        </p:txBody>
      </p:sp>
      <p:sp>
        <p:nvSpPr>
          <p:cNvPr id="6" name="Plassholder for tekst 5"/>
          <p:cNvSpPr>
            <a:spLocks noGrp="1"/>
          </p:cNvSpPr>
          <p:nvPr>
            <p:ph type="body" sz="quarter" idx="18"/>
          </p:nvPr>
        </p:nvSpPr>
        <p:spPr>
          <a:xfrm>
            <a:off x="1199456" y="2492896"/>
            <a:ext cx="9792000" cy="540028"/>
          </a:xfrm>
        </p:spPr>
        <p:txBody>
          <a:bodyPr/>
          <a:lstStyle/>
          <a:p>
            <a:pPr algn="ctr"/>
            <a:r>
              <a:rPr lang="nb-NO" dirty="0" smtClean="0"/>
              <a:t>EIIS, 22. november 2019</a:t>
            </a:r>
            <a:endParaRPr lang="nb-NO" dirty="0"/>
          </a:p>
        </p:txBody>
      </p:sp>
    </p:spTree>
    <p:extLst>
      <p:ext uri="{BB962C8B-B14F-4D97-AF65-F5344CB8AC3E}">
        <p14:creationId xmlns:p14="http://schemas.microsoft.com/office/powerpoint/2010/main" val="106394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a:xfrm>
            <a:off x="911424" y="296652"/>
            <a:ext cx="10225136" cy="993904"/>
          </a:xfrm>
        </p:spPr>
        <p:txBody>
          <a:bodyPr/>
          <a:lstStyle/>
          <a:p>
            <a:r>
              <a:rPr lang="nb-NO" sz="2800" b="0" dirty="0" smtClean="0"/>
              <a:t>Insentiver i alderspensjons- og uføretrygdsystemet</a:t>
            </a:r>
            <a:br>
              <a:rPr lang="nb-NO" sz="2800" b="0" dirty="0" smtClean="0"/>
            </a:br>
            <a:r>
              <a:rPr lang="nb-NO" sz="2800" b="0" dirty="0" smtClean="0"/>
              <a:t>Kompensasjonsgrader etter skatt for 1963-kullet </a:t>
            </a:r>
            <a:endParaRPr lang="nb-NO" sz="2800" b="0" dirty="0"/>
          </a:p>
        </p:txBody>
      </p:sp>
      <p:sp>
        <p:nvSpPr>
          <p:cNvPr id="4" name="Plassholder for lysbildenummer 3"/>
          <p:cNvSpPr>
            <a:spLocks noGrp="1"/>
          </p:cNvSpPr>
          <p:nvPr>
            <p:ph type="sldNum" sz="quarter" idx="4"/>
          </p:nvPr>
        </p:nvSpPr>
        <p:spPr/>
        <p:txBody>
          <a:bodyPr/>
          <a:lstStyle/>
          <a:p>
            <a:pPr>
              <a:defRPr/>
            </a:pPr>
            <a:fld id="{915A8C69-1E23-4468-AC94-010B558DD334}" type="slidenum">
              <a:rPr lang="nb-NO" smtClean="0"/>
              <a:pPr>
                <a:defRPr/>
              </a:pPr>
              <a:t>10</a:t>
            </a:fld>
            <a:endParaRPr lang="nb-NO" dirty="0"/>
          </a:p>
        </p:txBody>
      </p:sp>
      <p:pic>
        <p:nvPicPr>
          <p:cNvPr id="6" name="Bilde 5"/>
          <p:cNvPicPr>
            <a:picLocks noChangeAspect="1"/>
          </p:cNvPicPr>
          <p:nvPr/>
        </p:nvPicPr>
        <p:blipFill>
          <a:blip r:embed="rId3"/>
          <a:stretch>
            <a:fillRect/>
          </a:stretch>
        </p:blipFill>
        <p:spPr>
          <a:xfrm>
            <a:off x="1199456" y="1363118"/>
            <a:ext cx="7416824" cy="4841422"/>
          </a:xfrm>
          <a:prstGeom prst="rect">
            <a:avLst/>
          </a:prstGeom>
        </p:spPr>
      </p:pic>
    </p:spTree>
    <p:extLst>
      <p:ext uri="{BB962C8B-B14F-4D97-AF65-F5344CB8AC3E}">
        <p14:creationId xmlns:p14="http://schemas.microsoft.com/office/powerpoint/2010/main" val="33166798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er «riktig» nivå? </a:t>
            </a:r>
            <a:endParaRPr lang="nb-NO" dirty="0"/>
          </a:p>
        </p:txBody>
      </p:sp>
      <p:sp>
        <p:nvSpPr>
          <p:cNvPr id="3" name="Plassholder for innhold 2"/>
          <p:cNvSpPr>
            <a:spLocks noGrp="1"/>
          </p:cNvSpPr>
          <p:nvPr>
            <p:ph idx="1"/>
          </p:nvPr>
        </p:nvSpPr>
        <p:spPr/>
        <p:txBody>
          <a:bodyPr/>
          <a:lstStyle/>
          <a:p>
            <a:pPr marL="171450" indent="-171450">
              <a:buFont typeface="Arial" panose="020B0604020202020204" pitchFamily="34" charset="0"/>
              <a:buChar char="•"/>
            </a:pPr>
            <a:r>
              <a:rPr lang="nb-NO" dirty="0" smtClean="0"/>
              <a:t>Før </a:t>
            </a:r>
            <a:r>
              <a:rPr lang="nb-NO" dirty="0"/>
              <a:t>pensjonsreformen medførte regelverket at uføre fikk en alderspensjon som om de ikke hadde blitt uføre. </a:t>
            </a:r>
          </a:p>
          <a:p>
            <a:pPr marL="171450" indent="-171450">
              <a:buFont typeface="Arial" panose="020B0604020202020204" pitchFamily="34" charset="0"/>
              <a:buChar char="•"/>
            </a:pPr>
            <a:r>
              <a:rPr lang="nb-NO" dirty="0" smtClean="0"/>
              <a:t>Med </a:t>
            </a:r>
            <a:r>
              <a:rPr lang="nb-NO" dirty="0"/>
              <a:t>fast </a:t>
            </a:r>
            <a:r>
              <a:rPr lang="nb-NO" dirty="0" smtClean="0"/>
              <a:t>pensjonsalder: </a:t>
            </a:r>
            <a:r>
              <a:rPr lang="nb-NO" dirty="0"/>
              <a:t>må kun estimere framtidig inntekt</a:t>
            </a:r>
          </a:p>
          <a:p>
            <a:pPr marL="171450" indent="-171450">
              <a:buFont typeface="Arial" panose="020B0604020202020204" pitchFamily="34" charset="0"/>
              <a:buChar char="•"/>
            </a:pPr>
            <a:r>
              <a:rPr lang="nb-NO" dirty="0" smtClean="0"/>
              <a:t>Etter pensjonsreformen: må også anta noe om avgangsalder</a:t>
            </a:r>
            <a:endParaRPr lang="nb-NO" dirty="0"/>
          </a:p>
          <a:p>
            <a:pPr marL="171450" indent="-171450">
              <a:buFont typeface="Arial" panose="020B0604020202020204" pitchFamily="34" charset="0"/>
              <a:buChar char="•"/>
            </a:pPr>
            <a:r>
              <a:rPr lang="nb-NO" dirty="0" smtClean="0"/>
              <a:t>En fast antatt avgangsalder for uføre medfører at: </a:t>
            </a:r>
          </a:p>
          <a:p>
            <a:pPr marL="571500" lvl="1" indent="-171450">
              <a:buFont typeface="Arial" panose="020B0604020202020204" pitchFamily="34" charset="0"/>
              <a:buChar char="•"/>
            </a:pPr>
            <a:r>
              <a:rPr lang="nb-NO" dirty="0" smtClean="0"/>
              <a:t>de </a:t>
            </a:r>
            <a:r>
              <a:rPr lang="nb-NO" dirty="0"/>
              <a:t>som ville stått lenge i arbeid </a:t>
            </a:r>
            <a:r>
              <a:rPr lang="nb-NO" dirty="0" smtClean="0"/>
              <a:t>taper</a:t>
            </a:r>
          </a:p>
          <a:p>
            <a:pPr marL="571500" lvl="1" indent="-171450">
              <a:buFont typeface="Arial" panose="020B0604020202020204" pitchFamily="34" charset="0"/>
              <a:buChar char="•"/>
            </a:pPr>
            <a:r>
              <a:rPr lang="nb-NO" dirty="0" smtClean="0"/>
              <a:t>de </a:t>
            </a:r>
            <a:r>
              <a:rPr lang="nb-NO" dirty="0"/>
              <a:t>som ville gått av </a:t>
            </a:r>
            <a:r>
              <a:rPr lang="nb-NO" dirty="0" smtClean="0"/>
              <a:t>tidlig vinner</a:t>
            </a:r>
            <a:endParaRPr lang="nb-NO" dirty="0"/>
          </a:p>
          <a:p>
            <a:pPr marL="171450" indent="-171450">
              <a:buFont typeface="Arial" panose="020B0604020202020204" pitchFamily="34" charset="0"/>
              <a:buChar char="•"/>
            </a:pPr>
            <a:r>
              <a:rPr lang="nb-NO" dirty="0"/>
              <a:t>Med regelverket i ny alderspensjon får uføre om lag samme AP som om de hadde stått i arbeid til </a:t>
            </a:r>
            <a:r>
              <a:rPr lang="nb-NO" dirty="0" smtClean="0"/>
              <a:t>65–66 </a:t>
            </a:r>
            <a:r>
              <a:rPr lang="nb-NO" dirty="0"/>
              <a:t>år</a:t>
            </a:r>
          </a:p>
          <a:p>
            <a:pPr marL="171450" indent="-171450">
              <a:buFont typeface="Arial" panose="020B0604020202020204" pitchFamily="34" charset="0"/>
              <a:buChar char="•"/>
            </a:pPr>
            <a:r>
              <a:rPr lang="nb-NO" dirty="0"/>
              <a:t>Det er om lag på nivå med median avgangsalder </a:t>
            </a:r>
          </a:p>
          <a:p>
            <a:endParaRPr lang="nb-NO" dirty="0"/>
          </a:p>
          <a:p>
            <a:endParaRPr lang="nb-NO" dirty="0"/>
          </a:p>
        </p:txBody>
      </p:sp>
      <p:sp>
        <p:nvSpPr>
          <p:cNvPr id="4" name="Plassholder for lysbildenummer 3"/>
          <p:cNvSpPr>
            <a:spLocks noGrp="1"/>
          </p:cNvSpPr>
          <p:nvPr>
            <p:ph type="sldNum" sz="quarter" idx="4"/>
          </p:nvPr>
        </p:nvSpPr>
        <p:spPr/>
        <p:txBody>
          <a:bodyPr/>
          <a:lstStyle/>
          <a:p>
            <a:pPr>
              <a:defRPr/>
            </a:pPr>
            <a:fld id="{915A8C69-1E23-4468-AC94-010B558DD334}" type="slidenum">
              <a:rPr lang="nb-NO" smtClean="0"/>
              <a:pPr>
                <a:defRPr/>
              </a:pPr>
              <a:t>11</a:t>
            </a:fld>
            <a:endParaRPr lang="nb-NO" dirty="0"/>
          </a:p>
        </p:txBody>
      </p:sp>
    </p:spTree>
    <p:extLst>
      <p:ext uri="{BB962C8B-B14F-4D97-AF65-F5344CB8AC3E}">
        <p14:creationId xmlns:p14="http://schemas.microsoft.com/office/powerpoint/2010/main" val="2060874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Veien videre</a:t>
            </a:r>
            <a:endParaRPr lang="nb-NO" dirty="0"/>
          </a:p>
        </p:txBody>
      </p:sp>
      <p:sp>
        <p:nvSpPr>
          <p:cNvPr id="3" name="Plassholder for innhold 2"/>
          <p:cNvSpPr>
            <a:spLocks noGrp="1"/>
          </p:cNvSpPr>
          <p:nvPr>
            <p:ph idx="1"/>
          </p:nvPr>
        </p:nvSpPr>
        <p:spPr/>
        <p:txBody>
          <a:bodyPr/>
          <a:lstStyle/>
          <a:p>
            <a:pPr marL="285750" indent="-285750">
              <a:spcBef>
                <a:spcPct val="0"/>
              </a:spcBef>
              <a:buFont typeface="Arial" panose="020B0604020202020204" pitchFamily="34" charset="0"/>
              <a:buChar char="•"/>
            </a:pPr>
            <a:r>
              <a:rPr lang="nb-NO" sz="2000" dirty="0" smtClean="0">
                <a:latin typeface="Arial" charset="0"/>
                <a:cs typeface="+mn-cs"/>
              </a:rPr>
              <a:t>Departementet vil følge utviklingen videre</a:t>
            </a:r>
          </a:p>
          <a:p>
            <a:pPr marL="285750" indent="-285750">
              <a:spcBef>
                <a:spcPct val="0"/>
              </a:spcBef>
              <a:buFont typeface="Arial" panose="020B0604020202020204" pitchFamily="34" charset="0"/>
              <a:buChar char="•"/>
            </a:pPr>
            <a:r>
              <a:rPr lang="nb-NO" sz="2000" dirty="0" smtClean="0">
                <a:latin typeface="Arial" charset="0"/>
                <a:cs typeface="+mn-cs"/>
              </a:rPr>
              <a:t>Behov for tiltak dersom arbeidsføre i tiltakende grad står lenger i arbeid</a:t>
            </a:r>
          </a:p>
          <a:p>
            <a:pPr marL="285750" indent="-285750">
              <a:spcBef>
                <a:spcPct val="0"/>
              </a:spcBef>
              <a:buFont typeface="Arial" panose="020B0604020202020204" pitchFamily="34" charset="0"/>
              <a:buChar char="•"/>
            </a:pPr>
            <a:r>
              <a:rPr lang="nb-NO" sz="2000" dirty="0" smtClean="0">
                <a:latin typeface="Arial" charset="0"/>
                <a:cs typeface="+mn-cs"/>
              </a:rPr>
              <a:t>Også mottakere av andre inntektssikringsordninger står </a:t>
            </a:r>
            <a:r>
              <a:rPr lang="nb-NO" sz="2000" dirty="0">
                <a:latin typeface="Arial" charset="0"/>
                <a:cs typeface="+mn-cs"/>
              </a:rPr>
              <a:t>utenfor arbeid i årene før overgang </a:t>
            </a:r>
            <a:r>
              <a:rPr lang="nb-NO" sz="2000" dirty="0" smtClean="0">
                <a:latin typeface="Arial" charset="0"/>
                <a:cs typeface="+mn-cs"/>
              </a:rPr>
              <a:t>til alderspensjon</a:t>
            </a:r>
          </a:p>
          <a:p>
            <a:pPr marL="285750" indent="-285750">
              <a:spcBef>
                <a:spcPct val="0"/>
              </a:spcBef>
              <a:buFont typeface="Arial" panose="020B0604020202020204" pitchFamily="34" charset="0"/>
              <a:buChar char="•"/>
            </a:pPr>
            <a:r>
              <a:rPr lang="nb-NO" sz="2000" dirty="0" smtClean="0">
                <a:latin typeface="Arial" charset="0"/>
                <a:cs typeface="+mn-cs"/>
              </a:rPr>
              <a:t>Også disse kan utsette uttaket av alderspensjon og dermed få en høyere årlig alderspensjon enn de som slutter i arbeid og tar ut alderspensjon tidlig</a:t>
            </a:r>
          </a:p>
          <a:p>
            <a:pPr marL="285750" indent="-285750">
              <a:spcBef>
                <a:spcPct val="0"/>
              </a:spcBef>
              <a:buFont typeface="Arial" panose="020B0604020202020204" pitchFamily="34" charset="0"/>
              <a:buChar char="•"/>
            </a:pPr>
            <a:r>
              <a:rPr lang="nb-NO" sz="2000" dirty="0" smtClean="0">
                <a:latin typeface="Arial" charset="0"/>
                <a:cs typeface="+mn-cs"/>
              </a:rPr>
              <a:t>«Samspillet </a:t>
            </a:r>
            <a:r>
              <a:rPr lang="nb-NO" sz="2000" dirty="0">
                <a:latin typeface="Arial" charset="0"/>
                <a:cs typeface="+mn-cs"/>
              </a:rPr>
              <a:t>mellom alderspensjon og øvrige inntektssikringsordninger </a:t>
            </a:r>
            <a:r>
              <a:rPr lang="nb-NO" sz="2000" dirty="0" smtClean="0">
                <a:latin typeface="Arial" charset="0"/>
                <a:cs typeface="+mn-cs"/>
              </a:rPr>
              <a:t>i folketrygden </a:t>
            </a:r>
            <a:r>
              <a:rPr lang="nb-NO" sz="2000" dirty="0">
                <a:latin typeface="Arial" charset="0"/>
                <a:cs typeface="+mn-cs"/>
              </a:rPr>
              <a:t>etter innføringen av levealdersjustering og fleksibelt uttak av </a:t>
            </a:r>
            <a:r>
              <a:rPr lang="nb-NO" sz="2000" dirty="0" smtClean="0">
                <a:latin typeface="Arial" charset="0"/>
                <a:cs typeface="+mn-cs"/>
              </a:rPr>
              <a:t>alderspensjon krever </a:t>
            </a:r>
            <a:r>
              <a:rPr lang="nb-NO" sz="2000" dirty="0">
                <a:latin typeface="Arial" charset="0"/>
                <a:cs typeface="+mn-cs"/>
              </a:rPr>
              <a:t>en vanskelig avveiing av kompensasjonsnivåer og </a:t>
            </a:r>
            <a:r>
              <a:rPr lang="nb-NO" sz="2000" dirty="0" smtClean="0">
                <a:latin typeface="Arial" charset="0"/>
                <a:cs typeface="+mn-cs"/>
              </a:rPr>
              <a:t>insentiver.»</a:t>
            </a:r>
          </a:p>
          <a:p>
            <a:pPr marL="285750" indent="-285750">
              <a:spcBef>
                <a:spcPct val="0"/>
              </a:spcBef>
              <a:buFont typeface="Arial" panose="020B0604020202020204" pitchFamily="34" charset="0"/>
              <a:buChar char="•"/>
            </a:pPr>
            <a:r>
              <a:rPr lang="nb-NO" sz="2000" dirty="0" smtClean="0">
                <a:latin typeface="Arial" charset="0"/>
                <a:cs typeface="+mn-cs"/>
              </a:rPr>
              <a:t>Ikke </a:t>
            </a:r>
            <a:r>
              <a:rPr lang="nb-NO" sz="2000" dirty="0">
                <a:latin typeface="Arial" charset="0"/>
                <a:cs typeface="+mn-cs"/>
              </a:rPr>
              <a:t>åpenbart at det framtidige virkemiddelet </a:t>
            </a:r>
            <a:r>
              <a:rPr lang="nb-NO" sz="2000" dirty="0" smtClean="0">
                <a:latin typeface="Arial" charset="0"/>
                <a:cs typeface="+mn-cs"/>
              </a:rPr>
              <a:t>bør </a:t>
            </a:r>
            <a:r>
              <a:rPr lang="nb-NO" sz="2000" dirty="0">
                <a:latin typeface="Arial" charset="0"/>
                <a:cs typeface="+mn-cs"/>
              </a:rPr>
              <a:t>være et tillegg i alderspensjonen </a:t>
            </a:r>
            <a:r>
              <a:rPr lang="nb-NO" sz="2000" dirty="0" smtClean="0">
                <a:latin typeface="Arial" charset="0"/>
                <a:cs typeface="+mn-cs"/>
              </a:rPr>
              <a:t>for uføre</a:t>
            </a:r>
          </a:p>
          <a:p>
            <a:pPr marL="285750" indent="-285750">
              <a:spcBef>
                <a:spcPct val="0"/>
              </a:spcBef>
              <a:buFont typeface="Arial" panose="020B0604020202020204" pitchFamily="34" charset="0"/>
              <a:buChar char="•"/>
            </a:pPr>
            <a:r>
              <a:rPr lang="nb-NO" sz="2000" dirty="0" smtClean="0">
                <a:latin typeface="Arial" charset="0"/>
                <a:cs typeface="+mn-cs"/>
              </a:rPr>
              <a:t>I </a:t>
            </a:r>
            <a:r>
              <a:rPr lang="nb-NO" sz="2000" dirty="0">
                <a:latin typeface="Arial" charset="0"/>
                <a:cs typeface="+mn-cs"/>
              </a:rPr>
              <a:t>Sverige er det nå besluttet at aldersgrensene i pensjons- og trygdesystemet skal knyttes </a:t>
            </a:r>
            <a:r>
              <a:rPr lang="nb-NO" sz="2000" dirty="0" smtClean="0">
                <a:latin typeface="Arial" charset="0"/>
                <a:cs typeface="+mn-cs"/>
              </a:rPr>
              <a:t>til utviklingen </a:t>
            </a:r>
            <a:r>
              <a:rPr lang="nb-NO" sz="2000" dirty="0">
                <a:latin typeface="Arial" charset="0"/>
                <a:cs typeface="+mn-cs"/>
              </a:rPr>
              <a:t>i levealder</a:t>
            </a:r>
            <a:r>
              <a:rPr lang="nb-NO" sz="2000" dirty="0" smtClean="0">
                <a:latin typeface="Arial" charset="0"/>
                <a:cs typeface="+mn-cs"/>
              </a:rPr>
              <a:t>.</a:t>
            </a:r>
            <a:endParaRPr lang="nb-NO" dirty="0"/>
          </a:p>
        </p:txBody>
      </p:sp>
      <p:sp>
        <p:nvSpPr>
          <p:cNvPr id="4" name="Plassholder for lysbildenummer 3"/>
          <p:cNvSpPr>
            <a:spLocks noGrp="1"/>
          </p:cNvSpPr>
          <p:nvPr>
            <p:ph type="sldNum" sz="quarter" idx="4"/>
          </p:nvPr>
        </p:nvSpPr>
        <p:spPr/>
        <p:txBody>
          <a:bodyPr/>
          <a:lstStyle/>
          <a:p>
            <a:pPr>
              <a:defRPr/>
            </a:pPr>
            <a:fld id="{915A8C69-1E23-4468-AC94-010B558DD334}" type="slidenum">
              <a:rPr lang="nb-NO" smtClean="0"/>
              <a:pPr>
                <a:defRPr/>
              </a:pPr>
              <a:t>12</a:t>
            </a:fld>
            <a:endParaRPr lang="nb-NO" dirty="0"/>
          </a:p>
        </p:txBody>
      </p:sp>
    </p:spTree>
    <p:extLst>
      <p:ext uri="{BB962C8B-B14F-4D97-AF65-F5344CB8AC3E}">
        <p14:creationId xmlns:p14="http://schemas.microsoft.com/office/powerpoint/2010/main" val="509145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838200" y="818146"/>
            <a:ext cx="10515600" cy="5430253"/>
          </a:xfrm>
        </p:spPr>
        <p:txBody>
          <a:bodyPr>
            <a:normAutofit/>
          </a:bodyPr>
          <a:lstStyle/>
          <a:p>
            <a:pPr marL="0" indent="0">
              <a:buNone/>
            </a:pPr>
            <a:r>
              <a:rPr lang="nb-NO" sz="2000" b="1" dirty="0" err="1"/>
              <a:t>Prop</a:t>
            </a:r>
            <a:r>
              <a:rPr lang="nb-NO" sz="2000" b="1" dirty="0"/>
              <a:t>. 130 L (2010­–2011</a:t>
            </a:r>
            <a:r>
              <a:rPr lang="nb-NO" sz="2000" b="1" dirty="0" smtClean="0"/>
              <a:t>) (1)</a:t>
            </a:r>
            <a:endParaRPr lang="nb-NO" sz="2000" dirty="0"/>
          </a:p>
          <a:p>
            <a:r>
              <a:rPr lang="nb-NO" sz="2000" dirty="0" smtClean="0"/>
              <a:t>«(…)</a:t>
            </a:r>
            <a:r>
              <a:rPr lang="nb-NO" sz="2000" dirty="0"/>
              <a:t>uføres alderspensjon skal stå i et rimelig forhold til arbeidsføres alderspensjon</a:t>
            </a:r>
            <a:r>
              <a:rPr lang="nb-NO" sz="2000" dirty="0" smtClean="0"/>
              <a:t>.»</a:t>
            </a:r>
          </a:p>
          <a:p>
            <a:endParaRPr lang="nb-NO" sz="2000" dirty="0"/>
          </a:p>
          <a:p>
            <a:r>
              <a:rPr lang="nb-NO" sz="2000" dirty="0" smtClean="0"/>
              <a:t>«På kort sikt er det stor usikkerhet knyttet til hvordan arbeidsføre vil tilpasse seg de nye reglene for alderspensjon fra folketrygden. »</a:t>
            </a:r>
          </a:p>
          <a:p>
            <a:endParaRPr lang="nb-NO" sz="2000" dirty="0"/>
          </a:p>
          <a:p>
            <a:r>
              <a:rPr lang="nb-NO" sz="2000" dirty="0" smtClean="0"/>
              <a:t>Uføre alderspensjonister født 1944–1951 fikk en sjablongmessig skjerming under antakelse om at arbeidsføre ville kompensere delvis for effekten av levealdersjusteringen. </a:t>
            </a:r>
          </a:p>
          <a:p>
            <a:endParaRPr lang="nb-NO" sz="2000" dirty="0" smtClean="0"/>
          </a:p>
          <a:p>
            <a:r>
              <a:rPr lang="nb-NO" sz="2000" dirty="0" smtClean="0"/>
              <a:t>La opp til en avklaring i </a:t>
            </a:r>
            <a:r>
              <a:rPr lang="nb-NO" sz="2000" dirty="0"/>
              <a:t>2018 </a:t>
            </a:r>
            <a:r>
              <a:rPr lang="nb-NO" sz="2000" dirty="0" smtClean="0"/>
              <a:t>: «(…) </a:t>
            </a:r>
            <a:r>
              <a:rPr lang="nb-NO" sz="2000" dirty="0"/>
              <a:t>en helhetlig vurdering der observasjoner av arbeidsføres </a:t>
            </a:r>
            <a:r>
              <a:rPr lang="nb-NO" sz="2000" dirty="0" smtClean="0"/>
              <a:t>yrkestilpasning </a:t>
            </a:r>
            <a:r>
              <a:rPr lang="nb-NO" sz="2000" dirty="0"/>
              <a:t>og utviklingen i antall uføre vektlegges</a:t>
            </a:r>
            <a:r>
              <a:rPr lang="nb-NO" sz="2000" dirty="0" smtClean="0"/>
              <a:t>.»</a:t>
            </a:r>
          </a:p>
          <a:p>
            <a:endParaRPr lang="nb-NO" sz="2000" dirty="0" smtClean="0"/>
          </a:p>
          <a:p>
            <a:r>
              <a:rPr lang="nb-NO" sz="2000" dirty="0" smtClean="0"/>
              <a:t>«Departementet legger til grunn at endringer i arbeidsføres tilpasning som skyldes andre forhold enn levealdersjustering ikke skal påvirke uføres alderspensjon.»</a:t>
            </a:r>
            <a:endParaRPr lang="nb-NO" sz="2000" dirty="0"/>
          </a:p>
          <a:p>
            <a:pPr marL="0" indent="0">
              <a:buNone/>
            </a:pPr>
            <a:endParaRPr lang="nb-NO" sz="2000" dirty="0"/>
          </a:p>
          <a:p>
            <a:endParaRPr lang="nb-NO" sz="2000" dirty="0"/>
          </a:p>
        </p:txBody>
      </p:sp>
    </p:spTree>
    <p:extLst>
      <p:ext uri="{BB962C8B-B14F-4D97-AF65-F5344CB8AC3E}">
        <p14:creationId xmlns:p14="http://schemas.microsoft.com/office/powerpoint/2010/main" val="1281696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838200" y="818146"/>
            <a:ext cx="10515600" cy="5430253"/>
          </a:xfrm>
        </p:spPr>
        <p:txBody>
          <a:bodyPr>
            <a:normAutofit fontScale="92500" lnSpcReduction="10000"/>
          </a:bodyPr>
          <a:lstStyle/>
          <a:p>
            <a:pPr marL="0" indent="0">
              <a:buNone/>
            </a:pPr>
            <a:r>
              <a:rPr lang="nb-NO" sz="2000" b="1" dirty="0" err="1"/>
              <a:t>Prop</a:t>
            </a:r>
            <a:r>
              <a:rPr lang="nb-NO" sz="2000" b="1" dirty="0"/>
              <a:t>. 130 L (2010­–2011</a:t>
            </a:r>
            <a:r>
              <a:rPr lang="nb-NO" sz="2000" b="1" dirty="0" smtClean="0"/>
              <a:t>) (2)</a:t>
            </a:r>
            <a:endParaRPr lang="nb-NO" sz="2000" dirty="0"/>
          </a:p>
          <a:p>
            <a:r>
              <a:rPr lang="nb-NO" sz="2000" dirty="0" smtClean="0"/>
              <a:t>«Det </a:t>
            </a:r>
            <a:r>
              <a:rPr lang="nb-NO" sz="2000" dirty="0"/>
              <a:t>er grunn til å tro at det blant de som velger å ta ut pensjon tidlig vil være en god del som opplever å ha noe sviktende helse, men som ikke nødvendigvis fyller vilkårene for uføretrygd, eller som av andre grunner velger å ta ut alderspensjon i stedet</a:t>
            </a:r>
            <a:r>
              <a:rPr lang="nb-NO" sz="2000" dirty="0" smtClean="0"/>
              <a:t>.» </a:t>
            </a:r>
          </a:p>
          <a:p>
            <a:endParaRPr lang="nb-NO" sz="2000" dirty="0" smtClean="0"/>
          </a:p>
          <a:p>
            <a:r>
              <a:rPr lang="nb-NO" sz="2000" dirty="0" smtClean="0"/>
              <a:t>«En </a:t>
            </a:r>
            <a:r>
              <a:rPr lang="nb-NO" sz="2000" dirty="0"/>
              <a:t>konsekvens av å ta ut alderspensjon tidlig er at årlig pensjon blir lavere som følge av at den skal fordeles over flere antatte gjenstående leveår, samtidig som man ofte ikke vil ha ytterligere pensjonsopptjening</a:t>
            </a:r>
            <a:r>
              <a:rPr lang="nb-NO" sz="2000" dirty="0" smtClean="0"/>
              <a:t>.» </a:t>
            </a:r>
          </a:p>
          <a:p>
            <a:endParaRPr lang="nb-NO" sz="2000" dirty="0" smtClean="0"/>
          </a:p>
          <a:p>
            <a:r>
              <a:rPr lang="nb-NO" sz="2000" dirty="0" smtClean="0"/>
              <a:t>«Som </a:t>
            </a:r>
            <a:r>
              <a:rPr lang="nb-NO" sz="2000" dirty="0"/>
              <a:t>foreslått over, skal uføre overføres til alderspensjon ved 67 år. Uføre er derfor sikret en høyere alderspensjon enn en person som tar ut alderspensjon for eksempel ved 62 år, gitt lik opptjening ellers</a:t>
            </a:r>
            <a:r>
              <a:rPr lang="nb-NO" sz="2000" dirty="0" smtClean="0"/>
              <a:t>.»</a:t>
            </a:r>
            <a:endParaRPr lang="nb-NO" sz="2000" dirty="0"/>
          </a:p>
          <a:p>
            <a:endParaRPr lang="nb-NO" sz="2000" dirty="0" smtClean="0"/>
          </a:p>
          <a:p>
            <a:r>
              <a:rPr lang="nb-NO" sz="2000" dirty="0" smtClean="0"/>
              <a:t>«Det </a:t>
            </a:r>
            <a:r>
              <a:rPr lang="nb-NO" sz="2000" dirty="0"/>
              <a:t>er også viktig at forskjellen i pensjonsnivå blant de som velger å ta ut alderspensjonen tidlig og uføre ikke blir for stor</a:t>
            </a:r>
            <a:r>
              <a:rPr lang="nb-NO" sz="2000" dirty="0" smtClean="0"/>
              <a:t>.» </a:t>
            </a:r>
          </a:p>
          <a:p>
            <a:endParaRPr lang="nb-NO" sz="2000" dirty="0" smtClean="0"/>
          </a:p>
          <a:p>
            <a:r>
              <a:rPr lang="nb-NO" sz="2000" dirty="0" smtClean="0"/>
              <a:t>«Departementet </a:t>
            </a:r>
            <a:r>
              <a:rPr lang="nb-NO" sz="2000" dirty="0"/>
              <a:t>foreslår på denne bakgrunn at opptjening av alderspensjon for uføre stanser ved fylte 62 år</a:t>
            </a:r>
            <a:r>
              <a:rPr lang="nb-NO" sz="2000" dirty="0" smtClean="0"/>
              <a:t>.»</a:t>
            </a:r>
          </a:p>
          <a:p>
            <a:endParaRPr lang="nb-NO" sz="2000" dirty="0"/>
          </a:p>
          <a:p>
            <a:pPr marL="0" indent="0">
              <a:buNone/>
            </a:pPr>
            <a:endParaRPr lang="nb-NO" sz="2000" dirty="0"/>
          </a:p>
          <a:p>
            <a:endParaRPr lang="nb-NO" sz="2000" dirty="0"/>
          </a:p>
        </p:txBody>
      </p:sp>
    </p:spTree>
    <p:extLst>
      <p:ext uri="{BB962C8B-B14F-4D97-AF65-F5344CB8AC3E}">
        <p14:creationId xmlns:p14="http://schemas.microsoft.com/office/powerpoint/2010/main" val="3869398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838200" y="850006"/>
            <a:ext cx="10515600" cy="5326957"/>
          </a:xfrm>
        </p:spPr>
        <p:txBody>
          <a:bodyPr>
            <a:normAutofit/>
          </a:bodyPr>
          <a:lstStyle/>
          <a:p>
            <a:pPr marL="0" indent="0">
              <a:buNone/>
            </a:pPr>
            <a:r>
              <a:rPr lang="nb-NO" sz="2000" b="1" dirty="0" smtClean="0"/>
              <a:t>Sundvollen-erklæringen (2013)</a:t>
            </a:r>
            <a:endParaRPr lang="nb-NO" sz="2000" dirty="0"/>
          </a:p>
          <a:p>
            <a:r>
              <a:rPr lang="nb-NO" sz="2000" dirty="0" smtClean="0"/>
              <a:t>«Regjeringen </a:t>
            </a:r>
            <a:r>
              <a:rPr lang="nb-NO" sz="2000" dirty="0"/>
              <a:t>vil </a:t>
            </a:r>
            <a:r>
              <a:rPr lang="nb-NO" sz="2000" dirty="0" err="1"/>
              <a:t>levealdersjustere</a:t>
            </a:r>
            <a:r>
              <a:rPr lang="nb-NO" sz="2000" dirty="0"/>
              <a:t> uføres alderspensjon på lik linje med øvrige </a:t>
            </a:r>
            <a:r>
              <a:rPr lang="nb-NO" sz="2000" dirty="0" smtClean="0"/>
              <a:t>pensjonister.»</a:t>
            </a:r>
          </a:p>
          <a:p>
            <a:pPr marL="0" indent="0">
              <a:buNone/>
            </a:pPr>
            <a:endParaRPr lang="nb-NO" sz="2000" dirty="0" smtClean="0"/>
          </a:p>
          <a:p>
            <a:pPr marL="0" indent="0">
              <a:buNone/>
            </a:pPr>
            <a:r>
              <a:rPr lang="nb-NO" sz="2000" b="1" dirty="0" err="1" smtClean="0"/>
              <a:t>Prop</a:t>
            </a:r>
            <a:r>
              <a:rPr lang="nb-NO" sz="2000" b="1" dirty="0"/>
              <a:t>. 66 L (2013–2014</a:t>
            </a:r>
            <a:r>
              <a:rPr lang="nb-NO" sz="2000" b="1" dirty="0" smtClean="0"/>
              <a:t>)</a:t>
            </a:r>
          </a:p>
          <a:p>
            <a:r>
              <a:rPr lang="nb-NO" sz="2000" dirty="0" smtClean="0"/>
              <a:t>Uføre </a:t>
            </a:r>
            <a:r>
              <a:rPr lang="nb-NO" sz="2000" dirty="0"/>
              <a:t>født fra og med 1948 </a:t>
            </a:r>
            <a:r>
              <a:rPr lang="nb-NO" sz="2000" dirty="0" smtClean="0"/>
              <a:t>skal ikke gis </a:t>
            </a:r>
            <a:r>
              <a:rPr lang="nb-NO" sz="2000" dirty="0"/>
              <a:t>skjermingstillegg i alderspensjonen. </a:t>
            </a:r>
            <a:endParaRPr lang="nb-NO" sz="2000" dirty="0" smtClean="0"/>
          </a:p>
          <a:p>
            <a:r>
              <a:rPr lang="nb-NO" sz="2000" dirty="0" smtClean="0"/>
              <a:t>Forslaget </a:t>
            </a:r>
            <a:r>
              <a:rPr lang="nb-NO" sz="2000" dirty="0"/>
              <a:t>falt i Stortinget, og Arbeids- og sosialkomiteens flertall viste til </a:t>
            </a:r>
            <a:r>
              <a:rPr lang="nb-NO" sz="2000" dirty="0" err="1" smtClean="0"/>
              <a:t>Prop</a:t>
            </a:r>
            <a:r>
              <a:rPr lang="nb-NO" sz="2000" dirty="0"/>
              <a:t>. 130 L </a:t>
            </a:r>
            <a:r>
              <a:rPr lang="nb-NO" sz="2000" dirty="0" smtClean="0"/>
              <a:t>om </a:t>
            </a:r>
            <a:r>
              <a:rPr lang="nb-NO" sz="2000" dirty="0"/>
              <a:t>ny vurdering av </a:t>
            </a:r>
            <a:r>
              <a:rPr lang="nb-NO" sz="2000" dirty="0" smtClean="0"/>
              <a:t>skjermingstillegget </a:t>
            </a:r>
            <a:r>
              <a:rPr lang="nb-NO" sz="2000" dirty="0"/>
              <a:t>i 2018. </a:t>
            </a:r>
            <a:endParaRPr lang="nb-NO" sz="2000" dirty="0" smtClean="0"/>
          </a:p>
          <a:p>
            <a:endParaRPr lang="nb-NO" sz="2000" dirty="0"/>
          </a:p>
          <a:p>
            <a:pPr marL="0" indent="0">
              <a:buNone/>
            </a:pPr>
            <a:r>
              <a:rPr lang="nb-NO" sz="2000" b="1" dirty="0" err="1" smtClean="0"/>
              <a:t>Prop</a:t>
            </a:r>
            <a:r>
              <a:rPr lang="nb-NO" sz="2000" b="1" dirty="0"/>
              <a:t>. </a:t>
            </a:r>
            <a:r>
              <a:rPr lang="nb-NO" sz="2000" b="1" dirty="0" smtClean="0"/>
              <a:t>57 L </a:t>
            </a:r>
            <a:r>
              <a:rPr lang="nb-NO" sz="2000" b="1" dirty="0"/>
              <a:t>(</a:t>
            </a:r>
            <a:r>
              <a:rPr lang="nb-NO" sz="2000" b="1" dirty="0" smtClean="0"/>
              <a:t>2017–2018)</a:t>
            </a:r>
            <a:endParaRPr lang="nb-NO" sz="2000" b="1" dirty="0"/>
          </a:p>
          <a:p>
            <a:r>
              <a:rPr lang="nb-NO" sz="2000" dirty="0"/>
              <a:t>Departementet tar sikte på å foreta en bred vurdering av uføres alderspensjon i et </a:t>
            </a:r>
            <a:r>
              <a:rPr lang="nb-NO" sz="2000" dirty="0" smtClean="0"/>
              <a:t>høringsnotat</a:t>
            </a:r>
          </a:p>
          <a:p>
            <a:r>
              <a:rPr lang="nb-NO" sz="2000" dirty="0" smtClean="0"/>
              <a:t>Skjermingsordningen utvides til årskullene 1952–1953 i påvente av en mer langsiktig løsning. </a:t>
            </a:r>
            <a:endParaRPr lang="nb-NO" sz="2000" dirty="0"/>
          </a:p>
          <a:p>
            <a:endParaRPr lang="nb-NO" sz="2000" dirty="0"/>
          </a:p>
        </p:txBody>
      </p:sp>
    </p:spTree>
    <p:extLst>
      <p:ext uri="{BB962C8B-B14F-4D97-AF65-F5344CB8AC3E}">
        <p14:creationId xmlns:p14="http://schemas.microsoft.com/office/powerpoint/2010/main" val="1060364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a:xfrm>
            <a:off x="911424" y="296652"/>
            <a:ext cx="10225136" cy="900100"/>
          </a:xfrm>
        </p:spPr>
        <p:txBody>
          <a:bodyPr/>
          <a:lstStyle/>
          <a:p>
            <a:r>
              <a:rPr lang="nb-NO" sz="2800" b="0" dirty="0" smtClean="0"/>
              <a:t>2019: Høringsnotat om alderspensjon til tidligere mottakere av uføretrygd</a:t>
            </a:r>
            <a:endParaRPr lang="nb-NO" sz="2800" b="0" dirty="0"/>
          </a:p>
        </p:txBody>
      </p:sp>
      <p:sp>
        <p:nvSpPr>
          <p:cNvPr id="4" name="Plassholder for lysbildenummer 3"/>
          <p:cNvSpPr>
            <a:spLocks noGrp="1"/>
          </p:cNvSpPr>
          <p:nvPr>
            <p:ph type="sldNum" sz="quarter" idx="4"/>
          </p:nvPr>
        </p:nvSpPr>
        <p:spPr/>
        <p:txBody>
          <a:bodyPr/>
          <a:lstStyle/>
          <a:p>
            <a:pPr>
              <a:defRPr/>
            </a:pPr>
            <a:fld id="{915A8C69-1E23-4468-AC94-010B558DD334}" type="slidenum">
              <a:rPr lang="nb-NO" smtClean="0"/>
              <a:pPr>
                <a:defRPr/>
              </a:pPr>
              <a:t>5</a:t>
            </a:fld>
            <a:endParaRPr lang="nb-NO" dirty="0"/>
          </a:p>
        </p:txBody>
      </p:sp>
      <p:sp>
        <p:nvSpPr>
          <p:cNvPr id="3" name="TekstSylinder 2"/>
          <p:cNvSpPr txBox="1"/>
          <p:nvPr/>
        </p:nvSpPr>
        <p:spPr>
          <a:xfrm>
            <a:off x="1055440" y="1484784"/>
            <a:ext cx="10081120" cy="4401205"/>
          </a:xfrm>
          <a:prstGeom prst="rect">
            <a:avLst/>
          </a:prstGeom>
          <a:noFill/>
        </p:spPr>
        <p:txBody>
          <a:bodyPr wrap="square" rtlCol="0">
            <a:spAutoFit/>
          </a:bodyPr>
          <a:lstStyle/>
          <a:p>
            <a:pPr marL="285750" indent="-285750">
              <a:buFont typeface="Arial" panose="020B0604020202020204" pitchFamily="34" charset="0"/>
              <a:buChar char="•"/>
            </a:pPr>
            <a:r>
              <a:rPr lang="nb-NO" sz="2000" dirty="0" smtClean="0"/>
              <a:t>Forslag som innebærer </a:t>
            </a:r>
            <a:r>
              <a:rPr lang="nb-NO" sz="2000" dirty="0"/>
              <a:t>at alderspensjon til uføre født 1954 og senere skal </a:t>
            </a:r>
            <a:r>
              <a:rPr lang="nb-NO" sz="2000" dirty="0" err="1"/>
              <a:t>levealdersjusteres</a:t>
            </a:r>
            <a:r>
              <a:rPr lang="nb-NO" sz="2000" dirty="0"/>
              <a:t> på lik linje med alderspensjon til </a:t>
            </a:r>
            <a:r>
              <a:rPr lang="nb-NO" sz="2000" dirty="0" smtClean="0"/>
              <a:t>arbeidsføre</a:t>
            </a:r>
          </a:p>
          <a:p>
            <a:pPr marL="285750" indent="-285750">
              <a:buFont typeface="Arial" panose="020B0604020202020204" pitchFamily="34" charset="0"/>
              <a:buChar char="•"/>
            </a:pPr>
            <a:endParaRPr lang="nb-NO" sz="2000" dirty="0"/>
          </a:p>
          <a:p>
            <a:pPr marL="285750" indent="-285750">
              <a:buFont typeface="Arial" panose="020B0604020202020204" pitchFamily="34" charset="0"/>
              <a:buChar char="•"/>
            </a:pPr>
            <a:r>
              <a:rPr lang="nb-NO" sz="2000" dirty="0" smtClean="0"/>
              <a:t>"(…) dette </a:t>
            </a:r>
            <a:r>
              <a:rPr lang="nb-NO" sz="2000" dirty="0"/>
              <a:t>gjelder fram til utviklingen endres og behovet for skjerming oppstår</a:t>
            </a:r>
            <a:r>
              <a:rPr lang="nb-NO" sz="2000" dirty="0" smtClean="0"/>
              <a:t>."</a:t>
            </a:r>
          </a:p>
          <a:p>
            <a:pPr marL="285750" indent="-285750">
              <a:buFont typeface="Arial" panose="020B0604020202020204" pitchFamily="34" charset="0"/>
              <a:buChar char="•"/>
            </a:pPr>
            <a:endParaRPr lang="nb-NO" sz="2000" dirty="0"/>
          </a:p>
          <a:p>
            <a:pPr marL="285750" indent="-285750">
              <a:buFont typeface="Arial" panose="020B0604020202020204" pitchFamily="34" charset="0"/>
              <a:buChar char="•"/>
            </a:pPr>
            <a:r>
              <a:rPr lang="nb-NO" sz="2000" dirty="0" smtClean="0"/>
              <a:t>Observert utvikling: </a:t>
            </a:r>
          </a:p>
          <a:p>
            <a:pPr marL="742950" lvl="1" indent="-285750">
              <a:buFont typeface="Arial" panose="020B0604020202020204" pitchFamily="34" charset="0"/>
              <a:buChar char="•"/>
            </a:pPr>
            <a:r>
              <a:rPr lang="nb-NO" sz="2000" dirty="0" smtClean="0"/>
              <a:t>Uføre og arbeidsføre hadde om lag likt pensjonsnivå i 2011, og har etter 2011 hatt om lag lik utvikling (arbeidsføre omregnet til 67 år).</a:t>
            </a:r>
          </a:p>
          <a:p>
            <a:pPr marL="742950" lvl="1" indent="-285750">
              <a:buFont typeface="Arial" panose="020B0604020202020204" pitchFamily="34" charset="0"/>
              <a:buChar char="•"/>
            </a:pPr>
            <a:r>
              <a:rPr lang="nb-NO" sz="2000" dirty="0" smtClean="0"/>
              <a:t>De arbeidsføre har i liten grad kompensert for levealdersjusteringen. Avgangsalderen i privat sektor uten AFP er om lag 67 år både i 2011 og i dag.</a:t>
            </a:r>
          </a:p>
          <a:p>
            <a:pPr marL="742950" lvl="1" indent="-285750">
              <a:buFont typeface="Arial" panose="020B0604020202020204" pitchFamily="34" charset="0"/>
              <a:buChar char="•"/>
            </a:pPr>
            <a:r>
              <a:rPr lang="nb-NO" sz="2000" dirty="0" smtClean="0"/>
              <a:t>Uføre som går over til alderspensjon de nærmeste årene vil – uten skjerming – ha et godt alderspensjonsnivå sett i forhold til de som har tidlig avgang fra arbeidslivet</a:t>
            </a:r>
          </a:p>
          <a:p>
            <a:pPr marL="285750" indent="-285750">
              <a:buFont typeface="Arial" panose="020B0604020202020204" pitchFamily="34" charset="0"/>
              <a:buChar char="•"/>
            </a:pPr>
            <a:endParaRPr lang="nb-NO" sz="2000" dirty="0"/>
          </a:p>
        </p:txBody>
      </p:sp>
    </p:spTree>
    <p:extLst>
      <p:ext uri="{BB962C8B-B14F-4D97-AF65-F5344CB8AC3E}">
        <p14:creationId xmlns:p14="http://schemas.microsoft.com/office/powerpoint/2010/main" val="76657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500"/>
                                        <p:tgtEl>
                                          <p:spTgt spid="3">
                                            <p:txEl>
                                              <p:pRg st="6" end="6"/>
                                            </p:txEl>
                                          </p:spTgt>
                                        </p:tgtEl>
                                      </p:cBhvr>
                                    </p:animEffect>
                                    <p:set>
                                      <p:cBhvr>
                                        <p:cTn id="7" dur="1" fill="hold">
                                          <p:stCondLst>
                                            <p:cond delay="499"/>
                                          </p:stCondLst>
                                        </p:cTn>
                                        <p:tgtEl>
                                          <p:spTgt spid="3">
                                            <p:txEl>
                                              <p:pRg st="6" end="6"/>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3">
                                            <p:txEl>
                                              <p:pRg st="7" end="7"/>
                                            </p:txEl>
                                          </p:spTgt>
                                        </p:tgtEl>
                                      </p:cBhvr>
                                    </p:animEffect>
                                    <p:set>
                                      <p:cBhvr>
                                        <p:cTn id="10"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Bilde 10"/>
          <p:cNvPicPr>
            <a:picLocks noChangeAspect="1"/>
          </p:cNvPicPr>
          <p:nvPr/>
        </p:nvPicPr>
        <p:blipFill>
          <a:blip r:embed="rId3"/>
          <a:stretch>
            <a:fillRect/>
          </a:stretch>
        </p:blipFill>
        <p:spPr>
          <a:xfrm>
            <a:off x="5879976" y="1569215"/>
            <a:ext cx="5400600" cy="4668095"/>
          </a:xfrm>
          <a:prstGeom prst="rect">
            <a:avLst/>
          </a:prstGeom>
        </p:spPr>
      </p:pic>
      <p:pic>
        <p:nvPicPr>
          <p:cNvPr id="2" name="Bilde 1"/>
          <p:cNvPicPr>
            <a:picLocks noChangeAspect="1"/>
          </p:cNvPicPr>
          <p:nvPr/>
        </p:nvPicPr>
        <p:blipFill>
          <a:blip r:embed="rId4"/>
          <a:stretch>
            <a:fillRect/>
          </a:stretch>
        </p:blipFill>
        <p:spPr>
          <a:xfrm>
            <a:off x="911424" y="1569216"/>
            <a:ext cx="5184576" cy="4668095"/>
          </a:xfrm>
          <a:prstGeom prst="rect">
            <a:avLst/>
          </a:prstGeom>
        </p:spPr>
      </p:pic>
      <p:sp>
        <p:nvSpPr>
          <p:cNvPr id="5" name="Tittel 4"/>
          <p:cNvSpPr>
            <a:spLocks noGrp="1"/>
          </p:cNvSpPr>
          <p:nvPr>
            <p:ph type="title"/>
          </p:nvPr>
        </p:nvSpPr>
        <p:spPr>
          <a:xfrm>
            <a:off x="911424" y="296652"/>
            <a:ext cx="10225136" cy="1143000"/>
          </a:xfrm>
        </p:spPr>
        <p:txBody>
          <a:bodyPr/>
          <a:lstStyle/>
          <a:p>
            <a:r>
              <a:rPr lang="nb-NO" sz="2800" b="0" dirty="0"/>
              <a:t>Sammenligning av uføres og arbeidsføres alderspensjon </a:t>
            </a:r>
            <a:r>
              <a:rPr lang="nb-NO" sz="2800" b="0" dirty="0" smtClean="0"/>
              <a:t>(gjennomsnitt) blant </a:t>
            </a:r>
            <a:r>
              <a:rPr lang="nb-NO" sz="2800" b="0" dirty="0"/>
              <a:t>nye alderspensjonister født 1933-1949. </a:t>
            </a:r>
            <a:r>
              <a:rPr lang="nb-NO" sz="2800" b="0" dirty="0" smtClean="0"/>
              <a:t>Pensjon </a:t>
            </a:r>
            <a:r>
              <a:rPr lang="nb-NO" sz="2800" b="0" dirty="0"/>
              <a:t>i G</a:t>
            </a:r>
          </a:p>
        </p:txBody>
      </p:sp>
      <p:sp>
        <p:nvSpPr>
          <p:cNvPr id="4" name="Plassholder for lysbildenummer 3"/>
          <p:cNvSpPr>
            <a:spLocks noGrp="1"/>
          </p:cNvSpPr>
          <p:nvPr>
            <p:ph type="sldNum" sz="quarter" idx="4"/>
          </p:nvPr>
        </p:nvSpPr>
        <p:spPr/>
        <p:txBody>
          <a:bodyPr/>
          <a:lstStyle/>
          <a:p>
            <a:pPr>
              <a:defRPr/>
            </a:pPr>
            <a:fld id="{915A8C69-1E23-4468-AC94-010B558DD334}" type="slidenum">
              <a:rPr lang="nb-NO" smtClean="0"/>
              <a:pPr>
                <a:defRPr/>
              </a:pPr>
              <a:t>6</a:t>
            </a:fld>
            <a:endParaRPr lang="nb-NO" dirty="0"/>
          </a:p>
        </p:txBody>
      </p:sp>
      <p:sp>
        <p:nvSpPr>
          <p:cNvPr id="8" name="TekstSylinder 7"/>
          <p:cNvSpPr txBox="1"/>
          <p:nvPr/>
        </p:nvSpPr>
        <p:spPr>
          <a:xfrm>
            <a:off x="2927648" y="2113111"/>
            <a:ext cx="1800200" cy="307777"/>
          </a:xfrm>
          <a:prstGeom prst="rect">
            <a:avLst/>
          </a:prstGeom>
          <a:noFill/>
        </p:spPr>
        <p:txBody>
          <a:bodyPr wrap="square" rtlCol="0">
            <a:spAutoFit/>
          </a:bodyPr>
          <a:lstStyle/>
          <a:p>
            <a:r>
              <a:rPr lang="nb-NO" sz="1400" dirty="0" smtClean="0"/>
              <a:t>Kvinner</a:t>
            </a:r>
            <a:endParaRPr lang="nb-NO" sz="1400" dirty="0"/>
          </a:p>
        </p:txBody>
      </p:sp>
      <p:sp>
        <p:nvSpPr>
          <p:cNvPr id="9" name="TekstSylinder 8"/>
          <p:cNvSpPr txBox="1"/>
          <p:nvPr/>
        </p:nvSpPr>
        <p:spPr>
          <a:xfrm>
            <a:off x="8328248" y="2113111"/>
            <a:ext cx="1800200" cy="307777"/>
          </a:xfrm>
          <a:prstGeom prst="rect">
            <a:avLst/>
          </a:prstGeom>
          <a:noFill/>
        </p:spPr>
        <p:txBody>
          <a:bodyPr wrap="square" rtlCol="0">
            <a:spAutoFit/>
          </a:bodyPr>
          <a:lstStyle/>
          <a:p>
            <a:r>
              <a:rPr lang="nb-NO" sz="1400" dirty="0" smtClean="0"/>
              <a:t>Menn</a:t>
            </a:r>
            <a:endParaRPr lang="nb-NO" sz="1400" dirty="0"/>
          </a:p>
        </p:txBody>
      </p:sp>
    </p:spTree>
    <p:extLst>
      <p:ext uri="{BB962C8B-B14F-4D97-AF65-F5344CB8AC3E}">
        <p14:creationId xmlns:p14="http://schemas.microsoft.com/office/powerpoint/2010/main" val="2388367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a:xfrm>
            <a:off x="911424" y="296652"/>
            <a:ext cx="10225136" cy="900100"/>
          </a:xfrm>
        </p:spPr>
        <p:txBody>
          <a:bodyPr/>
          <a:lstStyle/>
          <a:p>
            <a:r>
              <a:rPr lang="nb-NO" sz="2800" b="0" dirty="0" smtClean="0"/>
              <a:t>2019: Høringsnotat om alderspensjon til tidligere mottakere av uføretrygd</a:t>
            </a:r>
            <a:endParaRPr lang="nb-NO" sz="2800" b="0" dirty="0"/>
          </a:p>
        </p:txBody>
      </p:sp>
      <p:sp>
        <p:nvSpPr>
          <p:cNvPr id="4" name="Plassholder for lysbildenummer 3"/>
          <p:cNvSpPr>
            <a:spLocks noGrp="1"/>
          </p:cNvSpPr>
          <p:nvPr>
            <p:ph type="sldNum" sz="quarter" idx="4"/>
          </p:nvPr>
        </p:nvSpPr>
        <p:spPr/>
        <p:txBody>
          <a:bodyPr/>
          <a:lstStyle/>
          <a:p>
            <a:pPr>
              <a:defRPr/>
            </a:pPr>
            <a:fld id="{915A8C69-1E23-4468-AC94-010B558DD334}" type="slidenum">
              <a:rPr lang="nb-NO" smtClean="0"/>
              <a:pPr>
                <a:defRPr/>
              </a:pPr>
              <a:t>7</a:t>
            </a:fld>
            <a:endParaRPr lang="nb-NO" dirty="0"/>
          </a:p>
        </p:txBody>
      </p:sp>
      <p:sp>
        <p:nvSpPr>
          <p:cNvPr id="3" name="TekstSylinder 2"/>
          <p:cNvSpPr txBox="1"/>
          <p:nvPr/>
        </p:nvSpPr>
        <p:spPr>
          <a:xfrm>
            <a:off x="1055440" y="1484784"/>
            <a:ext cx="10081120" cy="4401205"/>
          </a:xfrm>
          <a:prstGeom prst="rect">
            <a:avLst/>
          </a:prstGeom>
          <a:noFill/>
        </p:spPr>
        <p:txBody>
          <a:bodyPr wrap="square" rtlCol="0">
            <a:spAutoFit/>
          </a:bodyPr>
          <a:lstStyle/>
          <a:p>
            <a:pPr marL="285750" indent="-285750">
              <a:buFont typeface="Arial" panose="020B0604020202020204" pitchFamily="34" charset="0"/>
              <a:buChar char="•"/>
            </a:pPr>
            <a:r>
              <a:rPr lang="nb-NO" sz="2000" dirty="0" smtClean="0"/>
              <a:t>Forslag som innebærer </a:t>
            </a:r>
            <a:r>
              <a:rPr lang="nb-NO" sz="2000" dirty="0"/>
              <a:t>at alderspensjon til uføre født 1954 og senere skal </a:t>
            </a:r>
            <a:r>
              <a:rPr lang="nb-NO" sz="2000" dirty="0" err="1"/>
              <a:t>levealdersjusteres</a:t>
            </a:r>
            <a:r>
              <a:rPr lang="nb-NO" sz="2000" dirty="0"/>
              <a:t> på lik linje med alderspensjon til </a:t>
            </a:r>
            <a:r>
              <a:rPr lang="nb-NO" sz="2000" dirty="0" smtClean="0"/>
              <a:t>arbeidsføre</a:t>
            </a:r>
          </a:p>
          <a:p>
            <a:pPr marL="285750" indent="-285750">
              <a:buFont typeface="Arial" panose="020B0604020202020204" pitchFamily="34" charset="0"/>
              <a:buChar char="•"/>
            </a:pPr>
            <a:endParaRPr lang="nb-NO" sz="2000" dirty="0"/>
          </a:p>
          <a:p>
            <a:pPr marL="285750" indent="-285750">
              <a:buFont typeface="Arial" panose="020B0604020202020204" pitchFamily="34" charset="0"/>
              <a:buChar char="•"/>
            </a:pPr>
            <a:r>
              <a:rPr lang="nb-NO" sz="2000" dirty="0" smtClean="0"/>
              <a:t>"(…) dette </a:t>
            </a:r>
            <a:r>
              <a:rPr lang="nb-NO" sz="2000" dirty="0"/>
              <a:t>gjelder fram til utviklingen endres og behovet for skjerming oppstår</a:t>
            </a:r>
            <a:r>
              <a:rPr lang="nb-NO" sz="2000" dirty="0" smtClean="0"/>
              <a:t>."</a:t>
            </a:r>
          </a:p>
          <a:p>
            <a:pPr marL="285750" indent="-285750">
              <a:buFont typeface="Arial" panose="020B0604020202020204" pitchFamily="34" charset="0"/>
              <a:buChar char="•"/>
            </a:pPr>
            <a:endParaRPr lang="nb-NO" sz="2000" dirty="0"/>
          </a:p>
          <a:p>
            <a:pPr marL="285750" indent="-285750">
              <a:buFont typeface="Arial" panose="020B0604020202020204" pitchFamily="34" charset="0"/>
              <a:buChar char="•"/>
            </a:pPr>
            <a:r>
              <a:rPr lang="nb-NO" sz="2000" dirty="0" smtClean="0"/>
              <a:t>Observert utvikling: </a:t>
            </a:r>
          </a:p>
          <a:p>
            <a:pPr marL="742950" lvl="1" indent="-285750">
              <a:buFont typeface="Arial" panose="020B0604020202020204" pitchFamily="34" charset="0"/>
              <a:buChar char="•"/>
            </a:pPr>
            <a:r>
              <a:rPr lang="nb-NO" sz="2000" dirty="0" smtClean="0"/>
              <a:t>Uføre og arbeidsføre hadde om lag likt pensjonsnivå i 2011, og har etter 2011 hatt om lag lik utvikling (arbeidsføre omregnet til 67 år).</a:t>
            </a:r>
          </a:p>
          <a:p>
            <a:pPr marL="742950" lvl="1" indent="-285750">
              <a:buFont typeface="Arial" panose="020B0604020202020204" pitchFamily="34" charset="0"/>
              <a:buChar char="•"/>
            </a:pPr>
            <a:r>
              <a:rPr lang="nb-NO" sz="2000" dirty="0" smtClean="0"/>
              <a:t>De arbeidsføre har i liten grad kompensert for levealdersjusteringen. Avgangsalderen i privat sektor uten AFP er om lag 67 år både i 2011 og i dag.</a:t>
            </a:r>
          </a:p>
          <a:p>
            <a:pPr marL="742950" lvl="1" indent="-285750">
              <a:buFont typeface="Arial" panose="020B0604020202020204" pitchFamily="34" charset="0"/>
              <a:buChar char="•"/>
            </a:pPr>
            <a:r>
              <a:rPr lang="nb-NO" sz="2000" dirty="0" smtClean="0"/>
              <a:t>Uføre som går over til alderspensjon de nærmeste årene vil – uten skjerming – ha et godt alderspensjonsnivå sett i forhold til de som har tidlig avgang fra arbeidslivet</a:t>
            </a:r>
          </a:p>
          <a:p>
            <a:pPr marL="285750" indent="-285750">
              <a:buFont typeface="Arial" panose="020B0604020202020204" pitchFamily="34" charset="0"/>
              <a:buChar char="•"/>
            </a:pPr>
            <a:endParaRPr lang="nb-NO" sz="2000" dirty="0"/>
          </a:p>
        </p:txBody>
      </p:sp>
    </p:spTree>
    <p:extLst>
      <p:ext uri="{BB962C8B-B14F-4D97-AF65-F5344CB8AC3E}">
        <p14:creationId xmlns:p14="http://schemas.microsoft.com/office/powerpoint/2010/main" val="3021288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3">
                                            <p:txEl>
                                              <p:pRg st="5" end="5"/>
                                            </p:txEl>
                                          </p:spTgt>
                                        </p:tgtEl>
                                        <p:attrNameLst>
                                          <p:attrName>style.opacity</p:attrName>
                                        </p:attrNameLst>
                                      </p:cBhvr>
                                      <p:to>
                                        <p:strVal val="0.5"/>
                                      </p:to>
                                    </p:set>
                                    <p:animEffect filter="image" prLst="opacity: 0.5">
                                      <p:cBhvr rctx="IE">
                                        <p:cTn id="7" dur="indefinite"/>
                                        <p:tgtEl>
                                          <p:spTgt spid="3">
                                            <p:txEl>
                                              <p:pRg st="5" end="5"/>
                                            </p:txEl>
                                          </p:spTgt>
                                        </p:tgtEl>
                                      </p:cBhvr>
                                    </p:animEffect>
                                  </p:childTnLst>
                                </p:cTn>
                              </p:par>
                              <p:par>
                                <p:cTn id="8" presetID="10" presetClass="exit" presetSubtype="0" fill="hold" nodeType="withEffect">
                                  <p:stCondLst>
                                    <p:cond delay="0"/>
                                  </p:stCondLst>
                                  <p:childTnLst>
                                    <p:animEffect transition="out" filter="fade">
                                      <p:cBhvr>
                                        <p:cTn id="9" dur="500"/>
                                        <p:tgtEl>
                                          <p:spTgt spid="3">
                                            <p:txEl>
                                              <p:pRg st="7" end="7"/>
                                            </p:txEl>
                                          </p:spTgt>
                                        </p:tgtEl>
                                      </p:cBhvr>
                                    </p:animEffect>
                                    <p:set>
                                      <p:cBhvr>
                                        <p:cTn id="10"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71464" y="332656"/>
            <a:ext cx="9792000" cy="891183"/>
          </a:xfrm>
        </p:spPr>
        <p:txBody>
          <a:bodyPr/>
          <a:lstStyle/>
          <a:p>
            <a:r>
              <a:rPr lang="nb-NO" sz="1800" dirty="0" smtClean="0"/>
              <a:t>Median avgangsalder </a:t>
            </a:r>
            <a:r>
              <a:rPr lang="nb-NO" sz="1800" dirty="0"/>
              <a:t>blant arbeidsføre etter sektor og fødselsår. Alt arbeid medregnes (hele linjer) og arbeid over 20 timer per uke medregnes (stiplede linjer</a:t>
            </a:r>
            <a:r>
              <a:rPr lang="nb-NO" sz="1800" dirty="0" smtClean="0"/>
              <a:t>)</a:t>
            </a:r>
            <a:endParaRPr lang="nb-NO" sz="1800" dirty="0"/>
          </a:p>
        </p:txBody>
      </p:sp>
      <p:sp>
        <p:nvSpPr>
          <p:cNvPr id="4" name="Plassholder for lysbildenummer 3"/>
          <p:cNvSpPr>
            <a:spLocks noGrp="1"/>
          </p:cNvSpPr>
          <p:nvPr>
            <p:ph type="sldNum" sz="quarter" idx="4"/>
          </p:nvPr>
        </p:nvSpPr>
        <p:spPr/>
        <p:txBody>
          <a:bodyPr/>
          <a:lstStyle/>
          <a:p>
            <a:pPr>
              <a:defRPr/>
            </a:pPr>
            <a:fld id="{915A8C69-1E23-4468-AC94-010B558DD334}" type="slidenum">
              <a:rPr lang="nb-NO" smtClean="0"/>
              <a:pPr>
                <a:defRPr/>
              </a:pPr>
              <a:t>8</a:t>
            </a:fld>
            <a:endParaRPr lang="nb-NO" dirty="0"/>
          </a:p>
        </p:txBody>
      </p:sp>
      <p:pic>
        <p:nvPicPr>
          <p:cNvPr id="5" name="Plassholder for diagram 4"/>
          <p:cNvPicPr>
            <a:picLocks noGrp="1"/>
          </p:cNvPicPr>
          <p:nvPr>
            <p:ph type="chart" sz="quarter" idx="13"/>
          </p:nvPr>
        </p:nvPicPr>
        <p:blipFill>
          <a:blip r:embed="rId2">
            <a:extLst>
              <a:ext uri="{28A0092B-C50C-407E-A947-70E740481C1C}">
                <a14:useLocalDpi xmlns:a14="http://schemas.microsoft.com/office/drawing/2010/main" val="0"/>
              </a:ext>
            </a:extLst>
          </a:blip>
          <a:srcRect/>
          <a:stretch>
            <a:fillRect/>
          </a:stretch>
        </p:blipFill>
        <p:spPr bwMode="auto">
          <a:xfrm>
            <a:off x="1775520" y="1488263"/>
            <a:ext cx="8067437" cy="4811867"/>
          </a:xfrm>
          <a:prstGeom prst="rect">
            <a:avLst/>
          </a:prstGeom>
          <a:noFill/>
        </p:spPr>
      </p:pic>
    </p:spTree>
    <p:extLst>
      <p:ext uri="{BB962C8B-B14F-4D97-AF65-F5344CB8AC3E}">
        <p14:creationId xmlns:p14="http://schemas.microsoft.com/office/powerpoint/2010/main" val="1202667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a:xfrm>
            <a:off x="911424" y="296652"/>
            <a:ext cx="10225136" cy="900100"/>
          </a:xfrm>
        </p:spPr>
        <p:txBody>
          <a:bodyPr/>
          <a:lstStyle/>
          <a:p>
            <a:r>
              <a:rPr lang="nb-NO" sz="2800" b="0" dirty="0" smtClean="0"/>
              <a:t>2019: Høringsnotat om alderspensjon til tidligere mottakere av uføretrygd</a:t>
            </a:r>
            <a:endParaRPr lang="nb-NO" sz="2800" b="0" dirty="0"/>
          </a:p>
        </p:txBody>
      </p:sp>
      <p:sp>
        <p:nvSpPr>
          <p:cNvPr id="4" name="Plassholder for lysbildenummer 3"/>
          <p:cNvSpPr>
            <a:spLocks noGrp="1"/>
          </p:cNvSpPr>
          <p:nvPr>
            <p:ph type="sldNum" sz="quarter" idx="4"/>
          </p:nvPr>
        </p:nvSpPr>
        <p:spPr/>
        <p:txBody>
          <a:bodyPr/>
          <a:lstStyle/>
          <a:p>
            <a:pPr>
              <a:defRPr/>
            </a:pPr>
            <a:fld id="{915A8C69-1E23-4468-AC94-010B558DD334}" type="slidenum">
              <a:rPr lang="nb-NO" smtClean="0"/>
              <a:pPr>
                <a:defRPr/>
              </a:pPr>
              <a:t>9</a:t>
            </a:fld>
            <a:endParaRPr lang="nb-NO" dirty="0"/>
          </a:p>
        </p:txBody>
      </p:sp>
      <p:sp>
        <p:nvSpPr>
          <p:cNvPr id="3" name="TekstSylinder 2"/>
          <p:cNvSpPr txBox="1"/>
          <p:nvPr/>
        </p:nvSpPr>
        <p:spPr>
          <a:xfrm>
            <a:off x="1055440" y="1484784"/>
            <a:ext cx="10081120" cy="4401205"/>
          </a:xfrm>
          <a:prstGeom prst="rect">
            <a:avLst/>
          </a:prstGeom>
          <a:noFill/>
        </p:spPr>
        <p:txBody>
          <a:bodyPr wrap="square" rtlCol="0">
            <a:spAutoFit/>
          </a:bodyPr>
          <a:lstStyle/>
          <a:p>
            <a:pPr marL="285750" indent="-285750">
              <a:buFont typeface="Arial" panose="020B0604020202020204" pitchFamily="34" charset="0"/>
              <a:buChar char="•"/>
            </a:pPr>
            <a:r>
              <a:rPr lang="nb-NO" sz="2000" dirty="0" smtClean="0"/>
              <a:t>Forslag som innebærer </a:t>
            </a:r>
            <a:r>
              <a:rPr lang="nb-NO" sz="2000" dirty="0"/>
              <a:t>at alderspensjon til uføre født 1954 og senere skal </a:t>
            </a:r>
            <a:r>
              <a:rPr lang="nb-NO" sz="2000" dirty="0" err="1"/>
              <a:t>levealdersjusteres</a:t>
            </a:r>
            <a:r>
              <a:rPr lang="nb-NO" sz="2000" dirty="0"/>
              <a:t> på lik linje med alderspensjon til </a:t>
            </a:r>
            <a:r>
              <a:rPr lang="nb-NO" sz="2000" dirty="0" smtClean="0"/>
              <a:t>arbeidsføre</a:t>
            </a:r>
          </a:p>
          <a:p>
            <a:pPr marL="285750" indent="-285750">
              <a:buFont typeface="Arial" panose="020B0604020202020204" pitchFamily="34" charset="0"/>
              <a:buChar char="•"/>
            </a:pPr>
            <a:endParaRPr lang="nb-NO" sz="2000" dirty="0"/>
          </a:p>
          <a:p>
            <a:pPr marL="285750" indent="-285750">
              <a:buFont typeface="Arial" panose="020B0604020202020204" pitchFamily="34" charset="0"/>
              <a:buChar char="•"/>
            </a:pPr>
            <a:r>
              <a:rPr lang="nb-NO" sz="2000" dirty="0" smtClean="0"/>
              <a:t>"(…) dette </a:t>
            </a:r>
            <a:r>
              <a:rPr lang="nb-NO" sz="2000" dirty="0"/>
              <a:t>gjelder fram til utviklingen endres og behovet for skjerming oppstår</a:t>
            </a:r>
            <a:r>
              <a:rPr lang="nb-NO" sz="2000" dirty="0" smtClean="0"/>
              <a:t>."</a:t>
            </a:r>
          </a:p>
          <a:p>
            <a:pPr marL="285750" indent="-285750">
              <a:buFont typeface="Arial" panose="020B0604020202020204" pitchFamily="34" charset="0"/>
              <a:buChar char="•"/>
            </a:pPr>
            <a:endParaRPr lang="nb-NO" sz="2000" dirty="0"/>
          </a:p>
          <a:p>
            <a:pPr marL="285750" indent="-285750">
              <a:buFont typeface="Arial" panose="020B0604020202020204" pitchFamily="34" charset="0"/>
              <a:buChar char="•"/>
            </a:pPr>
            <a:r>
              <a:rPr lang="nb-NO" sz="2000" dirty="0" smtClean="0"/>
              <a:t>Observert utvikling: </a:t>
            </a:r>
          </a:p>
          <a:p>
            <a:pPr marL="742950" lvl="1" indent="-285750">
              <a:buFont typeface="Arial" panose="020B0604020202020204" pitchFamily="34" charset="0"/>
              <a:buChar char="•"/>
            </a:pPr>
            <a:r>
              <a:rPr lang="nb-NO" sz="2000" dirty="0" smtClean="0"/>
              <a:t>Uføre og arbeidsføre hadde om lag likt pensjonsnivå i 2011, og har etter 2011 hatt om lag lik utvikling (arbeidsføre omregnet til 67 år).</a:t>
            </a:r>
          </a:p>
          <a:p>
            <a:pPr marL="742950" lvl="1" indent="-285750">
              <a:buFont typeface="Arial" panose="020B0604020202020204" pitchFamily="34" charset="0"/>
              <a:buChar char="•"/>
            </a:pPr>
            <a:r>
              <a:rPr lang="nb-NO" sz="2000" dirty="0" smtClean="0"/>
              <a:t>De arbeidsføre har i liten grad kompensert for levealdersjusteringen. Avgangsalderen i privat sektor uten AFP er om lag 67 år både i 2011 og i dag.</a:t>
            </a:r>
          </a:p>
          <a:p>
            <a:pPr marL="742950" lvl="1" indent="-285750">
              <a:buFont typeface="Arial" panose="020B0604020202020204" pitchFamily="34" charset="0"/>
              <a:buChar char="•"/>
            </a:pPr>
            <a:r>
              <a:rPr lang="nb-NO" sz="2000" dirty="0" smtClean="0"/>
              <a:t>Uføre som går over til alderspensjon de nærmeste årene vil – uten skjerming – ha et godt alderspensjonsnivå sett i forhold til de som har tidlig avgang fra arbeidslivet</a:t>
            </a:r>
          </a:p>
          <a:p>
            <a:pPr marL="285750" indent="-285750">
              <a:buFont typeface="Arial" panose="020B0604020202020204" pitchFamily="34" charset="0"/>
              <a:buChar char="•"/>
            </a:pPr>
            <a:endParaRPr lang="nb-NO" sz="2000" dirty="0"/>
          </a:p>
        </p:txBody>
      </p:sp>
    </p:spTree>
    <p:extLst>
      <p:ext uri="{BB962C8B-B14F-4D97-AF65-F5344CB8AC3E}">
        <p14:creationId xmlns:p14="http://schemas.microsoft.com/office/powerpoint/2010/main" val="171722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3">
                                            <p:txEl>
                                              <p:pRg st="5" end="5"/>
                                            </p:txEl>
                                          </p:spTgt>
                                        </p:tgtEl>
                                        <p:attrNameLst>
                                          <p:attrName>style.opacity</p:attrName>
                                        </p:attrNameLst>
                                      </p:cBhvr>
                                      <p:to>
                                        <p:strVal val="0.5"/>
                                      </p:to>
                                    </p:set>
                                    <p:animEffect filter="image" prLst="opacity: 0.5">
                                      <p:cBhvr rctx="IE">
                                        <p:cTn id="7" dur="indefinite"/>
                                        <p:tgtEl>
                                          <p:spTgt spid="3">
                                            <p:txEl>
                                              <p:pRg st="5" end="5"/>
                                            </p:txEl>
                                          </p:spTgt>
                                        </p:tgtEl>
                                      </p:cBhvr>
                                    </p:animEffect>
                                  </p:childTnLst>
                                </p:cTn>
                              </p:par>
                              <p:par>
                                <p:cTn id="8" presetID="9" presetClass="emph" presetSubtype="0" nodeType="withEffect">
                                  <p:stCondLst>
                                    <p:cond delay="0"/>
                                  </p:stCondLst>
                                  <p:childTnLst>
                                    <p:set>
                                      <p:cBhvr rctx="PPT">
                                        <p:cTn id="9" dur="indefinite"/>
                                        <p:tgtEl>
                                          <p:spTgt spid="3">
                                            <p:txEl>
                                              <p:pRg st="6" end="6"/>
                                            </p:txEl>
                                          </p:spTgt>
                                        </p:tgtEl>
                                        <p:attrNameLst>
                                          <p:attrName>style.opacity</p:attrName>
                                        </p:attrNameLst>
                                      </p:cBhvr>
                                      <p:to>
                                        <p:strVal val="0.5"/>
                                      </p:to>
                                    </p:set>
                                    <p:animEffect filter="image" prLst="opacity: 0.5">
                                      <p:cBhvr rctx="IE">
                                        <p:cTn id="10" dur="indefinite"/>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SD-pptmal_16-9_Norsk">
  <a:themeElements>
    <a:clrScheme name="DSS - ASD">
      <a:dk1>
        <a:sysClr val="windowText" lastClr="000000"/>
      </a:dk1>
      <a:lt1>
        <a:sysClr val="window" lastClr="FFFFFF"/>
      </a:lt1>
      <a:dk2>
        <a:srgbClr val="F58025"/>
      </a:dk2>
      <a:lt2>
        <a:srgbClr val="EAE8E5"/>
      </a:lt2>
      <a:accent1>
        <a:srgbClr val="F58025"/>
      </a:accent1>
      <a:accent2>
        <a:srgbClr val="221F72"/>
      </a:accent2>
      <a:accent3>
        <a:srgbClr val="0084A9"/>
      </a:accent3>
      <a:accent4>
        <a:srgbClr val="49A942"/>
      </a:accent4>
      <a:accent5>
        <a:srgbClr val="000000"/>
      </a:accent5>
      <a:accent6>
        <a:srgbClr val="7F7F7F"/>
      </a:accent6>
      <a:hlink>
        <a:srgbClr val="012169"/>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SD-pptmal_16-9_Norsk" id="{60B2A285-8B0A-447C-ABF3-1B238159DAF6}" vid="{D7D72331-FC06-48BE-951E-F23ABD90825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ASD_Powerpoint_Norsk</Template>
  <TotalTime>2149</TotalTime>
  <Words>1566</Words>
  <Application>Microsoft Office PowerPoint</Application>
  <PresentationFormat>Widescreen</PresentationFormat>
  <Paragraphs>132</Paragraphs>
  <Slides>12</Slides>
  <Notes>10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12</vt:i4>
      </vt:variant>
    </vt:vector>
  </HeadingPairs>
  <TitlesOfParts>
    <vt:vector size="16" baseType="lpstr">
      <vt:lpstr>Arial</vt:lpstr>
      <vt:lpstr>Calibri</vt:lpstr>
      <vt:lpstr>Verdana</vt:lpstr>
      <vt:lpstr>ASD-pptmal_16-9_Norsk</vt:lpstr>
      <vt:lpstr>PowerPoint-presentasjon</vt:lpstr>
      <vt:lpstr>PowerPoint-presentasjon</vt:lpstr>
      <vt:lpstr>PowerPoint-presentasjon</vt:lpstr>
      <vt:lpstr>PowerPoint-presentasjon</vt:lpstr>
      <vt:lpstr>2019: Høringsnotat om alderspensjon til tidligere mottakere av uføretrygd</vt:lpstr>
      <vt:lpstr>Sammenligning av uføres og arbeidsføres alderspensjon (gjennomsnitt) blant nye alderspensjonister født 1933-1949. Pensjon i G</vt:lpstr>
      <vt:lpstr>2019: Høringsnotat om alderspensjon til tidligere mottakere av uføretrygd</vt:lpstr>
      <vt:lpstr>Median avgangsalder blant arbeidsføre etter sektor og fødselsår. Alt arbeid medregnes (hele linjer) og arbeid over 20 timer per uke medregnes (stiplede linjer)</vt:lpstr>
      <vt:lpstr>2019: Høringsnotat om alderspensjon til tidligere mottakere av uføretrygd</vt:lpstr>
      <vt:lpstr>Insentiver i alderspensjons- og uføretrygdsystemet Kompensasjonsgrader etter skatt for 1963-kullet </vt:lpstr>
      <vt:lpstr>Hva er «riktig» nivå? </vt:lpstr>
      <vt:lpstr>Veien videre</vt:lpstr>
    </vt:vector>
  </TitlesOfParts>
  <Company>DSS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Andresen Ingrid</dc:creator>
  <cp:lastModifiedBy>Holen Dag</cp:lastModifiedBy>
  <cp:revision>108</cp:revision>
  <cp:lastPrinted>2018-10-24T09:51:53Z</cp:lastPrinted>
  <dcterms:created xsi:type="dcterms:W3CDTF">2018-03-20T17:25:15Z</dcterms:created>
  <dcterms:modified xsi:type="dcterms:W3CDTF">2019-11-19T14:50:41Z</dcterms:modified>
</cp:coreProperties>
</file>