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  <p:sldMasterId id="2147483681" r:id="rId4"/>
    <p:sldMasterId id="2147483691" r:id="rId5"/>
    <p:sldMasterId id="2147483701" r:id="rId6"/>
    <p:sldMasterId id="2147483711" r:id="rId7"/>
    <p:sldMasterId id="2147483721" r:id="rId8"/>
  </p:sldMasterIdLst>
  <p:notesMasterIdLst>
    <p:notesMasterId r:id="rId21"/>
  </p:notesMasterIdLst>
  <p:handoutMasterIdLst>
    <p:handoutMasterId r:id="rId22"/>
  </p:handoutMasterIdLst>
  <p:sldIdLst>
    <p:sldId id="268" r:id="rId9"/>
    <p:sldId id="276" r:id="rId10"/>
    <p:sldId id="292" r:id="rId11"/>
    <p:sldId id="277" r:id="rId12"/>
    <p:sldId id="262" r:id="rId13"/>
    <p:sldId id="267" r:id="rId14"/>
    <p:sldId id="264" r:id="rId15"/>
    <p:sldId id="272" r:id="rId16"/>
    <p:sldId id="293" r:id="rId17"/>
    <p:sldId id="273" r:id="rId18"/>
    <p:sldId id="278" r:id="rId19"/>
    <p:sldId id="279" r:id="rId20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 Barrio Fernández" initials="ABF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36699"/>
    <a:srgbClr val="7D91AB"/>
    <a:srgbClr val="8497B0"/>
    <a:srgbClr val="7DAFDD"/>
    <a:srgbClr val="8BB8E1"/>
    <a:srgbClr val="9DC3E6"/>
    <a:srgbClr val="123C75"/>
    <a:srgbClr val="E2A942"/>
    <a:srgbClr val="858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6433" autoAdjust="0"/>
  </p:normalViewPr>
  <p:slideViewPr>
    <p:cSldViewPr snapToGrid="0">
      <p:cViewPr>
        <p:scale>
          <a:sx n="96" d="100"/>
          <a:sy n="96" d="100"/>
        </p:scale>
        <p:origin x="-336" y="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1278480\Dropbox\PhD%20Research%20Tilburg\ConferenceOsloDraf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Chart!$B$3</c:f>
              <c:strCache>
                <c:ptCount val="1"/>
                <c:pt idx="0">
                  <c:v>Economically dependent self-employed</c:v>
                </c:pt>
              </c:strCache>
              <c:extLst xmlns:c15="http://schemas.microsoft.com/office/drawing/2012/chart"/>
            </c:strRef>
          </c:tx>
          <c:spPr>
            <a:solidFill>
              <a:srgbClr val="006699">
                <a:alpha val="50000"/>
              </a:srgbClr>
            </a:solidFill>
            <a:ln w="1905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</a:ln>
            <a:effectLst>
              <a:outerShdw dist="50800" dir="5400000" sx="1000" sy="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6350"/>
            </a:sp3d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  <c:extLst xmlns:c15="http://schemas.microsoft.com/office/drawing/2012/chart"/>
            </c:strRef>
          </c:cat>
          <c:val>
            <c:numRef>
              <c:f>Chart!$C$3:$G$3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100</c:v>
                </c:pt>
                <c:pt idx="3">
                  <c:v>0</c:v>
                </c:pt>
                <c:pt idx="4">
                  <c:v>75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51328"/>
        <c:axId val="97689984"/>
        <c:extLst>
          <c:ext xmlns:c15="http://schemas.microsoft.com/office/drawing/2012/chart" uri="{02D57815-91ED-43cb-92C2-25804820EDAC}">
            <c15:filteredRad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9765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97689984"/>
        <c:crosses val="autoZero"/>
        <c:auto val="1"/>
        <c:lblAlgn val="ctr"/>
        <c:lblOffset val="100"/>
        <c:noMultiLvlLbl val="0"/>
      </c:catAx>
      <c:valAx>
        <c:axId val="97689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65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2"/>
          <c:order val="1"/>
          <c:tx>
            <c:strRef>
              <c:f>Chart!$B$4</c:f>
              <c:strCache>
                <c:ptCount val="1"/>
                <c:pt idx="0">
                  <c:v>Trainees / Apprentices / PhD students</c:v>
                </c:pt>
              </c:strCache>
            </c:strRef>
          </c:tx>
          <c:spPr>
            <a:solidFill>
              <a:srgbClr val="FF6600">
                <a:alpha val="49804"/>
              </a:srgbClr>
            </a:solidFill>
            <a:ln w="19050" cap="flat" cmpd="sng" algn="ctr">
              <a:solidFill>
                <a:srgbClr val="FF6600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Chart!$C$4:$G$4</c:f>
              <c:numCache>
                <c:formatCode>General</c:formatCode>
                <c:ptCount val="5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829248"/>
        <c:axId val="97830784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9782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97830784"/>
        <c:crosses val="autoZero"/>
        <c:auto val="1"/>
        <c:lblAlgn val="ctr"/>
        <c:lblOffset val="100"/>
        <c:noMultiLvlLbl val="0"/>
      </c:catAx>
      <c:valAx>
        <c:axId val="9783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782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91810353849312"/>
          <c:y val="0.10462745479844386"/>
          <c:w val="0.33993519948762385"/>
          <c:h val="0.65885431245360171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1"/>
          <c:tx>
            <c:strRef>
              <c:f>Chart!$B$5</c:f>
              <c:strCache>
                <c:ptCount val="1"/>
                <c:pt idx="0">
                  <c:v>Portfolio workers</c:v>
                </c:pt>
              </c:strCache>
            </c:strRef>
          </c:tx>
          <c:spPr>
            <a:solidFill>
              <a:schemeClr val="accent4">
                <a:alpha val="50000"/>
              </a:schemeClr>
            </a:solidFill>
            <a:ln w="19050" cap="flat" cmpd="sng" algn="ctr">
              <a:solidFill>
                <a:schemeClr val="accent4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Chart!$C$5:$G$5</c:f>
              <c:numCache>
                <c:formatCode>General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100</c:v>
                </c:pt>
                <c:pt idx="3">
                  <c:v>75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12608"/>
        <c:axId val="106614144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1066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106614144"/>
        <c:crosses val="autoZero"/>
        <c:auto val="1"/>
        <c:lblAlgn val="ctr"/>
        <c:lblOffset val="100"/>
        <c:noMultiLvlLbl val="0"/>
      </c:catAx>
      <c:valAx>
        <c:axId val="106614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61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76343599129061"/>
          <c:y val="0.1807763413284619"/>
          <c:w val="0.37642341331340778"/>
          <c:h val="0.58956022401583208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6"/>
          <c:order val="1"/>
          <c:tx>
            <c:strRef>
              <c:f>Chart!$B$8</c:f>
              <c:strCache>
                <c:ptCount val="1"/>
                <c:pt idx="0">
                  <c:v>Temporary agency work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Chart!$C$8:$G$8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  <c:pt idx="4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86848"/>
        <c:axId val="110232704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1098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110232704"/>
        <c:crosses val="autoZero"/>
        <c:auto val="1"/>
        <c:lblAlgn val="ctr"/>
        <c:lblOffset val="100"/>
        <c:noMultiLvlLbl val="0"/>
      </c:catAx>
      <c:valAx>
        <c:axId val="110232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988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632391046813"/>
          <c:y val="0.20332304980420032"/>
          <c:w val="0.3178763929821663"/>
          <c:h val="0.47194436063468487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9"/>
          <c:order val="1"/>
          <c:tx>
            <c:strRef>
              <c:f>Chart!$B$11</c:f>
              <c:strCache>
                <c:ptCount val="1"/>
                <c:pt idx="0">
                  <c:v>Owner-managers</c:v>
                </c:pt>
              </c:strCache>
              <c:extLst xmlns:c15="http://schemas.microsoft.com/office/drawing/2012/chart"/>
            </c:strRef>
          </c:tx>
          <c:spPr>
            <a:solidFill>
              <a:srgbClr val="FFFF66">
                <a:alpha val="33000"/>
              </a:srgbClr>
            </a:solidFill>
            <a:ln w="19050" cap="flat" cmpd="sng" algn="ctr">
              <a:solidFill>
                <a:srgbClr val="FFFF00"/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  <c:extLst xmlns:c15="http://schemas.microsoft.com/office/drawing/2012/chart"/>
            </c:strRef>
          </c:cat>
          <c:val>
            <c:numRef>
              <c:f>Chart!$C$11:$G$11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244992"/>
        <c:axId val="110246528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Chart!$B$6</c15:sqref>
                        </c15:formulaRef>
                      </c:ext>
                    </c:extLst>
                    <c:strCache>
                      <c:ptCount val="1"/>
                      <c:pt idx="0">
                        <c:v>Crowd workers</c:v>
                      </c:pt>
                    </c:strCache>
                  </c:strRef>
                </c:tx>
                <c:spPr>
                  <a:solidFill>
                    <a:schemeClr val="accent3">
                      <a:alpha val="50000"/>
                    </a:schemeClr>
                  </a:solidFill>
                  <a:ln w="25400" cap="flat" cmpd="sng" algn="ctr">
                    <a:solidFill>
                      <a:schemeClr val="accent3">
                        <a:lumMod val="50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11024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110246528"/>
        <c:crosses val="autoZero"/>
        <c:auto val="1"/>
        <c:lblAlgn val="ctr"/>
        <c:lblOffset val="100"/>
        <c:noMultiLvlLbl val="0"/>
      </c:catAx>
      <c:valAx>
        <c:axId val="110246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2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0632391046813"/>
          <c:y val="0.17057284377319915"/>
          <c:w val="0.33993519948762385"/>
          <c:h val="0.65885431245360171"/>
        </c:manualLayout>
      </c:layout>
      <c:radarChart>
        <c:radarStyle val="fille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Standard Employment Relationship</c:v>
                </c:pt>
              </c:strCache>
            </c:strRef>
          </c:tx>
          <c:spPr>
            <a:pattFill prst="zigZag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9050" cap="flat" cmpd="sng" algn="ctr">
              <a:solidFill>
                <a:schemeClr val="tx2"/>
              </a:solidFill>
              <a:rou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Chart!$C$2:$G$2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1"/>
          <c:tx>
            <c:strRef>
              <c:f>Chart!$B$6</c:f>
              <c:strCache>
                <c:ptCount val="1"/>
                <c:pt idx="0">
                  <c:v>Crowd workers</c:v>
                </c:pt>
              </c:strCache>
            </c:strRef>
          </c:tx>
          <c:spPr>
            <a:solidFill>
              <a:schemeClr val="accent3">
                <a:alpha val="50000"/>
              </a:schemeClr>
            </a:solidFill>
            <a:ln w="25400" cap="flat" cmpd="sng" algn="ctr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cat>
            <c:strRef>
              <c:f>Chart!$C$1:$G$1</c:f>
              <c:strCache>
                <c:ptCount val="5"/>
                <c:pt idx="0">
                  <c:v>Personal subordination</c:v>
                </c:pt>
                <c:pt idx="1">
                  <c:v>Economic dependency</c:v>
                </c:pt>
                <c:pt idx="2">
                  <c:v>Bilateral relationship</c:v>
                </c:pt>
                <c:pt idx="3">
                  <c:v>Indefinite</c:v>
                </c:pt>
                <c:pt idx="4">
                  <c:v>Full-time</c:v>
                </c:pt>
              </c:strCache>
            </c:strRef>
          </c:cat>
          <c:val>
            <c:numRef>
              <c:f>Chart!$C$6:$G$6</c:f>
              <c:numCache>
                <c:formatCode>General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561920"/>
        <c:axId val="110584192"/>
        <c:extLst>
          <c:ext xmlns:c15="http://schemas.microsoft.com/office/drawing/2012/chart" uri="{02D57815-91ED-43cb-92C2-25804820EDAC}">
            <c15:filteredRad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Chart!$B$3</c15:sqref>
                        </c15:formulaRef>
                      </c:ext>
                    </c:extLst>
                    <c:strCache>
                      <c:ptCount val="1"/>
                      <c:pt idx="0">
                        <c:v>Economically dependent self-employed</c:v>
                      </c:pt>
                    </c:strCache>
                  </c:strRef>
                </c:tx>
                <c:spPr>
                  <a:solidFill>
                    <a:srgbClr val="006699">
                      <a:alpha val="50000"/>
                    </a:srgbClr>
                  </a:solidFill>
                  <a:ln w="1905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</a:ln>
                  <a:effectLst>
                    <a:outerShdw dist="50800" dir="5400000" sx="1000" sy="1000" algn="ctr" rotWithShape="0">
                      <a:srgbClr val="000000">
                        <a:alpha val="43137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"/>
                  </a:sp3d>
                </c:spPr>
                <c:cat>
                  <c:strRef>
                    <c:extLst>
                      <c:ext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Chart!$C$3:$G$3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Chart!$B$4</c15:sqref>
                        </c15:formulaRef>
                      </c:ext>
                    </c:extLst>
                    <c:strCache>
                      <c:ptCount val="1"/>
                      <c:pt idx="0">
                        <c:v>Trainees / Apprentices / PhD students</c:v>
                      </c:pt>
                    </c:strCache>
                  </c:strRef>
                </c:tx>
                <c:spPr>
                  <a:solidFill>
                    <a:srgbClr val="FF6600">
                      <a:alpha val="49804"/>
                    </a:srgbClr>
                  </a:solidFill>
                  <a:ln w="19050" cap="flat" cmpd="sng" algn="ctr">
                    <a:solidFill>
                      <a:srgbClr val="FF66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Chart!$C$4:$G$4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Chart!$B$5</c15:sqref>
                        </c15:formulaRef>
                      </c:ext>
                    </c:extLst>
                    <c:strCache>
                      <c:ptCount val="1"/>
                      <c:pt idx="0">
                        <c:v>Portfolio workers</c:v>
                      </c:pt>
                    </c:strCache>
                  </c:strRef>
                </c:tx>
                <c:spPr>
                  <a:solidFill>
                    <a:schemeClr val="accent4">
                      <a:alpha val="50000"/>
                    </a:schemeClr>
                  </a:solidFill>
                  <a:ln w="19050" cap="flat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Chart!$B$7</c15:sqref>
                        </c15:formulaRef>
                      </c:ext>
                    </c:extLst>
                    <c:strCache>
                      <c:ptCount val="1"/>
                      <c:pt idx="0">
                        <c:v>Telework</c:v>
                      </c:pt>
                    </c:strCache>
                  </c:strRef>
                </c:tx>
                <c:spPr>
                  <a:solidFill>
                    <a:srgbClr val="CC0066">
                      <a:alpha val="49804"/>
                    </a:srgbClr>
                  </a:solidFill>
                  <a:ln w="19050" cap="flat" cmpd="sng" algn="ctr">
                    <a:solidFill>
                      <a:srgbClr val="CC0066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Chart!$C$7:$G$7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Chart!$B$8</c15:sqref>
                        </c15:formulaRef>
                      </c:ext>
                    </c:extLst>
                    <c:strCache>
                      <c:ptCount val="1"/>
                      <c:pt idx="0">
                        <c:v>Temporary agency work</c:v>
                      </c:pt>
                    </c:strCache>
                  </c:strRef>
                </c:tx>
                <c:spPr>
                  <a:solidFill>
                    <a:schemeClr val="accent6">
                      <a:alpha val="50000"/>
                    </a:schemeClr>
                  </a:solidFill>
                  <a:ln w="19050" cap="flat" cmpd="sng" algn="ctr">
                    <a:solidFill>
                      <a:schemeClr val="accent6">
                        <a:lumMod val="75000"/>
                      </a:scheme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Chart!$C$8:$G$8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Chart!$B$9</c15:sqref>
                        </c15:formulaRef>
                      </c:ext>
                    </c:extLst>
                    <c:strCache>
                      <c:ptCount val="1"/>
                      <c:pt idx="0">
                        <c:v>Job-sharing</c:v>
                      </c:pt>
                    </c:strCache>
                  </c:strRef>
                </c:tx>
                <c:spPr>
                  <a:solidFill>
                    <a:srgbClr val="7030A0">
                      <a:alpha val="50000"/>
                    </a:srgbClr>
                  </a:solidFill>
                  <a:ln w="19050" cap="flat" cmpd="sng" algn="ctr">
                    <a:solidFill>
                      <a:srgbClr val="7030A0">
                        <a:alpha val="25000"/>
                      </a:srgbClr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100</c:v>
                      </c:pt>
                      <c:pt idx="3">
                        <c:v>75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Chart!$B$10</c15:sqref>
                        </c15:formulaRef>
                      </c:ext>
                    </c:extLst>
                    <c:strCache>
                      <c:ptCount val="1"/>
                      <c:pt idx="0">
                        <c:v>Worker-sharing</c:v>
                      </c:pt>
                    </c:strCache>
                  </c:strRef>
                </c:tx>
                <c:spPr>
                  <a:solidFill>
                    <a:srgbClr val="00B0F0">
                      <a:alpha val="50000"/>
                    </a:srgbClr>
                  </a:solidFill>
                  <a:ln w="19050" cap="flat" cmpd="sng" algn="ctr">
                    <a:solidFill>
                      <a:srgbClr val="006699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Chart!$C$10:$G$10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50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75</c:v>
                      </c:pt>
                      <c:pt idx="4">
                        <c:v>75</c:v>
                      </c:pt>
                    </c:numCache>
                  </c:numRef>
                </c:val>
              </c15:ser>
            </c15:filteredRadarSeries>
            <c15:filteredRad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Chart!$B$11</c15:sqref>
                        </c15:formulaRef>
                      </c:ext>
                    </c:extLst>
                    <c:strCache>
                      <c:ptCount val="1"/>
                      <c:pt idx="0">
                        <c:v>Owner-managers</c:v>
                      </c:pt>
                    </c:strCache>
                  </c:strRef>
                </c:tx>
                <c:spPr>
                  <a:solidFill>
                    <a:srgbClr val="FFFF66">
                      <a:alpha val="33000"/>
                    </a:srgbClr>
                  </a:solidFill>
                  <a:ln w="19050" cap="flat" cmpd="sng" algn="ctr">
                    <a:solidFill>
                      <a:srgbClr val="FFFF00"/>
                    </a:solidFill>
                    <a:round/>
                  </a:ln>
                  <a:effectLst/>
                </c:spP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Chart!$C$1:$G$1</c15:sqref>
                        </c15:formulaRef>
                      </c:ext>
                    </c:extLst>
                    <c:strCache>
                      <c:ptCount val="5"/>
                      <c:pt idx="0">
                        <c:v>Personal subordination</c:v>
                      </c:pt>
                      <c:pt idx="1">
                        <c:v>Economic dependency</c:v>
                      </c:pt>
                      <c:pt idx="2">
                        <c:v>Bilateral relationship</c:v>
                      </c:pt>
                      <c:pt idx="3">
                        <c:v>Indefinite</c:v>
                      </c:pt>
                      <c:pt idx="4">
                        <c:v>Full-time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Chart!$C$11:$G$11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100</c:v>
                      </c:pt>
                      <c:pt idx="3">
                        <c:v>100</c:v>
                      </c:pt>
                      <c:pt idx="4">
                        <c:v>100</c:v>
                      </c:pt>
                    </c:numCache>
                  </c:numRef>
                </c:val>
              </c15:ser>
            </c15:filteredRadarSeries>
          </c:ext>
        </c:extLst>
      </c:radarChart>
      <c:catAx>
        <c:axId val="1105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10" baseline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nb-NO"/>
          </a:p>
        </c:txPr>
        <c:crossAx val="110584192"/>
        <c:crosses val="autoZero"/>
        <c:auto val="1"/>
        <c:lblAlgn val="ctr"/>
        <c:lblOffset val="100"/>
        <c:noMultiLvlLbl val="0"/>
      </c:catAx>
      <c:valAx>
        <c:axId val="11058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56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EB87D-884D-4057-9FBC-3E6572EF0E9F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085B7-A839-4ADF-B2E9-E439B97E4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632DB-024E-4AA9-97F0-91DCCEB7EDB5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9C287-BDA2-4CBE-985E-7826EE212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4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7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9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24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9C287-BDA2-4CBE-985E-7826EE212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46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9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560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8" cy="4556125"/>
          </a:xfrm>
          <a:prstGeom prst="rect">
            <a:avLst/>
          </a:prstGeom>
        </p:spPr>
        <p:txBody>
          <a:bodyPr lIns="90000" rIns="90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640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9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004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1040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76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08117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3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3701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  <p:sp>
        <p:nvSpPr>
          <p:cNvPr id="6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3" cy="455612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4753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0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21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18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2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6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7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39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4522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519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1768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3694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93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71151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107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537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50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64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731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46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537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5926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5377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1089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8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93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995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98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55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115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3912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320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4586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0935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708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543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17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5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464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586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3877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207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50158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2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6054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5332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891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52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014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86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2446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000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63121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5"/>
            <a:ext cx="4919664" cy="3636964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0664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1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555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11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23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96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099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308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031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2247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4"/>
            <a:ext cx="4921250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36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2628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459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0" y="-4762"/>
            <a:ext cx="11739543" cy="91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66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1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6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C006623-CA03-4E85-A93D-7291C1CD2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ADA0FC-0758-4FBF-9958-EA24FD38801E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34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22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286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0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537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65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17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43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400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802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44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394" y="2133601"/>
            <a:ext cx="1148780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3600" b="1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THE CHANGING CONCEPT OF</a:t>
            </a:r>
            <a:r>
              <a:rPr lang="nl-NL" sz="3600" b="1" spc="600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 </a:t>
            </a:r>
            <a:r>
              <a:rPr lang="nl-NL" sz="3600" b="1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WORK:</a:t>
            </a:r>
          </a:p>
          <a:p>
            <a:pPr algn="ctr">
              <a:spcAft>
                <a:spcPts val="600"/>
              </a:spcAft>
            </a:pP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WHEN DOES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ATYPICAL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WORK BECOME</a:t>
            </a:r>
            <a:r>
              <a:rPr lang="nl-NL" sz="36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3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TYPICAL? </a:t>
            </a:r>
            <a:endParaRPr lang="en-US" sz="36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8826" y="3786908"/>
            <a:ext cx="3329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 smtClean="0">
                <a:solidFill>
                  <a:srgbClr val="123C75"/>
                </a:solidFill>
                <a:latin typeface="Gill Sans MT" panose="020B0502020104020203" pitchFamily="34" charset="0"/>
              </a:rPr>
              <a:t>Prof. Dr. Paul </a:t>
            </a:r>
            <a:r>
              <a:rPr lang="nl-NL" sz="2400" dirty="0" err="1" smtClean="0">
                <a:solidFill>
                  <a:srgbClr val="123C75"/>
                </a:solidFill>
                <a:latin typeface="Gill Sans MT" panose="020B0502020104020203" pitchFamily="34" charset="0"/>
              </a:rPr>
              <a:t>Schoukens</a:t>
            </a:r>
            <a:endParaRPr lang="nl-NL" sz="2400" dirty="0" smtClean="0">
              <a:solidFill>
                <a:srgbClr val="123C75"/>
              </a:solidFill>
              <a:latin typeface="Gill Sans MT" panose="020B0502020104020203" pitchFamily="34" charset="0"/>
            </a:endParaRPr>
          </a:p>
          <a:p>
            <a:pPr algn="ctr"/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Oslo, 22 September 2016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468" y="6031041"/>
            <a:ext cx="2014732" cy="71932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02183" y="1"/>
            <a:ext cx="7789817" cy="522512"/>
          </a:xfrm>
          <a:prstGeom prst="rect">
            <a:avLst/>
          </a:prstGeom>
          <a:solidFill>
            <a:srgbClr val="123C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Single Corner Rectangle 23"/>
          <p:cNvSpPr/>
          <p:nvPr/>
        </p:nvSpPr>
        <p:spPr>
          <a:xfrm>
            <a:off x="1" y="966650"/>
            <a:ext cx="8273106" cy="313509"/>
          </a:xfrm>
          <a:prstGeom prst="snip1Rect">
            <a:avLst>
              <a:gd name="adj" fmla="val 0"/>
            </a:avLst>
          </a:prstGeom>
          <a:solidFill>
            <a:srgbClr val="0A3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nip Single Corner Rectangle 24"/>
          <p:cNvSpPr/>
          <p:nvPr/>
        </p:nvSpPr>
        <p:spPr>
          <a:xfrm rot="10800000">
            <a:off x="4402183" y="522513"/>
            <a:ext cx="7789815" cy="757646"/>
          </a:xfrm>
          <a:prstGeom prst="snip1Rect">
            <a:avLst>
              <a:gd name="adj" fmla="val 24830"/>
            </a:avLst>
          </a:prstGeom>
          <a:solidFill>
            <a:srgbClr val="6AC2E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Single Corner Rectangle 19"/>
          <p:cNvSpPr/>
          <p:nvPr/>
        </p:nvSpPr>
        <p:spPr>
          <a:xfrm>
            <a:off x="0" y="0"/>
            <a:ext cx="8273107" cy="966651"/>
          </a:xfrm>
          <a:prstGeom prst="snip1Rect">
            <a:avLst>
              <a:gd name="adj" fmla="val 24830"/>
            </a:avLst>
          </a:prstGeom>
          <a:solidFill>
            <a:srgbClr val="E2A9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10344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HOW NON-STANDARD WORK CHALLENGES SOCIAL SECURITY SYSTEMS?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31858" y="1655113"/>
            <a:ext cx="1930400" cy="128035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To define ‘work</a:t>
            </a:r>
            <a:r>
              <a:rPr lang="en-US" sz="2800" cap="small" dirty="0" smtClean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’</a:t>
            </a:r>
            <a:endParaRPr lang="en-US" sz="2800" cap="small" dirty="0">
              <a:solidFill>
                <a:schemeClr val="accent1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59568" y="5388840"/>
            <a:ext cx="1930400" cy="138288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Lack of labour / income stability</a:t>
            </a:r>
            <a:endParaRPr lang="en-US" sz="2400" cap="small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59568" y="3984147"/>
            <a:ext cx="1930400" cy="8589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cap="small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To detect employer</a:t>
            </a:r>
            <a:endParaRPr lang="en-US" sz="2800" cap="small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2265461" y="2335462"/>
            <a:ext cx="2831597" cy="711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Persons not in work need to find work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265461" y="1438336"/>
            <a:ext cx="2831598" cy="711365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Persons in work earn a salary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173095" y="1302762"/>
            <a:ext cx="3087062" cy="5409417"/>
          </a:xfrm>
          <a:prstGeom prst="roundRect">
            <a:avLst/>
          </a:prstGeom>
          <a:noFill/>
          <a:ln w="793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286576" y="499124"/>
            <a:ext cx="4826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Why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is important </a:t>
            </a:r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for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nl-NL" sz="2400" b="1" cap="small" dirty="0" err="1" smtClean="0">
                <a:solidFill>
                  <a:srgbClr val="009999"/>
                </a:solidFill>
                <a:latin typeface="Gill Sans MT" panose="020B0502020104020203" pitchFamily="34" charset="0"/>
              </a:rPr>
              <a:t>Social</a:t>
            </a:r>
            <a:r>
              <a:rPr lang="nl-NL" sz="2400" b="1" cap="small" dirty="0" smtClean="0">
                <a:solidFill>
                  <a:srgbClr val="009999"/>
                </a:solidFill>
                <a:latin typeface="Gill Sans MT" panose="020B0502020104020203" pitchFamily="34" charset="0"/>
              </a:rPr>
              <a:t> Security?</a:t>
            </a:r>
            <a:endParaRPr lang="en-US" sz="2400" b="1" cap="small" dirty="0">
              <a:solidFill>
                <a:srgbClr val="009999"/>
              </a:solidFill>
              <a:latin typeface="Gill Sans MT" panose="020B0502020104020203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476973" y="1293516"/>
            <a:ext cx="6551532" cy="5418369"/>
          </a:xfrm>
          <a:custGeom>
            <a:avLst/>
            <a:gdLst>
              <a:gd name="connsiteX0" fmla="*/ 0 w 5809153"/>
              <a:gd name="connsiteY0" fmla="*/ 940716 h 5644184"/>
              <a:gd name="connsiteX1" fmla="*/ 940716 w 5809153"/>
              <a:gd name="connsiteY1" fmla="*/ 0 h 5644184"/>
              <a:gd name="connsiteX2" fmla="*/ 4868437 w 5809153"/>
              <a:gd name="connsiteY2" fmla="*/ 0 h 5644184"/>
              <a:gd name="connsiteX3" fmla="*/ 5809153 w 5809153"/>
              <a:gd name="connsiteY3" fmla="*/ 940716 h 5644184"/>
              <a:gd name="connsiteX4" fmla="*/ 5809153 w 5809153"/>
              <a:gd name="connsiteY4" fmla="*/ 4703468 h 5644184"/>
              <a:gd name="connsiteX5" fmla="*/ 4868437 w 5809153"/>
              <a:gd name="connsiteY5" fmla="*/ 5644184 h 5644184"/>
              <a:gd name="connsiteX6" fmla="*/ 940716 w 5809153"/>
              <a:gd name="connsiteY6" fmla="*/ 5644184 h 5644184"/>
              <a:gd name="connsiteX7" fmla="*/ 0 w 5809153"/>
              <a:gd name="connsiteY7" fmla="*/ 4703468 h 5644184"/>
              <a:gd name="connsiteX8" fmla="*/ 0 w 5809153"/>
              <a:gd name="connsiteY8" fmla="*/ 940716 h 5644184"/>
              <a:gd name="connsiteX0" fmla="*/ 0 w 5813824"/>
              <a:gd name="connsiteY0" fmla="*/ 942928 h 5646396"/>
              <a:gd name="connsiteX1" fmla="*/ 940716 w 5813824"/>
              <a:gd name="connsiteY1" fmla="*/ 2212 h 5646396"/>
              <a:gd name="connsiteX2" fmla="*/ 4868437 w 5813824"/>
              <a:gd name="connsiteY2" fmla="*/ 2212 h 5646396"/>
              <a:gd name="connsiteX3" fmla="*/ 5809153 w 5813824"/>
              <a:gd name="connsiteY3" fmla="*/ 942928 h 5646396"/>
              <a:gd name="connsiteX4" fmla="*/ 5809153 w 5813824"/>
              <a:gd name="connsiteY4" fmla="*/ 4705680 h 5646396"/>
              <a:gd name="connsiteX5" fmla="*/ 4868437 w 5813824"/>
              <a:gd name="connsiteY5" fmla="*/ 5646396 h 5646396"/>
              <a:gd name="connsiteX6" fmla="*/ 940716 w 5813824"/>
              <a:gd name="connsiteY6" fmla="*/ 5646396 h 5646396"/>
              <a:gd name="connsiteX7" fmla="*/ 0 w 5813824"/>
              <a:gd name="connsiteY7" fmla="*/ 4705680 h 5646396"/>
              <a:gd name="connsiteX8" fmla="*/ 0 w 5813824"/>
              <a:gd name="connsiteY8" fmla="*/ 942928 h 5646396"/>
              <a:gd name="connsiteX0" fmla="*/ 1149 w 5814973"/>
              <a:gd name="connsiteY0" fmla="*/ 950058 h 5653526"/>
              <a:gd name="connsiteX1" fmla="*/ 941865 w 5814973"/>
              <a:gd name="connsiteY1" fmla="*/ 9342 h 5653526"/>
              <a:gd name="connsiteX2" fmla="*/ 4869586 w 5814973"/>
              <a:gd name="connsiteY2" fmla="*/ 9342 h 5653526"/>
              <a:gd name="connsiteX3" fmla="*/ 5810302 w 5814973"/>
              <a:gd name="connsiteY3" fmla="*/ 950058 h 5653526"/>
              <a:gd name="connsiteX4" fmla="*/ 5810302 w 5814973"/>
              <a:gd name="connsiteY4" fmla="*/ 4712810 h 5653526"/>
              <a:gd name="connsiteX5" fmla="*/ 4869586 w 5814973"/>
              <a:gd name="connsiteY5" fmla="*/ 5653526 h 5653526"/>
              <a:gd name="connsiteX6" fmla="*/ 941865 w 5814973"/>
              <a:gd name="connsiteY6" fmla="*/ 5653526 h 5653526"/>
              <a:gd name="connsiteX7" fmla="*/ 1149 w 5814973"/>
              <a:gd name="connsiteY7" fmla="*/ 4712810 h 5653526"/>
              <a:gd name="connsiteX8" fmla="*/ 1149 w 5814973"/>
              <a:gd name="connsiteY8" fmla="*/ 950058 h 565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4973" h="5653526">
                <a:moveTo>
                  <a:pt x="1149" y="950058"/>
                </a:moveTo>
                <a:cubicBezTo>
                  <a:pt x="1149" y="430515"/>
                  <a:pt x="-71664" y="30363"/>
                  <a:pt x="941865" y="9342"/>
                </a:cubicBezTo>
                <a:cubicBezTo>
                  <a:pt x="1955394" y="-11679"/>
                  <a:pt x="3560346" y="9342"/>
                  <a:pt x="4869586" y="9342"/>
                </a:cubicBezTo>
                <a:cubicBezTo>
                  <a:pt x="5389129" y="9342"/>
                  <a:pt x="5799791" y="-84492"/>
                  <a:pt x="5810302" y="950058"/>
                </a:cubicBezTo>
                <a:cubicBezTo>
                  <a:pt x="5820813" y="1984608"/>
                  <a:pt x="5810302" y="3458559"/>
                  <a:pt x="5810302" y="4712810"/>
                </a:cubicBezTo>
                <a:cubicBezTo>
                  <a:pt x="5810302" y="5232353"/>
                  <a:pt x="5389129" y="5653526"/>
                  <a:pt x="4869586" y="5653526"/>
                </a:cubicBezTo>
                <a:lnTo>
                  <a:pt x="941865" y="5653526"/>
                </a:lnTo>
                <a:cubicBezTo>
                  <a:pt x="422322" y="5653526"/>
                  <a:pt x="1149" y="5232353"/>
                  <a:pt x="1149" y="4712810"/>
                </a:cubicBezTo>
                <a:lnTo>
                  <a:pt x="1149" y="950058"/>
                </a:lnTo>
                <a:close/>
              </a:path>
            </a:pathLst>
          </a:custGeom>
          <a:noFill/>
          <a:ln w="79375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476973" y="499854"/>
            <a:ext cx="6847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How is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challenged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by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</a:t>
            </a:r>
          </a:p>
          <a:p>
            <a:pPr algn="ctr"/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non-standard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forms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 of </a:t>
            </a:r>
            <a:r>
              <a:rPr lang="nl-NL" sz="2400" b="1" cap="small" dirty="0" err="1" smtClean="0">
                <a:solidFill>
                  <a:srgbClr val="D96666"/>
                </a:solidFill>
                <a:latin typeface="Gill Sans MT" panose="020B0502020104020203" pitchFamily="34" charset="0"/>
              </a:rPr>
              <a:t>work</a:t>
            </a:r>
            <a:r>
              <a:rPr lang="nl-NL" sz="2400" b="1" cap="small" dirty="0" smtClean="0">
                <a:solidFill>
                  <a:srgbClr val="D96666"/>
                </a:solidFill>
                <a:latin typeface="Gill Sans MT" panose="020B0502020104020203" pitchFamily="34" charset="0"/>
              </a:rPr>
              <a:t>?</a:t>
            </a:r>
            <a:endParaRPr lang="en-US" sz="2400" b="1" cap="small" dirty="0">
              <a:solidFill>
                <a:srgbClr val="D96666"/>
              </a:solidFill>
              <a:latin typeface="Gill Sans MT" panose="020B0502020104020203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553644" y="1442080"/>
            <a:ext cx="6380689" cy="72437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Unpaid </a:t>
            </a:r>
            <a:r>
              <a:rPr lang="en-US" sz="2000" dirty="0">
                <a:solidFill>
                  <a:srgbClr val="FF9900"/>
                </a:solidFill>
                <a:latin typeface="Gill Sans MT" panose="020B0502020104020203" pitchFamily="34" charset="0"/>
              </a:rPr>
              <a:t>work: Employee shareholder, 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trainees / </a:t>
            </a:r>
            <a:r>
              <a:rPr lang="en-US" sz="2000" dirty="0">
                <a:solidFill>
                  <a:srgbClr val="FF9900"/>
                </a:solidFill>
                <a:latin typeface="Gill Sans MT" panose="020B0502020104020203" pitchFamily="34" charset="0"/>
              </a:rPr>
              <a:t>a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pprentices / PhD students, crowd workers, </a:t>
            </a:r>
            <a:r>
              <a:rPr lang="en-US" sz="2000" dirty="0" err="1" smtClean="0">
                <a:solidFill>
                  <a:srgbClr val="FF9900"/>
                </a:solidFill>
                <a:latin typeface="Gill Sans MT" panose="020B0502020104020203" pitchFamily="34" charset="0"/>
              </a:rPr>
              <a:t>prosumers</a:t>
            </a:r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 …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8198310" y="2331719"/>
            <a:ext cx="3736024" cy="7112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Marginal work?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293179" y="3417477"/>
            <a:ext cx="2801884" cy="1050662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Employer is responsible for contributions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304916" y="4662929"/>
            <a:ext cx="2790146" cy="72591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Employer decides on redundancy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8842248" y="3538728"/>
            <a:ext cx="3186256" cy="90044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Issue of classification: Bogus self-employed, owner managers, employee shareholders …</a:t>
            </a:r>
            <a:endParaRPr lang="en-US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561690" y="3567698"/>
            <a:ext cx="3198262" cy="900441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Multiple employers: Temporary agency, crowd work</a:t>
            </a:r>
            <a:endParaRPr lang="en-US" sz="20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5561690" y="4662930"/>
            <a:ext cx="6466814" cy="55665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Zero-hours contracts: Both sides may refuse work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320890" y="5583630"/>
            <a:ext cx="2790146" cy="102787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Thresholds in social insurance schemes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561690" y="5583630"/>
            <a:ext cx="2509316" cy="94086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Very small number of hours / low income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8198308" y="5583630"/>
            <a:ext cx="3736025" cy="93711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Difficult to track hours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556403" y="2335462"/>
            <a:ext cx="2514603" cy="71120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FF9900"/>
                </a:solidFill>
                <a:latin typeface="Gill Sans MT" panose="020B0502020104020203" pitchFamily="34" charset="0"/>
              </a:rPr>
              <a:t>Unpaid work</a:t>
            </a:r>
            <a:endParaRPr lang="en-US" sz="2200" dirty="0">
              <a:solidFill>
                <a:srgbClr val="FF99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5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94" grpId="0" animBg="1"/>
      <p:bldP spid="95" grpId="0" animBg="1"/>
      <p:bldP spid="103" grpId="0" animBg="1"/>
      <p:bldP spid="104" grpId="0"/>
      <p:bldP spid="105" grpId="0" animBg="1"/>
      <p:bldP spid="106" grpId="0"/>
      <p:bldP spid="107" grpId="0" animBg="1"/>
      <p:bldP spid="110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5225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CONCLUSION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1" y="713287"/>
            <a:ext cx="10446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The 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standard</a:t>
            </a:r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 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employment relationship is still typical in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numerical terms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, but it is stopping to be typical as a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regulatory model</a:t>
            </a:r>
            <a:endParaRPr lang="en-US" sz="3000" b="1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2951" y="2312151"/>
            <a:ext cx="71623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This produces </a:t>
            </a:r>
            <a:r>
              <a:rPr lang="en-US" sz="3000" b="1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challenges</a:t>
            </a:r>
            <a:r>
              <a:rPr lang="en-US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 for social security </a:t>
            </a:r>
            <a:endParaRPr lang="en-US" sz="3000" b="1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210" y="3212217"/>
            <a:ext cx="12454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To adapt technically the system to the specificities of non-standard work</a:t>
            </a:r>
            <a:endParaRPr lang="en-US" sz="3000" b="1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210" y="3981206"/>
            <a:ext cx="119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Leaving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Fordism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: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From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stable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work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to</a:t>
            </a:r>
            <a:r>
              <a:rPr lang="nl-NL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nl-NL" sz="3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work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210" y="5522582"/>
            <a:ext cx="10707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Social Security itself conducting to poverty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210" y="4664168"/>
            <a:ext cx="119150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	</a:t>
            </a:r>
            <a:r>
              <a:rPr lang="en-US" sz="300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Subsidizing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non-standard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work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?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Position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of Basic </a:t>
            </a:r>
            <a:r>
              <a:rPr lang="nl-NL" sz="3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Income</a:t>
            </a:r>
            <a:r>
              <a:rPr lang="nl-NL" sz="3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?</a:t>
            </a:r>
            <a:endParaRPr lang="en-US" sz="3000" dirty="0">
              <a:solidFill>
                <a:schemeClr val="tx2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8" grpId="0"/>
      <p:bldP spid="29" grpId="0"/>
      <p:bldP spid="3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5425" y="1628077"/>
            <a:ext cx="37873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Thank you</a:t>
            </a:r>
            <a:endParaRPr lang="en-US" sz="6600" dirty="0">
              <a:solidFill>
                <a:schemeClr val="accent5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49" y="6012244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76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OVERVIEW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761" y="1043254"/>
            <a:ext cx="745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smtClean="0">
                <a:solidFill>
                  <a:srgbClr val="1F4E79"/>
                </a:solidFill>
                <a:latin typeface="Gill Sans MT" panose="020B0502020104020203" pitchFamily="34" charset="0"/>
              </a:rPr>
              <a:t>Defining typical </a:t>
            </a:r>
            <a:r>
              <a:rPr lang="en-US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work as standard work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761" y="2181989"/>
            <a:ext cx="8273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New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forms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of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work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emerging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between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standard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and</a:t>
            </a:r>
            <a:r>
              <a:rPr lang="nl-NL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 non-standard </a:t>
            </a:r>
            <a:r>
              <a:rPr lang="nl-NL" sz="3200" cap="small" dirty="0" err="1" smtClean="0">
                <a:solidFill>
                  <a:srgbClr val="1F4E79"/>
                </a:solidFill>
                <a:latin typeface="Gill Sans MT" panose="020B0502020104020203" pitchFamily="34" charset="0"/>
              </a:rPr>
              <a:t>work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8761" y="3813166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dirty="0" smtClean="0">
                <a:solidFill>
                  <a:srgbClr val="1F4E79"/>
                </a:solidFill>
                <a:latin typeface="Gill Sans MT" panose="020B0502020104020203" pitchFamily="34" charset="0"/>
              </a:rPr>
              <a:t>Consequences for social security</a:t>
            </a:r>
            <a:endParaRPr lang="en-US" sz="3200" cap="small" dirty="0">
              <a:solidFill>
                <a:srgbClr val="1F4E79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7631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TYPICAL</a:t>
            </a:r>
            <a:r>
              <a:rPr lang="nl-NL" sz="2400" spc="6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WORK: THE MEANING OF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A STANDARD - 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83491"/>
            <a:ext cx="469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cap="small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What</a:t>
            </a:r>
            <a:r>
              <a:rPr lang="nl-NL" sz="3200" cap="small" dirty="0" smtClean="0">
                <a:solidFill>
                  <a:schemeClr val="accent1">
                    <a:lumMod val="50000"/>
                  </a:schemeClr>
                </a:solidFill>
                <a:latin typeface="Gill Sans MT" panose="020B0502020104020203" pitchFamily="34" charset="0"/>
              </a:rPr>
              <a:t> is TYPICAL WORK?</a:t>
            </a:r>
            <a:endParaRPr lang="en-US" sz="3200" cap="small" dirty="0">
              <a:solidFill>
                <a:schemeClr val="accent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437" y="1268266"/>
            <a:ext cx="4880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Typical as </a:t>
            </a:r>
            <a:r>
              <a:rPr lang="nl-NL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‘most common’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436" y="1844035"/>
            <a:ext cx="1076036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58%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of the workforce in the EU is in indefinite full-time employment.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436" y="2486679"/>
            <a:ext cx="6364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Typical as the </a:t>
            </a:r>
            <a:r>
              <a:rPr lang="nl-NL" sz="3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‘regulatory standard’</a:t>
            </a:r>
            <a:endParaRPr lang="en-US" sz="32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8435" y="3071454"/>
            <a:ext cx="10483273" cy="388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nl-NL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</a:t>
            </a:r>
            <a:r>
              <a:rPr lang="nl-NL" sz="7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«</a:t>
            </a:r>
            <a:r>
              <a:rPr lang="en-US" sz="3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STABLE, OPEN-ENDED AND DIRECT EMPLOYMENT RELATIONSHIP BETWEEN A DEPENDENT, FULL-TIME EMPLOYEE AND THEIR UNITARY EMPLOYER</a:t>
            </a:r>
            <a:r>
              <a:rPr lang="en-US" sz="7200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»</a:t>
            </a:r>
            <a:r>
              <a:rPr lang="en-US" sz="3600" cap="small" dirty="0">
                <a:solidFill>
                  <a:schemeClr val="bg1"/>
                </a:solidFill>
                <a:latin typeface="Bebas Neue Regular" panose="00000500000000000000" pitchFamily="2" charset="0"/>
              </a:rPr>
              <a:t> </a:t>
            </a:r>
            <a:r>
              <a:rPr lang="en-US" cap="small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(Walton, 2016)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became </a:t>
            </a:r>
            <a:r>
              <a:rPr lang="en-US" sz="2900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the </a:t>
            </a:r>
            <a:r>
              <a:rPr lang="en-US" sz="3200" b="1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standard</a:t>
            </a:r>
            <a:r>
              <a:rPr lang="en-US" sz="2900" dirty="0" smtClean="0">
                <a:solidFill>
                  <a:srgbClr val="8497B0"/>
                </a:solidFill>
                <a:latin typeface="Gill Sans MT" panose="020B0502020104020203" pitchFamily="34" charset="0"/>
              </a:rPr>
              <a:t> for </a:t>
            </a: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the regulation of the male labour market during Fordism because:</a:t>
            </a:r>
          </a:p>
          <a:p>
            <a:pPr marL="914400" lvl="1" indent="-4572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It provided a secured pool of middle-skilled workers.</a:t>
            </a:r>
          </a:p>
          <a:p>
            <a:pPr marL="914400" lvl="1" indent="-457200">
              <a:lnSpc>
                <a:spcPts val="34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It provided the income security needed for developing consumerism and the welfare State.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8435" y="3128680"/>
            <a:ext cx="1149003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nl-NL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      </a:t>
            </a:r>
            <a:r>
              <a:rPr lang="nl-NL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«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STABLE, OPEN-ENDED</a:t>
            </a:r>
            <a:r>
              <a:rPr lang="en-US" sz="3200" cap="small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AND DIRECT EMPLOYMENT RELATIONSHIP BETWEEN</a:t>
            </a:r>
            <a:r>
              <a:rPr lang="en-US" sz="3200" cap="small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 DEPENDENT, FULL-TIME EMPLOYEE</a:t>
            </a:r>
            <a:r>
              <a:rPr lang="en-US" sz="3200" cap="small" spc="6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AND </a:t>
            </a:r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HIS </a:t>
            </a:r>
            <a:r>
              <a:rPr lang="en-US" sz="3200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UNITARY EMPLOYER</a:t>
            </a:r>
            <a:r>
              <a:rPr lang="en-US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»</a:t>
            </a:r>
            <a:r>
              <a:rPr lang="en-US" sz="29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cap="small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</a:rPr>
              <a:t>(Walton, 2016)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7742" y="1285095"/>
            <a:ext cx="27831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solidFill>
                  <a:srgbClr val="336699"/>
                </a:solidFill>
                <a:latin typeface="Gill Sans MT" panose="020B0502020104020203" pitchFamily="34" charset="0"/>
              </a:rPr>
              <a:t>‘most common’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70163" y="2495181"/>
            <a:ext cx="3614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‘regulatory standard’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7" grpId="0"/>
      <p:bldP spid="8" grpId="0"/>
      <p:bldP spid="9" grpId="2"/>
      <p:bldP spid="5" grpId="0"/>
      <p:bldP spid="5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763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TYPICAL</a:t>
            </a:r>
            <a:r>
              <a:rPr lang="nl-NL" sz="2400" spc="6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WORK: THE MEANING OF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A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STANDARD - 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056289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INTERNAL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CHALLENGES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RELATIONSHIP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4173588" y="1634835"/>
            <a:ext cx="3967944" cy="3420641"/>
          </a:xfrm>
          <a:prstGeom prst="triangle">
            <a:avLst/>
          </a:prstGeom>
          <a:noFill/>
          <a:ln w="63500">
            <a:solidFill>
              <a:schemeClr val="tx2">
                <a:lumMod val="60000"/>
                <a:lumOff val="4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81918" y="863984"/>
            <a:ext cx="461713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relationship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7464" y="4900305"/>
            <a:ext cx="3106124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 smtClean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 stability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80776" y="4900305"/>
            <a:ext cx="3038011" cy="353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1700"/>
              </a:lnSpc>
              <a:spcAft>
                <a:spcPts val="800"/>
              </a:spcAft>
            </a:pPr>
            <a:r>
              <a:rPr lang="en-GB" sz="3200" cap="small" dirty="0">
                <a:solidFill>
                  <a:srgbClr val="336699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 security</a:t>
            </a:r>
            <a:endParaRPr lang="en-US" sz="3200" cap="small" dirty="0">
              <a:solidFill>
                <a:srgbClr val="336699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2721" y="1336288"/>
            <a:ext cx="4220066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</a:t>
            </a: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subordination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2721" y="1766071"/>
            <a:ext cx="3490058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character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2721" y="2195854"/>
            <a:ext cx="1566711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08687" y="1292166"/>
            <a:ext cx="4571891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 dependency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08687" y="1757639"/>
            <a:ext cx="4941345" cy="31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Mutuality of obligations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08687" y="2091227"/>
            <a:ext cx="4784405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usually performed at the employer’s premises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67464" y="5319353"/>
            <a:ext cx="3514104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Indefinite duration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7464" y="5708343"/>
            <a:ext cx="2008883" cy="347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lnSpc>
                <a:spcPts val="17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Full-time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07694" y="5242974"/>
            <a:ext cx="5018051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Salary which is sufficient to ensure livelihood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07694" y="5946992"/>
            <a:ext cx="5039654" cy="722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24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 of an adequate level of social insurance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134078" y="5492132"/>
            <a:ext cx="942109" cy="599998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75449" y="3396091"/>
            <a:ext cx="2764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nl-NL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cap="sm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</a:t>
            </a:r>
            <a:endParaRPr lang="en-US" sz="3200" cap="small" dirty="0">
              <a:solidFill>
                <a:schemeClr val="tx2">
                  <a:lumMod val="60000"/>
                  <a:lumOff val="40000"/>
                </a:schemeClr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4" grpId="0" animBg="1"/>
      <p:bldP spid="7" grpId="0"/>
      <p:bldP spid="8" grpId="0"/>
      <p:bldP spid="8" grpId="1"/>
      <p:bldP spid="9" grpId="0"/>
      <p:bldP spid="9" grpId="1"/>
      <p:bldP spid="11" grpId="0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8" grpId="0"/>
      <p:bldP spid="18" grpId="1"/>
      <p:bldP spid="18" grpId="2"/>
      <p:bldP spid="18" grpId="3"/>
      <p:bldP spid="19" grpId="0"/>
      <p:bldP spid="19" grpId="1"/>
      <p:bldP spid="19" grpId="2"/>
      <p:bldP spid="19" grpId="3"/>
      <p:bldP spid="20" grpId="0"/>
      <p:bldP spid="20" grpId="1"/>
      <p:bldP spid="20" grpId="2"/>
      <p:bldP spid="20" grpId="3"/>
      <p:bldP spid="23" grpId="0" animBg="1"/>
      <p:bldP spid="23" grpId="1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014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84842"/>
            <a:ext cx="12192000" cy="6874821"/>
            <a:chOff x="0" y="0"/>
            <a:chExt cx="12192000" cy="6874821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noFill/>
          </p:spPr>
        </p:sp>
        <p:sp>
          <p:nvSpPr>
            <p:cNvPr id="7" name="Freeform 6"/>
            <p:cNvSpPr/>
            <p:nvPr/>
          </p:nvSpPr>
          <p:spPr>
            <a:xfrm>
              <a:off x="814086" y="513492"/>
              <a:ext cx="5869787" cy="5870447"/>
            </a:xfrm>
            <a:custGeom>
              <a:avLst/>
              <a:gdLst>
                <a:gd name="connsiteX0" fmla="*/ 0 w 5869787"/>
                <a:gd name="connsiteY0" fmla="*/ 2935224 h 5870447"/>
                <a:gd name="connsiteX1" fmla="*/ 2934894 w 5869787"/>
                <a:gd name="connsiteY1" fmla="*/ 0 h 5870447"/>
                <a:gd name="connsiteX2" fmla="*/ 5869788 w 5869787"/>
                <a:gd name="connsiteY2" fmla="*/ 2935224 h 5870447"/>
                <a:gd name="connsiteX3" fmla="*/ 2934894 w 5869787"/>
                <a:gd name="connsiteY3" fmla="*/ 5870448 h 5870447"/>
                <a:gd name="connsiteX4" fmla="*/ 0 w 5869787"/>
                <a:gd name="connsiteY4" fmla="*/ 2935224 h 58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787" h="5870447">
                  <a:moveTo>
                    <a:pt x="0" y="2935224"/>
                  </a:moveTo>
                  <a:cubicBezTo>
                    <a:pt x="0" y="1314145"/>
                    <a:pt x="1313997" y="0"/>
                    <a:pt x="2934894" y="0"/>
                  </a:cubicBezTo>
                  <a:cubicBezTo>
                    <a:pt x="4555791" y="0"/>
                    <a:pt x="5869788" y="1314145"/>
                    <a:pt x="5869788" y="2935224"/>
                  </a:cubicBezTo>
                  <a:cubicBezTo>
                    <a:pt x="5869788" y="4556303"/>
                    <a:pt x="4555791" y="5870448"/>
                    <a:pt x="2934894" y="5870448"/>
                  </a:cubicBezTo>
                  <a:cubicBezTo>
                    <a:pt x="1313997" y="5870448"/>
                    <a:pt x="0" y="4556303"/>
                    <a:pt x="0" y="2935224"/>
                  </a:cubicBezTo>
                  <a:close/>
                </a:path>
              </a:pathLst>
            </a:custGeom>
            <a:gradFill flip="none" rotWithShape="1">
              <a:gsLst>
                <a:gs pos="23000">
                  <a:schemeClr val="accent4">
                    <a:lumMod val="5000"/>
                    <a:lumOff val="95000"/>
                  </a:schemeClr>
                </a:gs>
                <a:gs pos="39000">
                  <a:schemeClr val="accent4">
                    <a:lumMod val="40000"/>
                    <a:lumOff val="60000"/>
                  </a:schemeClr>
                </a:gs>
                <a:gs pos="61000">
                  <a:schemeClr val="accent4">
                    <a:lumMod val="60000"/>
                    <a:lumOff val="40000"/>
                  </a:schemeClr>
                </a:gs>
                <a:gs pos="99115">
                  <a:schemeClr val="accent4">
                    <a:lumMod val="50000"/>
                  </a:schemeClr>
                </a:gs>
                <a:gs pos="87000">
                  <a:schemeClr val="accent4">
                    <a:lumMod val="75000"/>
                  </a:schemeClr>
                </a:gs>
                <a:gs pos="73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1060" tIns="1031157" rIns="1031060" bIns="1031157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4500" kern="1200" cap="small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STANDARD EMPLOYMENT</a:t>
              </a: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(employees in a </a:t>
              </a:r>
              <a:r>
                <a:rPr lang="nl-NL" sz="2800" cap="small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full-time</a:t>
              </a:r>
              <a:r>
                <a:rPr lang="nl-NL" sz="2800" cap="smal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 permanent job)</a:t>
              </a:r>
              <a:endParaRPr lang="nl-NL" sz="2800" kern="1200" cap="small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endParaRPr>
            </a:p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58% EU </a:t>
              </a:r>
              <a:r>
                <a:rPr lang="nl-NL" sz="3200" kern="1200" dirty="0" err="1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nl-NL" sz="3200" kern="12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23787" y="1013559"/>
              <a:ext cx="652599" cy="65288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460317" y="5015441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857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1157231" y="5488642"/>
              <a:ext cx="473195" cy="473201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45000">
                  <a:srgbClr val="FFD47C"/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5714"/>
              </a:schemeClr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4754707" y="732201"/>
              <a:ext cx="652599" cy="652881"/>
            </a:xfrm>
            <a:prstGeom prst="ellipse">
              <a:avLst/>
            </a:prstGeom>
            <a:gradFill flip="none" rotWithShape="1">
              <a:gsLst>
                <a:gs pos="32000">
                  <a:srgbClr val="FFCC66"/>
                </a:gs>
                <a:gs pos="53000">
                  <a:schemeClr val="accent2"/>
                </a:gs>
                <a:gs pos="69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8571"/>
              </a:schemeClr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514023" y="3561220"/>
              <a:ext cx="473195" cy="473201"/>
            </a:xfrm>
            <a:prstGeom prst="ellipse">
              <a:avLst/>
            </a:prstGeom>
            <a:gradFill flip="none" rotWithShape="1">
              <a:gsLst>
                <a:gs pos="15000">
                  <a:schemeClr val="accent2">
                    <a:lumMod val="0"/>
                    <a:lumOff val="100000"/>
                  </a:schemeClr>
                </a:gs>
                <a:gs pos="61000">
                  <a:srgbClr val="FFD47C"/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1429"/>
              </a:schemeClr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113884" y="3783651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4286"/>
              </a:schemeClr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2313229" y="580151"/>
              <a:ext cx="652599" cy="65288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23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4540250" y="5180455"/>
              <a:ext cx="1179977" cy="1180261"/>
            </a:xfrm>
            <a:prstGeom prst="ellipse">
              <a:avLst/>
            </a:prstGeom>
            <a:gradFill flip="none" rotWithShape="1">
              <a:gsLst>
                <a:gs pos="10000">
                  <a:schemeClr val="bg1"/>
                </a:gs>
                <a:gs pos="29000">
                  <a:srgbClr val="FFCC66"/>
                </a:gs>
                <a:gs pos="45000">
                  <a:srgbClr val="FFD47C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940139" y="1096390"/>
              <a:ext cx="2545716" cy="2529290"/>
            </a:xfrm>
            <a:custGeom>
              <a:avLst/>
              <a:gdLst>
                <a:gd name="connsiteX0" fmla="*/ 0 w 2545716"/>
                <a:gd name="connsiteY0" fmla="*/ 1264645 h 2529290"/>
                <a:gd name="connsiteX1" fmla="*/ 1272858 w 2545716"/>
                <a:gd name="connsiteY1" fmla="*/ 0 h 2529290"/>
                <a:gd name="connsiteX2" fmla="*/ 2545716 w 2545716"/>
                <a:gd name="connsiteY2" fmla="*/ 1264645 h 2529290"/>
                <a:gd name="connsiteX3" fmla="*/ 1272858 w 2545716"/>
                <a:gd name="connsiteY3" fmla="*/ 2529290 h 2529290"/>
                <a:gd name="connsiteX4" fmla="*/ 0 w 2545716"/>
                <a:gd name="connsiteY4" fmla="*/ 1264645 h 252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5716" h="2529290">
                  <a:moveTo>
                    <a:pt x="0" y="1264645"/>
                  </a:moveTo>
                  <a:cubicBezTo>
                    <a:pt x="0" y="566201"/>
                    <a:pt x="569878" y="0"/>
                    <a:pt x="1272858" y="0"/>
                  </a:cubicBezTo>
                  <a:cubicBezTo>
                    <a:pt x="1975838" y="0"/>
                    <a:pt x="2545716" y="566201"/>
                    <a:pt x="2545716" y="1264645"/>
                  </a:cubicBezTo>
                  <a:cubicBezTo>
                    <a:pt x="2545716" y="1963089"/>
                    <a:pt x="1975838" y="2529290"/>
                    <a:pt x="1272858" y="2529290"/>
                  </a:cubicBezTo>
                  <a:cubicBezTo>
                    <a:pt x="569878" y="2529290"/>
                    <a:pt x="0" y="1963089"/>
                    <a:pt x="0" y="126464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4">
                    <a:lumMod val="20000"/>
                    <a:lumOff val="80000"/>
                  </a:schemeClr>
                </a:gs>
                <a:gs pos="45000">
                  <a:srgbClr val="FFD47C"/>
                </a:gs>
                <a:gs pos="100000">
                  <a:srgbClr val="C000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5714"/>
              </a:schemeClr>
            </a:effectRef>
            <a:fontRef idx="minor">
              <a:schemeClr val="lt1"/>
            </a:fontRef>
          </p:style>
          <p:txBody>
            <a:bodyPr spcFirstLastPara="0" vert="horz" wrap="square" lIns="449011" tIns="446606" rIns="449011" bIns="44660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04492" y="1574485"/>
              <a:ext cx="652599" cy="65288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8571"/>
              </a:schemeClr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267379" y="5816954"/>
              <a:ext cx="473195" cy="473201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  <a:alpha val="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1429"/>
              </a:schemeClr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332910" y="4835212"/>
              <a:ext cx="473195" cy="473201"/>
            </a:xfrm>
            <a:prstGeom prst="ellipse">
              <a:avLst/>
            </a:prstGeom>
            <a:gradFill flip="none" rotWithShape="1">
              <a:gsLst>
                <a:gs pos="16000">
                  <a:schemeClr val="bg1"/>
                </a:gs>
                <a:gs pos="34000">
                  <a:schemeClr val="accent4"/>
                </a:gs>
                <a:gs pos="55000">
                  <a:schemeClr val="accent2">
                    <a:lumMod val="75000"/>
                  </a:schemeClr>
                </a:gs>
                <a:gs pos="100000">
                  <a:schemeClr val="accent4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4286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417141" y="4475085"/>
              <a:ext cx="2432216" cy="2399736"/>
            </a:xfrm>
            <a:custGeom>
              <a:avLst/>
              <a:gdLst>
                <a:gd name="connsiteX0" fmla="*/ 0 w 2432216"/>
                <a:gd name="connsiteY0" fmla="*/ 1199868 h 2399736"/>
                <a:gd name="connsiteX1" fmla="*/ 1216108 w 2432216"/>
                <a:gd name="connsiteY1" fmla="*/ 0 h 2399736"/>
                <a:gd name="connsiteX2" fmla="*/ 2432216 w 2432216"/>
                <a:gd name="connsiteY2" fmla="*/ 1199868 h 2399736"/>
                <a:gd name="connsiteX3" fmla="*/ 1216108 w 2432216"/>
                <a:gd name="connsiteY3" fmla="*/ 2399736 h 2399736"/>
                <a:gd name="connsiteX4" fmla="*/ 0 w 2432216"/>
                <a:gd name="connsiteY4" fmla="*/ 1199868 h 239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2216" h="2399736">
                  <a:moveTo>
                    <a:pt x="0" y="1199868"/>
                  </a:moveTo>
                  <a:cubicBezTo>
                    <a:pt x="0" y="537199"/>
                    <a:pt x="544470" y="0"/>
                    <a:pt x="1216108" y="0"/>
                  </a:cubicBezTo>
                  <a:cubicBezTo>
                    <a:pt x="1887746" y="0"/>
                    <a:pt x="2432216" y="537199"/>
                    <a:pt x="2432216" y="1199868"/>
                  </a:cubicBezTo>
                  <a:cubicBezTo>
                    <a:pt x="2432216" y="1862537"/>
                    <a:pt x="1887746" y="2399736"/>
                    <a:pt x="1216108" y="2399736"/>
                  </a:cubicBezTo>
                  <a:cubicBezTo>
                    <a:pt x="544470" y="2399736"/>
                    <a:pt x="0" y="1862537"/>
                    <a:pt x="0" y="1199868"/>
                  </a:cubicBezTo>
                  <a:close/>
                </a:path>
              </a:pathLst>
            </a:custGeom>
            <a:gradFill flip="none" rotWithShape="1">
              <a:gsLst>
                <a:gs pos="95575">
                  <a:srgbClr val="C00000"/>
                </a:gs>
                <a:gs pos="8000">
                  <a:schemeClr val="accent2">
                    <a:lumMod val="0"/>
                    <a:lumOff val="100000"/>
                  </a:schemeClr>
                </a:gs>
                <a:gs pos="58000">
                  <a:schemeClr val="accent2">
                    <a:lumMod val="60000"/>
                    <a:lumOff val="40000"/>
                  </a:schemeClr>
                </a:gs>
                <a:gs pos="76000">
                  <a:schemeClr val="accent2">
                    <a:lum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7143"/>
              </a:schemeClr>
            </a:effectRef>
            <a:fontRef idx="minor">
              <a:schemeClr val="lt1"/>
            </a:fontRef>
          </p:style>
          <p:txBody>
            <a:bodyPr spcFirstLastPara="0" vert="horz" wrap="square" lIns="424770" tIns="420013" rIns="424770" bIns="4200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SELF-EMPLOYMENT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600" kern="1200" dirty="0" smtClean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16% EU </a:t>
              </a:r>
              <a:r>
                <a:rPr lang="nl-NL" sz="1600" kern="1200" dirty="0" err="1" smtClean="0">
                  <a:solidFill>
                    <a:schemeClr val="bg2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en-US" sz="1600" kern="1200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901216" y="1633798"/>
              <a:ext cx="473195" cy="473201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45000">
                  <a:srgbClr val="FFD47C"/>
                </a:gs>
                <a:gs pos="100000">
                  <a:schemeClr val="accent2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898715" y="2508602"/>
              <a:ext cx="3646821" cy="3499992"/>
            </a:xfrm>
            <a:custGeom>
              <a:avLst/>
              <a:gdLst>
                <a:gd name="connsiteX0" fmla="*/ 0 w 3646821"/>
                <a:gd name="connsiteY0" fmla="*/ 1749996 h 3499992"/>
                <a:gd name="connsiteX1" fmla="*/ 1823411 w 3646821"/>
                <a:gd name="connsiteY1" fmla="*/ 0 h 3499992"/>
                <a:gd name="connsiteX2" fmla="*/ 3646822 w 3646821"/>
                <a:gd name="connsiteY2" fmla="*/ 1749996 h 3499992"/>
                <a:gd name="connsiteX3" fmla="*/ 1823411 w 3646821"/>
                <a:gd name="connsiteY3" fmla="*/ 3499992 h 3499992"/>
                <a:gd name="connsiteX4" fmla="*/ 0 w 3646821"/>
                <a:gd name="connsiteY4" fmla="*/ 1749996 h 349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821" h="3499992">
                  <a:moveTo>
                    <a:pt x="0" y="1749996"/>
                  </a:moveTo>
                  <a:cubicBezTo>
                    <a:pt x="0" y="783500"/>
                    <a:pt x="816369" y="0"/>
                    <a:pt x="1823411" y="0"/>
                  </a:cubicBezTo>
                  <a:cubicBezTo>
                    <a:pt x="2830453" y="0"/>
                    <a:pt x="3646822" y="783500"/>
                    <a:pt x="3646822" y="1749996"/>
                  </a:cubicBezTo>
                  <a:cubicBezTo>
                    <a:pt x="3646822" y="2716492"/>
                    <a:pt x="2830453" y="3499992"/>
                    <a:pt x="1823411" y="3499992"/>
                  </a:cubicBezTo>
                  <a:cubicBezTo>
                    <a:pt x="816369" y="3499992"/>
                    <a:pt x="0" y="2716492"/>
                    <a:pt x="0" y="1749996"/>
                  </a:cubicBezTo>
                  <a:close/>
                </a:path>
              </a:pathLst>
            </a:custGeom>
            <a:gradFill rotWithShape="0">
              <a:gsLst>
                <a:gs pos="25000">
                  <a:schemeClr val="accent4">
                    <a:lumMod val="20000"/>
                    <a:lumOff val="80000"/>
                  </a:schemeClr>
                </a:gs>
                <a:gs pos="45000">
                  <a:srgbClr val="FFD47C"/>
                </a:gs>
                <a:gs pos="93000">
                  <a:schemeClr val="accent1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7143"/>
              </a:schemeClr>
            </a:effectRef>
            <a:fontRef idx="minor">
              <a:schemeClr val="lt1"/>
            </a:fontRef>
          </p:style>
          <p:txBody>
            <a:bodyPr spcFirstLastPara="0" vert="horz" wrap="square" lIns="640745" tIns="619242" rIns="640745" bIns="61924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</a:rPr>
                <a:t>PART-TIME EMPLOYMENT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kern="1200" dirty="0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20% EU </a:t>
              </a:r>
              <a:r>
                <a:rPr lang="nl-NL" sz="2400" kern="1200" dirty="0" err="1" smtClean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employment</a:t>
              </a:r>
              <a:endParaRPr lang="nl-NL" sz="2400" kern="12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9081" y="6396334"/>
            <a:ext cx="6020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rgbClr val="85837E"/>
                </a:solidFill>
              </a:rPr>
              <a:t>Source: </a:t>
            </a:r>
            <a:r>
              <a:rPr lang="nl-NL" sz="1400" dirty="0" err="1" smtClean="0">
                <a:solidFill>
                  <a:srgbClr val="85837E"/>
                </a:solidFill>
              </a:rPr>
              <a:t>Eurostat</a:t>
            </a:r>
            <a:r>
              <a:rPr lang="nl-NL" sz="1400" dirty="0" smtClean="0">
                <a:solidFill>
                  <a:srgbClr val="85837E"/>
                </a:solidFill>
              </a:rPr>
              <a:t>, </a:t>
            </a:r>
            <a:r>
              <a:rPr lang="en-US" sz="1400" dirty="0" err="1">
                <a:solidFill>
                  <a:srgbClr val="85837E"/>
                </a:solidFill>
              </a:rPr>
              <a:t>Labour</a:t>
            </a:r>
            <a:r>
              <a:rPr lang="en-US" sz="1400" dirty="0">
                <a:solidFill>
                  <a:srgbClr val="85837E"/>
                </a:solidFill>
              </a:rPr>
              <a:t> status of persons aged 15 years and older, EU-28, 2014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25090" y="1254371"/>
            <a:ext cx="1861044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TEMPORARY EMPLOYEES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12% </a:t>
            </a:r>
            <a:r>
              <a:rPr lang="nl-NL" sz="20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EU </a:t>
            </a:r>
            <a:r>
              <a:rPr lang="nl-NL" sz="2000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employment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-1" y="0"/>
            <a:ext cx="1156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97859" y="547882"/>
            <a:ext cx="4210493" cy="4100623"/>
          </a:xfrm>
          <a:prstGeom prst="ellipse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38817" y="2486552"/>
            <a:ext cx="4210493" cy="4100623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67124" y="547882"/>
            <a:ext cx="4210493" cy="4100623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24080" y="1609773"/>
            <a:ext cx="1861787" cy="463677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Apprenticeships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6490" y="2073450"/>
            <a:ext cx="19166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PART-TIME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7554" y="2024887"/>
            <a:ext cx="22974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FIXED-TERM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3105" y="5000544"/>
            <a:ext cx="34688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 smtClean="0">
                <a:solidFill>
                  <a:srgbClr val="336699"/>
                </a:solidFill>
                <a:latin typeface="Gill Sans MT" panose="020B0502020104020203" pitchFamily="34" charset="0"/>
              </a:rPr>
              <a:t>SELF-EMPLOYMENT</a:t>
            </a:r>
            <a:endParaRPr lang="en-US" sz="3000" dirty="0">
              <a:solidFill>
                <a:srgbClr val="336699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24081" y="3063230"/>
            <a:ext cx="1854422" cy="904681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Economically dependent self-employed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4080" y="947597"/>
            <a:ext cx="1861787" cy="569620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Temporary agency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24081" y="2685250"/>
            <a:ext cx="1854422" cy="353048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Crowd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6974" y="2143528"/>
            <a:ext cx="2019780" cy="463680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Marginal work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24080" y="3995011"/>
            <a:ext cx="1854422" cy="386002"/>
          </a:xfrm>
          <a:prstGeom prst="round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Gill Sans MT" panose="020B0502020104020203" pitchFamily="34" charset="0"/>
              </a:rPr>
              <a:t>Freelance work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1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4" grpId="0" animBg="1"/>
      <p:bldP spid="5" grpId="0"/>
      <p:bldP spid="6" grpId="0"/>
      <p:bldP spid="12" grpId="0"/>
      <p:bldP spid="15" grpId="0" animBg="1"/>
      <p:bldP spid="16" grpId="0" animBg="1"/>
      <p:bldP spid="17" grpId="0" animBg="1"/>
      <p:bldP spid="17" grpId="1" animBg="1"/>
      <p:bldP spid="14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509"/>
            <a:ext cx="12192000" cy="5849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393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THE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III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0"/>
            <a:ext cx="1130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EXTERNAL CHALLENGES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TO</a:t>
            </a:r>
            <a:r>
              <a:rPr lang="nl-NL" sz="2400" spc="300" dirty="0">
                <a:solidFill>
                  <a:srgbClr val="E2A942"/>
                </a:solidFill>
                <a:latin typeface="Gill Sans MT" panose="020B0502020104020203" pitchFamily="34" charset="0"/>
              </a:rPr>
              <a:t> </a:t>
            </a:r>
            <a:r>
              <a:rPr lang="nl-NL" sz="2400" dirty="0">
                <a:solidFill>
                  <a:srgbClr val="E2A942"/>
                </a:solidFill>
                <a:latin typeface="Gill Sans MT" panose="020B0502020104020203" pitchFamily="34" charset="0"/>
              </a:rPr>
              <a:t>THE STANDARD EMPLOYMENT </a:t>
            </a:r>
            <a:r>
              <a:rPr lang="nl-NL" sz="2400" dirty="0" smtClean="0">
                <a:solidFill>
                  <a:srgbClr val="E2A942"/>
                </a:solidFill>
                <a:latin typeface="Gill Sans MT" panose="020B0502020104020203" pitchFamily="34" charset="0"/>
              </a:rPr>
              <a:t>RELATIONSHIP - IV</a:t>
            </a:r>
            <a:endParaRPr lang="en-US" sz="2400" dirty="0">
              <a:solidFill>
                <a:srgbClr val="E2A942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9166"/>
              </p:ext>
            </p:extLst>
          </p:nvPr>
        </p:nvGraphicFramePr>
        <p:xfrm>
          <a:off x="1139825" y="683490"/>
          <a:ext cx="3238211" cy="277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2568"/>
              </p:ext>
            </p:extLst>
          </p:nvPr>
        </p:nvGraphicFramePr>
        <p:xfrm>
          <a:off x="4469532" y="683490"/>
          <a:ext cx="3238211" cy="2777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18503"/>
              </p:ext>
            </p:extLst>
          </p:nvPr>
        </p:nvGraphicFramePr>
        <p:xfrm>
          <a:off x="7859278" y="780462"/>
          <a:ext cx="3260436" cy="276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036455"/>
              </p:ext>
            </p:extLst>
          </p:nvPr>
        </p:nvGraphicFramePr>
        <p:xfrm>
          <a:off x="813915" y="3660916"/>
          <a:ext cx="4279941" cy="2732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951525"/>
              </p:ext>
            </p:extLst>
          </p:nvPr>
        </p:nvGraphicFramePr>
        <p:xfrm>
          <a:off x="4378036" y="3367953"/>
          <a:ext cx="5181599" cy="349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06680"/>
              </p:ext>
            </p:extLst>
          </p:nvPr>
        </p:nvGraphicFramePr>
        <p:xfrm>
          <a:off x="7859278" y="3053916"/>
          <a:ext cx="5192568" cy="37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2261" y="2960437"/>
            <a:ext cx="287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Economically dependent self-employed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2966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Crowd workers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9279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Owner-managers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1930" y="5943782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Temporary agency 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5822" y="2965238"/>
            <a:ext cx="287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Portfolio workers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9638" y="2960437"/>
            <a:ext cx="287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336699"/>
                </a:solidFill>
                <a:latin typeface="Gill Sans MT" panose="020B0502020104020203" pitchFamily="34" charset="0"/>
              </a:rPr>
              <a:t>Trainees / Apprentices / PhD students</a:t>
            </a:r>
          </a:p>
        </p:txBody>
      </p:sp>
    </p:spTree>
    <p:extLst>
      <p:ext uri="{BB962C8B-B14F-4D97-AF65-F5344CB8AC3E}">
        <p14:creationId xmlns:p14="http://schemas.microsoft.com/office/powerpoint/2010/main" val="25438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P spid="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594" y="0"/>
            <a:ext cx="7105075" cy="3238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494812" cy="3238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788" y="1916963"/>
            <a:ext cx="5895009" cy="3417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21" y="3238856"/>
            <a:ext cx="7105833" cy="3554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560" y="3238856"/>
            <a:ext cx="7235439" cy="34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_TilburgUniversity 2015" id="{1DFE9875-28DB-4F49-AC1A-788CDA025A11}" vid="{41D490DE-95AB-42B8-A49E-988EEADC7CB7}"/>
    </a:ext>
  </a:extLst>
</a:theme>
</file>

<file path=ppt/theme/theme3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A28840AE-8054-41A4-B4BA-43D2766DF150}"/>
    </a:ext>
  </a:extLst>
</a:theme>
</file>

<file path=ppt/theme/theme4.xml><?xml version="1.0" encoding="utf-8"?>
<a:theme xmlns:a="http://schemas.openxmlformats.org/drawingml/2006/main" name="_TilburgUniversity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67BB1965-7F26-4B11-A708-3B6C6B585A19}"/>
    </a:ext>
  </a:extLst>
</a:theme>
</file>

<file path=ppt/theme/theme5.xml><?xml version="1.0" encoding="utf-8"?>
<a:theme xmlns:a="http://schemas.openxmlformats.org/drawingml/2006/main" name="_TilburgUniversity Light Brass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6D573B7D-5A6D-43BE-B622-FA17F8802A76}"/>
    </a:ext>
  </a:extLst>
</a:theme>
</file>

<file path=ppt/theme/theme6.xml><?xml version="1.0" encoding="utf-8"?>
<a:theme xmlns:a="http://schemas.openxmlformats.org/drawingml/2006/main" name="_TilburgUniversity Light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44F0AE8C-0DF6-4186-BA9D-01BBB7D9DAD3}"/>
    </a:ext>
  </a:extLst>
</a:theme>
</file>

<file path=ppt/theme/theme7.xml><?xml version="1.0" encoding="utf-8"?>
<a:theme xmlns:a="http://schemas.openxmlformats.org/drawingml/2006/main" name="_TilburgUniversity Light Green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B36880EA-D15B-4A81-9FBD-11B4B0D8BED4}"/>
    </a:ext>
  </a:extLst>
</a:theme>
</file>

<file path=ppt/theme/theme8.xml><?xml version="1.0" encoding="utf-8"?>
<a:theme xmlns:a="http://schemas.openxmlformats.org/drawingml/2006/main" name="_TilburgUniversity Grey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3F196BC3-C0A5-495D-A4BB-1DFBC6870C70}" vid="{71C123E7-A243-48CA-BC70-032C966F889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_University College Tilburg</Template>
  <TotalTime>5730</TotalTime>
  <Words>555</Words>
  <Application>Microsoft Office PowerPoint</Application>
  <PresentationFormat>Egendefinert</PresentationFormat>
  <Paragraphs>102</Paragraphs>
  <Slides>12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Office Theme</vt:lpstr>
      <vt:lpstr>_TilburgUniversity 2015</vt:lpstr>
      <vt:lpstr>_TilburgUniversity Blue</vt:lpstr>
      <vt:lpstr>_TilburgUniversity Green</vt:lpstr>
      <vt:lpstr>_TilburgUniversity Light Brass</vt:lpstr>
      <vt:lpstr>_TilburgUniversity Light Blue</vt:lpstr>
      <vt:lpstr>_TilburgUniversity Light Green</vt:lpstr>
      <vt:lpstr>_TilburgUniversity Grey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Tilburg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Barrio Fernández</dc:creator>
  <cp:lastModifiedBy>Martin</cp:lastModifiedBy>
  <cp:revision>214</cp:revision>
  <cp:lastPrinted>2016-09-15T11:07:58Z</cp:lastPrinted>
  <dcterms:created xsi:type="dcterms:W3CDTF">2016-07-05T12:59:33Z</dcterms:created>
  <dcterms:modified xsi:type="dcterms:W3CDTF">2016-10-18T18:26:04Z</dcterms:modified>
</cp:coreProperties>
</file>