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1"/>
  </p:handoutMasterIdLst>
  <p:sldIdLst>
    <p:sldId id="276" r:id="rId2"/>
    <p:sldId id="275" r:id="rId3"/>
    <p:sldId id="314" r:id="rId4"/>
    <p:sldId id="315" r:id="rId5"/>
    <p:sldId id="316" r:id="rId6"/>
    <p:sldId id="328" r:id="rId7"/>
    <p:sldId id="317" r:id="rId8"/>
    <p:sldId id="318" r:id="rId9"/>
    <p:sldId id="319" r:id="rId10"/>
    <p:sldId id="320" r:id="rId11"/>
    <p:sldId id="322" r:id="rId12"/>
    <p:sldId id="321" r:id="rId13"/>
    <p:sldId id="323" r:id="rId14"/>
    <p:sldId id="327" r:id="rId15"/>
    <p:sldId id="326" r:id="rId16"/>
    <p:sldId id="325" r:id="rId17"/>
    <p:sldId id="347" r:id="rId18"/>
    <p:sldId id="346" r:id="rId19"/>
    <p:sldId id="340" r:id="rId20"/>
    <p:sldId id="339" r:id="rId21"/>
    <p:sldId id="345" r:id="rId22"/>
    <p:sldId id="344" r:id="rId23"/>
    <p:sldId id="343" r:id="rId24"/>
    <p:sldId id="336" r:id="rId25"/>
    <p:sldId id="337" r:id="rId26"/>
    <p:sldId id="335" r:id="rId27"/>
    <p:sldId id="338" r:id="rId28"/>
    <p:sldId id="333" r:id="rId29"/>
    <p:sldId id="332" r:id="rId30"/>
  </p:sldIdLst>
  <p:sldSz cx="9144000" cy="6858000" type="screen4x3"/>
  <p:notesSz cx="6805613" cy="99441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00"/>
    <a:srgbClr val="A7A100"/>
    <a:srgbClr val="D9B200"/>
    <a:srgbClr val="FFFFFF"/>
    <a:srgbClr val="507811"/>
    <a:srgbClr val="545653"/>
    <a:srgbClr val="3D3E2E"/>
    <a:srgbClr val="3D4617"/>
    <a:srgbClr val="A99D00"/>
    <a:srgbClr val="9E9D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8173" autoAdjust="0"/>
  </p:normalViewPr>
  <p:slideViewPr>
    <p:cSldViewPr snapToGrid="0" snapToObjects="1">
      <p:cViewPr>
        <p:scale>
          <a:sx n="100" d="100"/>
          <a:sy n="100" d="100"/>
        </p:scale>
        <p:origin x="-110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EFDBF632-261A-2F4F-8C12-A0E5C37D7BFD}" type="datetimeFigureOut">
              <a:rPr lang="nl-NL" smtClean="0"/>
              <a:pPr/>
              <a:t>18-10-2016</a:t>
            </a:fld>
            <a:endParaRPr lang="nl-NL" dirty="0"/>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5DB3A0D9-DEA1-FE48-B17F-546D7D52D8DC}" type="slidenum">
              <a:rPr lang="nl-NL" smtClean="0"/>
              <a:pPr/>
              <a:t>‹#›</a:t>
            </a:fld>
            <a:endParaRPr lang="nl-NL" dirty="0"/>
          </a:p>
        </p:txBody>
      </p:sp>
    </p:spTree>
    <p:extLst>
      <p:ext uri="{BB962C8B-B14F-4D97-AF65-F5344CB8AC3E}">
        <p14:creationId xmlns:p14="http://schemas.microsoft.com/office/powerpoint/2010/main" val="21302616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stretch>
            <a:fillRect/>
          </a:stretch>
        </p:blipFill>
        <p:spPr>
          <a:xfrm>
            <a:off x="1638300" y="2879132"/>
            <a:ext cx="5867400" cy="1193800"/>
          </a:xfrm>
          <a:prstGeom prst="rect">
            <a:avLst/>
          </a:prstGeom>
        </p:spPr>
      </p:pic>
    </p:spTree>
    <p:extLst>
      <p:ext uri="{BB962C8B-B14F-4D97-AF65-F5344CB8AC3E}">
        <p14:creationId xmlns:p14="http://schemas.microsoft.com/office/powerpoint/2010/main" val="10027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L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350386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4" name="Rechte verbindingslijn 3"/>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6"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7" name="Afbeelding 6"/>
          <p:cNvPicPr>
            <a:picLocks noChangeAspect="1"/>
          </p:cNvPicPr>
          <p:nvPr userDrawn="1"/>
        </p:nvPicPr>
        <p:blipFill>
          <a:blip r:embed="rId2"/>
          <a:stretch>
            <a:fillRect/>
          </a:stretch>
        </p:blipFill>
        <p:spPr>
          <a:xfrm>
            <a:off x="-1" y="6007098"/>
            <a:ext cx="6524659" cy="850902"/>
          </a:xfrm>
          <a:prstGeom prst="rect">
            <a:avLst/>
          </a:prstGeom>
        </p:spPr>
      </p:pic>
      <p:sp>
        <p:nvSpPr>
          <p:cNvPr id="8"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9"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2" name="Afbeelding 11" descr="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7132" y="261112"/>
            <a:ext cx="990169" cy="1408458"/>
          </a:xfrm>
          <a:prstGeom prst="rect">
            <a:avLst/>
          </a:prstGeom>
        </p:spPr>
      </p:pic>
    </p:spTree>
    <p:extLst>
      <p:ext uri="{BB962C8B-B14F-4D97-AF65-F5344CB8AC3E}">
        <p14:creationId xmlns:p14="http://schemas.microsoft.com/office/powerpoint/2010/main" val="4018007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7132" y="261112"/>
            <a:ext cx="990169" cy="1408458"/>
          </a:xfrm>
          <a:prstGeom prst="rect">
            <a:avLst/>
          </a:prstGeom>
        </p:spPr>
      </p:pic>
    </p:spTree>
    <p:extLst>
      <p:ext uri="{BB962C8B-B14F-4D97-AF65-F5344CB8AC3E}">
        <p14:creationId xmlns:p14="http://schemas.microsoft.com/office/powerpoint/2010/main" val="410264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7132" y="261112"/>
            <a:ext cx="990169" cy="1408458"/>
          </a:xfrm>
          <a:prstGeom prst="rect">
            <a:avLst/>
          </a:prstGeom>
        </p:spPr>
      </p:pic>
    </p:spTree>
    <p:extLst>
      <p:ext uri="{BB962C8B-B14F-4D97-AF65-F5344CB8AC3E}">
        <p14:creationId xmlns:p14="http://schemas.microsoft.com/office/powerpoint/2010/main" val="80326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4" name="Rechte verbindingslijn 3"/>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6"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7" name="Afbeelding 6"/>
          <p:cNvPicPr>
            <a:picLocks noChangeAspect="1"/>
          </p:cNvPicPr>
          <p:nvPr userDrawn="1"/>
        </p:nvPicPr>
        <p:blipFill>
          <a:blip r:embed="rId2"/>
          <a:stretch>
            <a:fillRect/>
          </a:stretch>
        </p:blipFill>
        <p:spPr>
          <a:xfrm>
            <a:off x="-1" y="6007098"/>
            <a:ext cx="6524659" cy="850902"/>
          </a:xfrm>
          <a:prstGeom prst="rect">
            <a:avLst/>
          </a:prstGeom>
        </p:spPr>
      </p:pic>
      <p:sp>
        <p:nvSpPr>
          <p:cNvPr id="8"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9"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2" name="Afbeelding 11" descr="R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3812"/>
            <a:ext cx="981241" cy="1395758"/>
          </a:xfrm>
          <a:prstGeom prst="rect">
            <a:avLst/>
          </a:prstGeom>
        </p:spPr>
      </p:pic>
    </p:spTree>
    <p:extLst>
      <p:ext uri="{BB962C8B-B14F-4D97-AF65-F5344CB8AC3E}">
        <p14:creationId xmlns:p14="http://schemas.microsoft.com/office/powerpoint/2010/main" val="216505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R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3812"/>
            <a:ext cx="981241" cy="1395758"/>
          </a:xfrm>
          <a:prstGeom prst="rect">
            <a:avLst/>
          </a:prstGeom>
        </p:spPr>
      </p:pic>
    </p:spTree>
    <p:extLst>
      <p:ext uri="{BB962C8B-B14F-4D97-AF65-F5344CB8AC3E}">
        <p14:creationId xmlns:p14="http://schemas.microsoft.com/office/powerpoint/2010/main" val="173377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R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3812"/>
            <a:ext cx="981241" cy="1395758"/>
          </a:xfrm>
          <a:prstGeom prst="rect">
            <a:avLst/>
          </a:prstGeom>
        </p:spPr>
      </p:pic>
    </p:spTree>
    <p:extLst>
      <p:ext uri="{BB962C8B-B14F-4D97-AF65-F5344CB8AC3E}">
        <p14:creationId xmlns:p14="http://schemas.microsoft.com/office/powerpoint/2010/main" val="2203555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4" name="Rechte verbindingslijn 3"/>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6"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7" name="Afbeelding 6"/>
          <p:cNvPicPr>
            <a:picLocks noChangeAspect="1"/>
          </p:cNvPicPr>
          <p:nvPr userDrawn="1"/>
        </p:nvPicPr>
        <p:blipFill>
          <a:blip r:embed="rId2"/>
          <a:stretch>
            <a:fillRect/>
          </a:stretch>
        </p:blipFill>
        <p:spPr>
          <a:xfrm>
            <a:off x="-1" y="6007098"/>
            <a:ext cx="6524659" cy="850902"/>
          </a:xfrm>
          <a:prstGeom prst="rect">
            <a:avLst/>
          </a:prstGeom>
        </p:spPr>
      </p:pic>
      <p:sp>
        <p:nvSpPr>
          <p:cNvPr id="8"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9"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2" name="Afbeelding 11" descr="T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4279387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T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1526026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T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109539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 met auteur">
    <p:spTree>
      <p:nvGrpSpPr>
        <p:cNvPr id="1" name=""/>
        <p:cNvGrpSpPr/>
        <p:nvPr/>
      </p:nvGrpSpPr>
      <p:grpSpPr>
        <a:xfrm>
          <a:off x="0" y="0"/>
          <a:ext cx="0" cy="0"/>
          <a:chOff x="0" y="0"/>
          <a:chExt cx="0" cy="0"/>
        </a:xfrm>
      </p:grpSpPr>
      <p:sp>
        <p:nvSpPr>
          <p:cNvPr id="14" name="Vrije vorm 13"/>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15" name="Rechte verbindingslijn 14"/>
          <p:cNvCxnSpPr>
            <a:stCxn id="14"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9"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5" name="Afbeelding 4"/>
          <p:cNvPicPr>
            <a:picLocks noChangeAspect="1"/>
          </p:cNvPicPr>
          <p:nvPr userDrawn="1"/>
        </p:nvPicPr>
        <p:blipFill>
          <a:blip r:embed="rId2"/>
          <a:stretch>
            <a:fillRect/>
          </a:stretch>
        </p:blipFill>
        <p:spPr>
          <a:xfrm>
            <a:off x="-1" y="6007098"/>
            <a:ext cx="6524659" cy="850902"/>
          </a:xfrm>
          <a:prstGeom prst="rect">
            <a:avLst/>
          </a:prstGeom>
        </p:spPr>
      </p:pic>
      <p:sp>
        <p:nvSpPr>
          <p:cNvPr id="6"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3"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spTree>
    <p:extLst>
      <p:ext uri="{BB962C8B-B14F-4D97-AF65-F5344CB8AC3E}">
        <p14:creationId xmlns:p14="http://schemas.microsoft.com/office/powerpoint/2010/main" val="2183688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4" name="Rechte verbindingslijn 3"/>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6"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7" name="Afbeelding 6"/>
          <p:cNvPicPr>
            <a:picLocks noChangeAspect="1"/>
          </p:cNvPicPr>
          <p:nvPr userDrawn="1"/>
        </p:nvPicPr>
        <p:blipFill>
          <a:blip r:embed="rId2"/>
          <a:stretch>
            <a:fillRect/>
          </a:stretch>
        </p:blipFill>
        <p:spPr>
          <a:xfrm>
            <a:off x="-1" y="6007098"/>
            <a:ext cx="6524659" cy="850902"/>
          </a:xfrm>
          <a:prstGeom prst="rect">
            <a:avLst/>
          </a:prstGeom>
        </p:spPr>
      </p:pic>
      <p:sp>
        <p:nvSpPr>
          <p:cNvPr id="8"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9"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2" name="Afbeelding 11" descr="W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3813" y="270933"/>
            <a:ext cx="983488" cy="1398955"/>
          </a:xfrm>
          <a:prstGeom prst="rect">
            <a:avLst/>
          </a:prstGeom>
        </p:spPr>
      </p:pic>
    </p:spTree>
    <p:extLst>
      <p:ext uri="{BB962C8B-B14F-4D97-AF65-F5344CB8AC3E}">
        <p14:creationId xmlns:p14="http://schemas.microsoft.com/office/powerpoint/2010/main" val="46208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W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3813" y="270933"/>
            <a:ext cx="983488" cy="1398955"/>
          </a:xfrm>
          <a:prstGeom prst="rect">
            <a:avLst/>
          </a:prstGeom>
        </p:spPr>
      </p:pic>
    </p:spTree>
    <p:extLst>
      <p:ext uri="{BB962C8B-B14F-4D97-AF65-F5344CB8AC3E}">
        <p14:creationId xmlns:p14="http://schemas.microsoft.com/office/powerpoint/2010/main" val="140255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W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3813" y="270933"/>
            <a:ext cx="983488" cy="1398955"/>
          </a:xfrm>
          <a:prstGeom prst="rect">
            <a:avLst/>
          </a:prstGeom>
        </p:spPr>
      </p:pic>
    </p:spTree>
    <p:extLst>
      <p:ext uri="{BB962C8B-B14F-4D97-AF65-F5344CB8AC3E}">
        <p14:creationId xmlns:p14="http://schemas.microsoft.com/office/powerpoint/2010/main" val="2869165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4" name="Rechte verbindingslijn 3"/>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6"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7" name="Afbeelding 6"/>
          <p:cNvPicPr>
            <a:picLocks noChangeAspect="1"/>
          </p:cNvPicPr>
          <p:nvPr userDrawn="1"/>
        </p:nvPicPr>
        <p:blipFill>
          <a:blip r:embed="rId2"/>
          <a:stretch>
            <a:fillRect/>
          </a:stretch>
        </p:blipFill>
        <p:spPr>
          <a:xfrm>
            <a:off x="-1" y="6007098"/>
            <a:ext cx="6524659" cy="850902"/>
          </a:xfrm>
          <a:prstGeom prst="rect">
            <a:avLst/>
          </a:prstGeom>
        </p:spPr>
      </p:pic>
      <p:sp>
        <p:nvSpPr>
          <p:cNvPr id="8"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9"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2" name="Afbeelding 11" descr="L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3366" y="270933"/>
            <a:ext cx="983265" cy="1398637"/>
          </a:xfrm>
          <a:prstGeom prst="rect">
            <a:avLst/>
          </a:prstGeom>
        </p:spPr>
      </p:pic>
    </p:spTree>
    <p:extLst>
      <p:ext uri="{BB962C8B-B14F-4D97-AF65-F5344CB8AC3E}">
        <p14:creationId xmlns:p14="http://schemas.microsoft.com/office/powerpoint/2010/main" val="3323329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L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3366" y="270933"/>
            <a:ext cx="983265" cy="1398637"/>
          </a:xfrm>
          <a:prstGeom prst="rect">
            <a:avLst/>
          </a:prstGeom>
        </p:spPr>
      </p:pic>
    </p:spTree>
    <p:extLst>
      <p:ext uri="{BB962C8B-B14F-4D97-AF65-F5344CB8AC3E}">
        <p14:creationId xmlns:p14="http://schemas.microsoft.com/office/powerpoint/2010/main" val="1380516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LK.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3366" y="270933"/>
            <a:ext cx="983265" cy="1398637"/>
          </a:xfrm>
          <a:prstGeom prst="rect">
            <a:avLst/>
          </a:prstGeom>
        </p:spPr>
      </p:pic>
    </p:spTree>
    <p:extLst>
      <p:ext uri="{BB962C8B-B14F-4D97-AF65-F5344CB8AC3E}">
        <p14:creationId xmlns:p14="http://schemas.microsoft.com/office/powerpoint/2010/main" val="3367035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4" name="Rechte verbindingslijn 3"/>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6"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7" name="Afbeelding 6"/>
          <p:cNvPicPr>
            <a:picLocks noChangeAspect="1"/>
          </p:cNvPicPr>
          <p:nvPr userDrawn="1"/>
        </p:nvPicPr>
        <p:blipFill>
          <a:blip r:embed="rId2"/>
          <a:stretch>
            <a:fillRect/>
          </a:stretch>
        </p:blipFill>
        <p:spPr>
          <a:xfrm>
            <a:off x="-1" y="6007098"/>
            <a:ext cx="6524659" cy="850902"/>
          </a:xfrm>
          <a:prstGeom prst="rect">
            <a:avLst/>
          </a:prstGeom>
        </p:spPr>
      </p:pic>
      <p:sp>
        <p:nvSpPr>
          <p:cNvPr id="8"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9"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2" name="Afbeelding 11" descr="GF.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3416688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GF.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433555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GF.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258029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agina">
    <p:spTree>
      <p:nvGrpSpPr>
        <p:cNvPr id="1" name=""/>
        <p:cNvGrpSpPr/>
        <p:nvPr/>
      </p:nvGrpSpPr>
      <p:grpSpPr>
        <a:xfrm>
          <a:off x="0" y="0"/>
          <a:ext cx="0" cy="0"/>
          <a:chOff x="0" y="0"/>
          <a:chExt cx="0" cy="0"/>
        </a:xfrm>
      </p:grpSpPr>
      <p:sp>
        <p:nvSpPr>
          <p:cNvPr id="17" name="Vrije vorm 16"/>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20" name="Afbeelding 19"/>
          <p:cNvPicPr>
            <a:picLocks noChangeAspect="1"/>
          </p:cNvPicPr>
          <p:nvPr userDrawn="1"/>
        </p:nvPicPr>
        <p:blipFill>
          <a:blip r:embed="rId2"/>
          <a:stretch>
            <a:fillRect/>
          </a:stretch>
        </p:blipFill>
        <p:spPr>
          <a:xfrm>
            <a:off x="-1" y="6007098"/>
            <a:ext cx="6524659" cy="850902"/>
          </a:xfrm>
          <a:prstGeom prst="rect">
            <a:avLst/>
          </a:prstGeom>
        </p:spPr>
      </p:pic>
      <p:cxnSp>
        <p:nvCxnSpPr>
          <p:cNvPr id="21" name="Rechte verbindingslijn 20"/>
          <p:cNvCxnSpPr>
            <a:stCxn id="17"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19" name="Tijdelijke aanduiding voor inhoud 2"/>
          <p:cNvSpPr>
            <a:spLocks noGrp="1"/>
          </p:cNvSpPr>
          <p:nvPr>
            <p:ph idx="12" hasCustomPrompt="1"/>
          </p:nvPr>
        </p:nvSpPr>
        <p:spPr>
          <a:xfrm>
            <a:off x="330196" y="1398637"/>
            <a:ext cx="8529637"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4"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24"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25"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spTree>
    <p:extLst>
      <p:ext uri="{BB962C8B-B14F-4D97-AF65-F5344CB8AC3E}">
        <p14:creationId xmlns:p14="http://schemas.microsoft.com/office/powerpoint/2010/main" val="131606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agina">
    <p:spTree>
      <p:nvGrpSpPr>
        <p:cNvPr id="1" name=""/>
        <p:cNvGrpSpPr/>
        <p:nvPr/>
      </p:nvGrpSpPr>
      <p:grpSpPr>
        <a:xfrm>
          <a:off x="0" y="0"/>
          <a:ext cx="0" cy="0"/>
          <a:chOff x="0" y="0"/>
          <a:chExt cx="0" cy="0"/>
        </a:xfrm>
      </p:grpSpPr>
      <p:sp>
        <p:nvSpPr>
          <p:cNvPr id="15" name="Vrije vorm 14"/>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16" name="Afbeelding 15"/>
          <p:cNvPicPr>
            <a:picLocks noChangeAspect="1"/>
          </p:cNvPicPr>
          <p:nvPr userDrawn="1"/>
        </p:nvPicPr>
        <p:blipFill>
          <a:blip r:embed="rId2"/>
          <a:stretch>
            <a:fillRect/>
          </a:stretch>
        </p:blipFill>
        <p:spPr>
          <a:xfrm>
            <a:off x="-1" y="6007098"/>
            <a:ext cx="6524659" cy="850902"/>
          </a:xfrm>
          <a:prstGeom prst="rect">
            <a:avLst/>
          </a:prstGeom>
        </p:spPr>
      </p:pic>
      <p:cxnSp>
        <p:nvCxnSpPr>
          <p:cNvPr id="18" name="Rechte verbindingslijn 17"/>
          <p:cNvCxnSpPr>
            <a:stCxn id="15"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21"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25" name="Tijdelijke aanduiding voor inhoud 2"/>
          <p:cNvSpPr>
            <a:spLocks noGrp="1"/>
          </p:cNvSpPr>
          <p:nvPr>
            <p:ph idx="13" hasCustomPrompt="1"/>
          </p:nvPr>
        </p:nvSpPr>
        <p:spPr>
          <a:xfrm>
            <a:off x="4724396" y="1398637"/>
            <a:ext cx="4211639"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19"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26"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spTree>
    <p:extLst>
      <p:ext uri="{BB962C8B-B14F-4D97-AF65-F5344CB8AC3E}">
        <p14:creationId xmlns:p14="http://schemas.microsoft.com/office/powerpoint/2010/main" val="88614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Vrije vorm 5"/>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7" name="Rechte verbindingslijn 6"/>
          <p:cNvCxnSpPr>
            <a:stCxn id="6"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9"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10" name="Afbeelding 9"/>
          <p:cNvPicPr>
            <a:picLocks noChangeAspect="1"/>
          </p:cNvPicPr>
          <p:nvPr userDrawn="1"/>
        </p:nvPicPr>
        <p:blipFill>
          <a:blip r:embed="rId2"/>
          <a:stretch>
            <a:fillRect/>
          </a:stretch>
        </p:blipFill>
        <p:spPr>
          <a:xfrm>
            <a:off x="-1" y="6007098"/>
            <a:ext cx="6524659" cy="850902"/>
          </a:xfrm>
          <a:prstGeom prst="rect">
            <a:avLst/>
          </a:prstGeom>
        </p:spPr>
      </p:pic>
      <p:sp>
        <p:nvSpPr>
          <p:cNvPr id="11"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2"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96280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pic>
        <p:nvPicPr>
          <p:cNvPr id="9" name="Afbeelding 8" descr="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spTree>
    <p:extLst>
      <p:ext uri="{BB962C8B-B14F-4D97-AF65-F5344CB8AC3E}">
        <p14:creationId xmlns:p14="http://schemas.microsoft.com/office/powerpoint/2010/main" val="70356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7" y="1398637"/>
            <a:ext cx="4038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inhoud 2"/>
          <p:cNvSpPr>
            <a:spLocks noGrp="1"/>
          </p:cNvSpPr>
          <p:nvPr>
            <p:ph idx="13" hasCustomPrompt="1"/>
          </p:nvPr>
        </p:nvSpPr>
        <p:spPr>
          <a:xfrm>
            <a:off x="4724397" y="1398637"/>
            <a:ext cx="4165604"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pic>
        <p:nvPicPr>
          <p:cNvPr id="9" name="Afbeelding 8" descr="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6736" y="270933"/>
            <a:ext cx="983265" cy="1398637"/>
          </a:xfrm>
          <a:prstGeom prst="rect">
            <a:avLst/>
          </a:prstGeom>
        </p:spPr>
      </p:pic>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spTree>
    <p:extLst>
      <p:ext uri="{BB962C8B-B14F-4D97-AF65-F5344CB8AC3E}">
        <p14:creationId xmlns:p14="http://schemas.microsoft.com/office/powerpoint/2010/main" val="412074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4" name="Rechte verbindingslijn 3"/>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itel 1"/>
          <p:cNvSpPr>
            <a:spLocks noGrp="1"/>
          </p:cNvSpPr>
          <p:nvPr>
            <p:ph type="title" hasCustomPrompt="1"/>
          </p:nvPr>
        </p:nvSpPr>
        <p:spPr>
          <a:xfrm>
            <a:off x="1" y="2421467"/>
            <a:ext cx="9143999" cy="1532465"/>
          </a:xfrm>
          <a:prstGeom prst="rect">
            <a:avLst/>
          </a:prstGeom>
        </p:spPr>
        <p:txBody>
          <a:bodyPr vert="horz" lIns="91440" tIns="45720" rIns="91440" bIns="45720" rtlCol="0" anchor="ctr">
            <a:noAutofit/>
          </a:bodyPr>
          <a:lstStyle>
            <a:lvl1pPr algn="ctr">
              <a:defRPr sz="4000">
                <a:solidFill>
                  <a:srgbClr val="545653"/>
                </a:solidFill>
              </a:defRPr>
            </a:lvl1pPr>
          </a:lstStyle>
          <a:p>
            <a:r>
              <a:rPr lang="nl-BE" dirty="0" smtClean="0"/>
              <a:t>Click to add title</a:t>
            </a:r>
            <a:endParaRPr lang="nl-NL" dirty="0"/>
          </a:p>
        </p:txBody>
      </p:sp>
      <p:sp>
        <p:nvSpPr>
          <p:cNvPr id="6" name="Tijdelijke aanduiding voor inhoud 2"/>
          <p:cNvSpPr>
            <a:spLocks noGrp="1"/>
          </p:cNvSpPr>
          <p:nvPr>
            <p:ph idx="12" hasCustomPrompt="1"/>
          </p:nvPr>
        </p:nvSpPr>
        <p:spPr>
          <a:xfrm>
            <a:off x="2" y="4241800"/>
            <a:ext cx="9143998" cy="2140749"/>
          </a:xfrm>
          <a:prstGeom prst="rect">
            <a:avLst/>
          </a:prstGeom>
        </p:spPr>
        <p:txBody>
          <a:bodyPr>
            <a:normAutofit/>
          </a:bodyPr>
          <a:lstStyle>
            <a:lvl1pPr marL="0" indent="0" algn="ctr">
              <a:buFontTx/>
              <a:buNone/>
              <a:defRPr sz="24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author</a:t>
            </a:r>
            <a:endParaRPr lang="nl-NL" dirty="0"/>
          </a:p>
        </p:txBody>
      </p:sp>
      <p:pic>
        <p:nvPicPr>
          <p:cNvPr id="7" name="Afbeelding 6"/>
          <p:cNvPicPr>
            <a:picLocks noChangeAspect="1"/>
          </p:cNvPicPr>
          <p:nvPr userDrawn="1"/>
        </p:nvPicPr>
        <p:blipFill>
          <a:blip r:embed="rId2"/>
          <a:stretch>
            <a:fillRect/>
          </a:stretch>
        </p:blipFill>
        <p:spPr>
          <a:xfrm>
            <a:off x="-1" y="6007098"/>
            <a:ext cx="6524659" cy="850902"/>
          </a:xfrm>
          <a:prstGeom prst="rect">
            <a:avLst/>
          </a:prstGeom>
        </p:spPr>
      </p:pic>
      <p:sp>
        <p:nvSpPr>
          <p:cNvPr id="8"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9"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2" name="Afbeelding 11" descr="L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356098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3" name="Vrije vorm 2"/>
          <p:cNvSpPr/>
          <p:nvPr userDrawn="1"/>
        </p:nvSpPr>
        <p:spPr>
          <a:xfrm>
            <a:off x="0" y="1636"/>
            <a:ext cx="9169400" cy="1210734"/>
          </a:xfrm>
          <a:custGeom>
            <a:avLst/>
            <a:gdLst>
              <a:gd name="connsiteX0" fmla="*/ 0 w 9169400"/>
              <a:gd name="connsiteY0" fmla="*/ 1210734 h 1210734"/>
              <a:gd name="connsiteX1" fmla="*/ 9160933 w 9169400"/>
              <a:gd name="connsiteY1" fmla="*/ 889000 h 1210734"/>
              <a:gd name="connsiteX2" fmla="*/ 9169400 w 9169400"/>
              <a:gd name="connsiteY2" fmla="*/ 0 h 1210734"/>
              <a:gd name="connsiteX3" fmla="*/ 0 w 9169400"/>
              <a:gd name="connsiteY3" fmla="*/ 0 h 1210734"/>
              <a:gd name="connsiteX4" fmla="*/ 0 w 9169400"/>
              <a:gd name="connsiteY4" fmla="*/ 1210734 h 1210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1210734">
                <a:moveTo>
                  <a:pt x="0" y="1210734"/>
                </a:moveTo>
                <a:lnTo>
                  <a:pt x="9160933" y="889000"/>
                </a:lnTo>
                <a:cubicBezTo>
                  <a:pt x="9163755" y="592667"/>
                  <a:pt x="9166578" y="296333"/>
                  <a:pt x="9169400" y="0"/>
                </a:cubicBezTo>
                <a:lnTo>
                  <a:pt x="0" y="0"/>
                </a:lnTo>
                <a:lnTo>
                  <a:pt x="0" y="1210734"/>
                </a:lnTo>
                <a:close/>
              </a:path>
            </a:pathLst>
          </a:custGeom>
          <a:solidFill>
            <a:srgbClr val="A7A1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p:cNvPicPr>
            <a:picLocks noChangeAspect="1"/>
          </p:cNvPicPr>
          <p:nvPr userDrawn="1"/>
        </p:nvPicPr>
        <p:blipFill>
          <a:blip r:embed="rId2"/>
          <a:stretch>
            <a:fillRect/>
          </a:stretch>
        </p:blipFill>
        <p:spPr>
          <a:xfrm>
            <a:off x="-1" y="6007098"/>
            <a:ext cx="6524659" cy="850902"/>
          </a:xfrm>
          <a:prstGeom prst="rect">
            <a:avLst/>
          </a:prstGeom>
        </p:spPr>
      </p:pic>
      <p:cxnSp>
        <p:nvCxnSpPr>
          <p:cNvPr id="5" name="Rechte verbindingslijn 4"/>
          <p:cNvCxnSpPr>
            <a:stCxn id="3" idx="0"/>
          </p:cNvCxnSpPr>
          <p:nvPr userDrawn="1"/>
        </p:nvCxnSpPr>
        <p:spPr>
          <a:xfrm flipV="1">
            <a:off x="0" y="895350"/>
            <a:ext cx="9144000" cy="3170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ijdelijke aanduiding voor titel 1"/>
          <p:cNvSpPr>
            <a:spLocks noGrp="1"/>
          </p:cNvSpPr>
          <p:nvPr>
            <p:ph type="title" hasCustomPrompt="1"/>
          </p:nvPr>
        </p:nvSpPr>
        <p:spPr>
          <a:xfrm>
            <a:off x="406399" y="48200"/>
            <a:ext cx="8873067" cy="1071033"/>
          </a:xfrm>
          <a:prstGeom prst="rect">
            <a:avLst/>
          </a:prstGeom>
        </p:spPr>
        <p:txBody>
          <a:bodyPr vert="horz" lIns="91440" tIns="45720" rIns="91440" bIns="45720" rtlCol="0" anchor="ctr">
            <a:noAutofit/>
          </a:bodyPr>
          <a:lstStyle>
            <a:lvl1pPr algn="l">
              <a:defRPr sz="2800">
                <a:solidFill>
                  <a:schemeClr val="bg1"/>
                </a:solidFill>
              </a:defRPr>
            </a:lvl1pPr>
          </a:lstStyle>
          <a:p>
            <a:r>
              <a:rPr lang="nl-BE" dirty="0" smtClean="0"/>
              <a:t>Click to add title</a:t>
            </a:r>
            <a:endParaRPr lang="nl-NL" dirty="0"/>
          </a:p>
        </p:txBody>
      </p:sp>
      <p:sp>
        <p:nvSpPr>
          <p:cNvPr id="7" name="Tijdelijke aanduiding voor inhoud 2"/>
          <p:cNvSpPr>
            <a:spLocks noGrp="1"/>
          </p:cNvSpPr>
          <p:nvPr>
            <p:ph idx="12" hasCustomPrompt="1"/>
          </p:nvPr>
        </p:nvSpPr>
        <p:spPr>
          <a:xfrm>
            <a:off x="330196" y="1398637"/>
            <a:ext cx="8547105" cy="4832830"/>
          </a:xfrm>
          <a:prstGeom prst="rect">
            <a:avLst/>
          </a:prstGeom>
        </p:spPr>
        <p:txBody>
          <a:bodyPr>
            <a:normAutofit/>
          </a:bodyPr>
          <a:lstStyle>
            <a:lvl1pPr>
              <a:defRPr sz="2000">
                <a:solidFill>
                  <a:srgbClr val="545653"/>
                </a:solidFill>
                <a:latin typeface="Verdana"/>
              </a:defRPr>
            </a:lvl1pPr>
          </a:lstStyle>
          <a:p>
            <a:r>
              <a:rPr lang="nl-NL" dirty="0" smtClean="0"/>
              <a:t>Click </a:t>
            </a:r>
            <a:r>
              <a:rPr lang="nl-NL" dirty="0" err="1" smtClean="0"/>
              <a:t>to</a:t>
            </a:r>
            <a:r>
              <a:rPr lang="nl-NL" dirty="0" smtClean="0"/>
              <a:t> </a:t>
            </a:r>
            <a:r>
              <a:rPr lang="nl-NL" dirty="0" err="1" smtClean="0"/>
              <a:t>add</a:t>
            </a:r>
            <a:r>
              <a:rPr lang="nl-NL" dirty="0" smtClean="0"/>
              <a:t> </a:t>
            </a:r>
            <a:r>
              <a:rPr lang="nl-NL" dirty="0" err="1" smtClean="0"/>
              <a:t>text</a:t>
            </a:r>
            <a:endParaRPr lang="nl-NL" dirty="0"/>
          </a:p>
        </p:txBody>
      </p:sp>
      <p:sp>
        <p:nvSpPr>
          <p:cNvPr id="8" name="Tijdelijke aanduiding voor dianummer 7"/>
          <p:cNvSpPr txBox="1">
            <a:spLocks/>
          </p:cNvSpPr>
          <p:nvPr userDrawn="1"/>
        </p:nvSpPr>
        <p:spPr>
          <a:xfrm>
            <a:off x="8328553" y="6527278"/>
            <a:ext cx="615950"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l-NL" dirty="0">
              <a:solidFill>
                <a:srgbClr val="545653"/>
              </a:solidFill>
            </a:endParaRPr>
          </a:p>
        </p:txBody>
      </p:sp>
      <p:sp>
        <p:nvSpPr>
          <p:cNvPr id="10" name="Rectangle 4"/>
          <p:cNvSpPr txBox="1">
            <a:spLocks noChangeArrowheads="1"/>
          </p:cNvSpPr>
          <p:nvPr userDrawn="1"/>
        </p:nvSpPr>
        <p:spPr bwMode="auto">
          <a:xfrm>
            <a:off x="7637991" y="6579927"/>
            <a:ext cx="76517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bodyPr>
          <a:lstStyle>
            <a:defPPr>
              <a:defRPr lang="nl-NL"/>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F270AF-8B2B-6740-B420-11E9868DEB1A}" type="datetime1">
              <a:rPr lang="nl-NL" sz="900" smtClean="0">
                <a:solidFill>
                  <a:srgbClr val="545653"/>
                </a:solidFill>
                <a:latin typeface="Verdana"/>
              </a:rPr>
              <a:pPr/>
              <a:t>18-10-2016</a:t>
            </a:fld>
            <a:endParaRPr lang="nl-NL" sz="900" dirty="0">
              <a:solidFill>
                <a:srgbClr val="545653"/>
              </a:solidFill>
              <a:latin typeface="Verdana"/>
            </a:endParaRPr>
          </a:p>
        </p:txBody>
      </p:sp>
      <p:sp>
        <p:nvSpPr>
          <p:cNvPr id="11" name="Tijdelijke aanduiding voor dianummer 7"/>
          <p:cNvSpPr txBox="1">
            <a:spLocks/>
          </p:cNvSpPr>
          <p:nvPr userDrawn="1"/>
        </p:nvSpPr>
        <p:spPr>
          <a:xfrm>
            <a:off x="8134350" y="6527278"/>
            <a:ext cx="810153" cy="207962"/>
          </a:xfrm>
          <a:prstGeom prst="rect">
            <a:avLst/>
          </a:prstGeom>
        </p:spPr>
        <p:txBody>
          <a:bodyPr vert="horz" lIns="91440" tIns="45720" rIns="91440" bIns="45720" rtlCol="0" anchor="ctr"/>
          <a:lstStyle>
            <a:defPPr>
              <a:defRPr lang="nl-NL"/>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900" dirty="0" smtClean="0">
                <a:solidFill>
                  <a:srgbClr val="545653"/>
                </a:solidFill>
                <a:latin typeface="Verdana"/>
              </a:rPr>
              <a:t>pag. </a:t>
            </a:r>
            <a:fld id="{5CFEA799-4376-1B4E-ABE8-2121F6FAC846}" type="slidenum">
              <a:rPr lang="nl-NL" sz="900" smtClean="0">
                <a:solidFill>
                  <a:srgbClr val="545653"/>
                </a:solidFill>
                <a:latin typeface="Verdana"/>
              </a:rPr>
              <a:pPr/>
              <a:t>‹#›</a:t>
            </a:fld>
            <a:endParaRPr lang="nl-NL" sz="900" dirty="0">
              <a:solidFill>
                <a:srgbClr val="545653"/>
              </a:solidFill>
              <a:latin typeface="Verdana"/>
            </a:endParaRPr>
          </a:p>
        </p:txBody>
      </p:sp>
      <p:pic>
        <p:nvPicPr>
          <p:cNvPr id="13" name="Afbeelding 12" descr="L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4036" y="270933"/>
            <a:ext cx="983265" cy="1398637"/>
          </a:xfrm>
          <a:prstGeom prst="rect">
            <a:avLst/>
          </a:prstGeom>
        </p:spPr>
      </p:pic>
    </p:spTree>
    <p:extLst>
      <p:ext uri="{BB962C8B-B14F-4D97-AF65-F5344CB8AC3E}">
        <p14:creationId xmlns:p14="http://schemas.microsoft.com/office/powerpoint/2010/main" val="256661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123519"/>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49"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txStyles>
    <p:titleStyle>
      <a:lvl1pPr algn="ctr" defTabSz="457200" rtl="0" eaLnBrk="1" latinLnBrk="0" hangingPunct="1">
        <a:spcBef>
          <a:spcPct val="0"/>
        </a:spcBef>
        <a:buNone/>
        <a:defRPr sz="4400" b="1"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Clr>
          <a:srgbClr val="A99D00"/>
        </a:buClr>
        <a:buFont typeface="Arial"/>
        <a:buChar char="•"/>
        <a:defRPr sz="3200" kern="1200">
          <a:solidFill>
            <a:srgbClr val="545653"/>
          </a:solidFill>
          <a:latin typeface="+mn-lt"/>
          <a:ea typeface="+mn-ea"/>
          <a:cs typeface="+mn-cs"/>
        </a:defRPr>
      </a:lvl1pPr>
      <a:lvl2pPr marL="742950" indent="-285750" algn="l" defTabSz="457200" rtl="0" eaLnBrk="1" latinLnBrk="0" hangingPunct="1">
        <a:spcBef>
          <a:spcPct val="20000"/>
        </a:spcBef>
        <a:buClr>
          <a:srgbClr val="A99D00"/>
        </a:buClr>
        <a:buFont typeface="Arial"/>
        <a:buChar char="–"/>
        <a:defRPr sz="2800" kern="1200">
          <a:solidFill>
            <a:srgbClr val="545653"/>
          </a:solidFill>
          <a:latin typeface="+mn-lt"/>
          <a:ea typeface="+mn-ea"/>
          <a:cs typeface="+mn-cs"/>
        </a:defRPr>
      </a:lvl2pPr>
      <a:lvl3pPr marL="1143000" indent="-228600" algn="l" defTabSz="457200" rtl="0" eaLnBrk="1" latinLnBrk="0" hangingPunct="1">
        <a:spcBef>
          <a:spcPct val="20000"/>
        </a:spcBef>
        <a:buClr>
          <a:srgbClr val="A99D00"/>
        </a:buClr>
        <a:buFont typeface="Arial"/>
        <a:buChar char="•"/>
        <a:defRPr sz="2400" kern="1200">
          <a:solidFill>
            <a:srgbClr val="545653"/>
          </a:solidFill>
          <a:latin typeface="+mn-lt"/>
          <a:ea typeface="+mn-ea"/>
          <a:cs typeface="+mn-cs"/>
        </a:defRPr>
      </a:lvl3pPr>
      <a:lvl4pPr marL="1600200" indent="-228600" algn="l" defTabSz="457200" rtl="0" eaLnBrk="1" latinLnBrk="0" hangingPunct="1">
        <a:spcBef>
          <a:spcPct val="20000"/>
        </a:spcBef>
        <a:buClr>
          <a:srgbClr val="A99D00"/>
        </a:buClr>
        <a:buFont typeface="Arial"/>
        <a:buChar char="–"/>
        <a:defRPr sz="2000" kern="1200">
          <a:solidFill>
            <a:srgbClr val="545653"/>
          </a:solidFill>
          <a:latin typeface="+mn-lt"/>
          <a:ea typeface="+mn-ea"/>
          <a:cs typeface="+mn-cs"/>
        </a:defRPr>
      </a:lvl4pPr>
      <a:lvl5pPr marL="2057400" indent="-228600" algn="l" defTabSz="457200" rtl="0" eaLnBrk="1" latinLnBrk="0" hangingPunct="1">
        <a:spcBef>
          <a:spcPct val="20000"/>
        </a:spcBef>
        <a:buClr>
          <a:srgbClr val="A99D00"/>
        </a:buClr>
        <a:buFont typeface="Arial"/>
        <a:buChar char="»"/>
        <a:defRPr sz="2000" kern="1200">
          <a:solidFill>
            <a:srgbClr val="5456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dirty="0" smtClean="0"/>
              <a:t>The changing concept of work in EU </a:t>
            </a:r>
            <a:r>
              <a:rPr lang="nl-BE" sz="3200" dirty="0" err="1" smtClean="0"/>
              <a:t>social</a:t>
            </a:r>
            <a:r>
              <a:rPr lang="nl-BE" sz="3200" dirty="0" smtClean="0"/>
              <a:t> security </a:t>
            </a:r>
            <a:r>
              <a:rPr lang="nl-BE" sz="3200" dirty="0" err="1" smtClean="0"/>
              <a:t>law</a:t>
            </a:r>
            <a:endParaRPr lang="nl-BE" sz="3200" dirty="0"/>
          </a:p>
        </p:txBody>
      </p:sp>
      <p:sp>
        <p:nvSpPr>
          <p:cNvPr id="3" name="Content Placeholder 2"/>
          <p:cNvSpPr>
            <a:spLocks noGrp="1"/>
          </p:cNvSpPr>
          <p:nvPr>
            <p:ph idx="12"/>
          </p:nvPr>
        </p:nvSpPr>
        <p:spPr/>
        <p:txBody>
          <a:bodyPr/>
          <a:lstStyle/>
          <a:p>
            <a:r>
              <a:rPr lang="nl-BE" dirty="0" smtClean="0"/>
              <a:t>Rob Cornelissen</a:t>
            </a:r>
          </a:p>
          <a:p>
            <a:r>
              <a:rPr lang="nl-BE" dirty="0" smtClean="0"/>
              <a:t>Oslo, </a:t>
            </a:r>
            <a:r>
              <a:rPr lang="nl-BE" smtClean="0"/>
              <a:t>23 September 2016</a:t>
            </a:r>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II. Impact EU regulations on some new types of work</a:t>
            </a:r>
            <a:endParaRPr lang="en-US" dirty="0"/>
          </a:p>
        </p:txBody>
      </p:sp>
      <p:sp>
        <p:nvSpPr>
          <p:cNvPr id="3" name="Tijdelijke aanduiding voor inhoud 2"/>
          <p:cNvSpPr>
            <a:spLocks noGrp="1"/>
          </p:cNvSpPr>
          <p:nvPr>
            <p:ph idx="12"/>
          </p:nvPr>
        </p:nvSpPr>
        <p:spPr/>
        <p:txBody>
          <a:bodyPr>
            <a:normAutofit/>
          </a:bodyPr>
          <a:lstStyle/>
          <a:p>
            <a:r>
              <a:rPr lang="en-US" dirty="0" smtClean="0"/>
              <a:t>EU Regulations set up in a time when workers had a full time and permanent job</a:t>
            </a:r>
          </a:p>
          <a:p>
            <a:r>
              <a:rPr lang="en-US" dirty="0" smtClean="0"/>
              <a:t>No substantial change in EU rules determining applicable social security legislation over last 50 years. </a:t>
            </a:r>
          </a:p>
          <a:p>
            <a:r>
              <a:rPr lang="en-US" dirty="0" smtClean="0"/>
              <a:t>Full time, open-ended employment still accounts for largest proportion of jobs </a:t>
            </a:r>
          </a:p>
          <a:p>
            <a:r>
              <a:rPr lang="en-US" dirty="0" smtClean="0"/>
              <a:t>However, significant rise of new types of work, such as short-time contracts, part-time contracts, on-call contracts, framework contracts, telework</a:t>
            </a:r>
          </a:p>
          <a:p>
            <a:r>
              <a:rPr lang="en-US" dirty="0" smtClean="0"/>
              <a:t>Also: increase of forms of cross-border mobility which are not new but which have become more frequent with new forms of technology and new means of communication: consultants, more than one employment contract at the same time; new work organization: intra-group mobility</a:t>
            </a:r>
          </a:p>
        </p:txBody>
      </p:sp>
    </p:spTree>
    <p:extLst>
      <p:ext uri="{BB962C8B-B14F-4D97-AF65-F5344CB8AC3E}">
        <p14:creationId xmlns:p14="http://schemas.microsoft.com/office/powerpoint/2010/main" val="339804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Impact EU Regulations on some new types of work. </a:t>
            </a:r>
            <a:endParaRPr lang="en-US" dirty="0"/>
          </a:p>
        </p:txBody>
      </p:sp>
      <p:sp>
        <p:nvSpPr>
          <p:cNvPr id="3" name="Tijdelijke aanduiding voor inhoud 2"/>
          <p:cNvSpPr>
            <a:spLocks noGrp="1"/>
          </p:cNvSpPr>
          <p:nvPr>
            <p:ph idx="12"/>
          </p:nvPr>
        </p:nvSpPr>
        <p:spPr/>
        <p:txBody>
          <a:bodyPr/>
          <a:lstStyle/>
          <a:p>
            <a:r>
              <a:rPr lang="en-US" dirty="0" smtClean="0"/>
              <a:t>1. New type of work can lead to </a:t>
            </a:r>
            <a:r>
              <a:rPr lang="en-US" b="1" dirty="0" smtClean="0"/>
              <a:t>lack </a:t>
            </a:r>
            <a:r>
              <a:rPr lang="en-US" dirty="0" smtClean="0"/>
              <a:t>of </a:t>
            </a:r>
            <a:r>
              <a:rPr lang="en-US" b="1" dirty="0" smtClean="0"/>
              <a:t>social security coverage</a:t>
            </a:r>
            <a:r>
              <a:rPr lang="en-US" dirty="0" smtClean="0"/>
              <a:t> in MS concerned. Example: people working in Germany in minor employment, are only insured against accidents at work; exempt from all other social security coverage (pensions, sickness, unemployment)</a:t>
            </a:r>
          </a:p>
          <a:p>
            <a:r>
              <a:rPr lang="en-US" dirty="0" smtClean="0"/>
              <a:t>ECJ (Kits van </a:t>
            </a:r>
            <a:r>
              <a:rPr lang="en-US" dirty="0" err="1" smtClean="0"/>
              <a:t>Heijningen</a:t>
            </a:r>
            <a:r>
              <a:rPr lang="en-US" dirty="0" smtClean="0"/>
              <a:t>): </a:t>
            </a:r>
            <a:r>
              <a:rPr lang="en-US" dirty="0" err="1" smtClean="0"/>
              <a:t>lex</a:t>
            </a:r>
            <a:r>
              <a:rPr lang="en-US" dirty="0" smtClean="0"/>
              <a:t> loci </a:t>
            </a:r>
            <a:r>
              <a:rPr lang="en-US" dirty="0" err="1" smtClean="0"/>
              <a:t>laboris</a:t>
            </a:r>
            <a:r>
              <a:rPr lang="en-US" dirty="0" smtClean="0"/>
              <a:t> rule makes no distinction between full-time and part-time employment. Person covered by EU regulations is subject to legislation of MS of work, both on days of work and on days on which he does not. Number of hours worked are irrelevant.</a:t>
            </a:r>
          </a:p>
          <a:p>
            <a:r>
              <a:rPr lang="en-US" dirty="0" smtClean="0"/>
              <a:t>What does it mean for people residing in one MS but working in Germany on basis of minor employment? </a:t>
            </a:r>
          </a:p>
        </p:txBody>
      </p:sp>
    </p:spTree>
    <p:extLst>
      <p:ext uri="{BB962C8B-B14F-4D97-AF65-F5344CB8AC3E}">
        <p14:creationId xmlns:p14="http://schemas.microsoft.com/office/powerpoint/2010/main" val="172631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Impact EU Regulations. 1. Minor employment</a:t>
            </a:r>
            <a:endParaRPr lang="en-US" dirty="0"/>
          </a:p>
        </p:txBody>
      </p:sp>
      <p:sp>
        <p:nvSpPr>
          <p:cNvPr id="3" name="Tijdelijke aanduiding voor inhoud 2"/>
          <p:cNvSpPr>
            <a:spLocks noGrp="1"/>
          </p:cNvSpPr>
          <p:nvPr>
            <p:ph idx="12"/>
          </p:nvPr>
        </p:nvSpPr>
        <p:spPr/>
        <p:txBody>
          <a:bodyPr>
            <a:normAutofit/>
          </a:bodyPr>
          <a:lstStyle/>
          <a:p>
            <a:r>
              <a:rPr lang="en-US" dirty="0" smtClean="0"/>
              <a:t>Impact differs according to nature of the scheme and according to MS of residence. </a:t>
            </a:r>
          </a:p>
          <a:p>
            <a:r>
              <a:rPr lang="en-US" dirty="0"/>
              <a:t>M</a:t>
            </a:r>
            <a:r>
              <a:rPr lang="en-US" dirty="0" smtClean="0"/>
              <a:t>any MS: family benefits scheme applies to all residents</a:t>
            </a:r>
          </a:p>
          <a:p>
            <a:r>
              <a:rPr lang="en-US" dirty="0" smtClean="0"/>
              <a:t>Ms. </a:t>
            </a:r>
            <a:r>
              <a:rPr lang="en-US" dirty="0" err="1" smtClean="0"/>
              <a:t>Geven</a:t>
            </a:r>
            <a:r>
              <a:rPr lang="en-US" dirty="0" smtClean="0"/>
              <a:t> resided in NL but worked in Germany in minor employment. Claimed parental benefit in Germany. Request, made under old Reg. 1408/71, refused: Ms. </a:t>
            </a:r>
            <a:r>
              <a:rPr lang="en-US" dirty="0" err="1" smtClean="0"/>
              <a:t>Geven</a:t>
            </a:r>
            <a:r>
              <a:rPr lang="en-US" dirty="0" smtClean="0"/>
              <a:t> was not an ‘</a:t>
            </a:r>
            <a:r>
              <a:rPr lang="en-US" i="1" dirty="0" smtClean="0"/>
              <a:t>employed person</a:t>
            </a:r>
            <a:r>
              <a:rPr lang="en-US" dirty="0" smtClean="0"/>
              <a:t>’ within meaning of Reg. 1408/71 due to a special provision in Annex I.</a:t>
            </a:r>
          </a:p>
          <a:p>
            <a:r>
              <a:rPr lang="en-US" dirty="0" smtClean="0"/>
              <a:t>Since Reg. 1408/71 was not applicable, Ms. </a:t>
            </a:r>
            <a:r>
              <a:rPr lang="en-US" dirty="0" err="1" smtClean="0"/>
              <a:t>Geven</a:t>
            </a:r>
            <a:r>
              <a:rPr lang="en-US" dirty="0" smtClean="0"/>
              <a:t> invoked Reg. 1612/68. </a:t>
            </a:r>
          </a:p>
          <a:p>
            <a:r>
              <a:rPr lang="en-US" dirty="0" smtClean="0"/>
              <a:t>ECJ: Ms. </a:t>
            </a:r>
            <a:r>
              <a:rPr lang="en-US" dirty="0" err="1" smtClean="0"/>
              <a:t>Geven</a:t>
            </a:r>
            <a:r>
              <a:rPr lang="en-US" dirty="0" smtClean="0"/>
              <a:t> is indeed a ‘migrant worker’. German parental benefit is a ‘</a:t>
            </a:r>
            <a:r>
              <a:rPr lang="en-US" i="1" dirty="0" smtClean="0"/>
              <a:t>social advantage</a:t>
            </a:r>
            <a:r>
              <a:rPr lang="en-US" dirty="0" smtClean="0"/>
              <a:t>’ within meaning of Art. 7 Reg. 1612/68. Frontier workers too can invoke equal treatment prescribed by Art. 7(2) Reg. 1612/68 </a:t>
            </a:r>
            <a:endParaRPr lang="en-US" dirty="0"/>
          </a:p>
        </p:txBody>
      </p:sp>
    </p:spTree>
    <p:extLst>
      <p:ext uri="{BB962C8B-B14F-4D97-AF65-F5344CB8AC3E}">
        <p14:creationId xmlns:p14="http://schemas.microsoft.com/office/powerpoint/2010/main" val="1530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 Minor employment</a:t>
            </a:r>
            <a:endParaRPr lang="en-US" dirty="0"/>
          </a:p>
        </p:txBody>
      </p:sp>
      <p:sp>
        <p:nvSpPr>
          <p:cNvPr id="3" name="Tijdelijke aanduiding voor inhoud 2"/>
          <p:cNvSpPr>
            <a:spLocks noGrp="1"/>
          </p:cNvSpPr>
          <p:nvPr>
            <p:ph idx="12"/>
          </p:nvPr>
        </p:nvSpPr>
        <p:spPr/>
        <p:txBody>
          <a:bodyPr>
            <a:normAutofit/>
          </a:bodyPr>
          <a:lstStyle/>
          <a:p>
            <a:r>
              <a:rPr lang="en-US" dirty="0" smtClean="0"/>
              <a:t>ECJ: residence condition in German legislation is indirectly discriminatory. However, it is objectively justified and proportionate. Legislature sought to reserve benefit in question to persons having sufficiently close connection with German society, without reserving it exclusively to its residents</a:t>
            </a:r>
          </a:p>
          <a:p>
            <a:r>
              <a:rPr lang="en-US" dirty="0" smtClean="0"/>
              <a:t>Since 1 May 2010: Reg. 1408/71 replaced by Reg. 883/2004</a:t>
            </a:r>
          </a:p>
          <a:p>
            <a:r>
              <a:rPr lang="en-US" dirty="0" smtClean="0"/>
              <a:t>People in minor employment do fall under personal scope of Reg. 883/2004. If they reside in other MS but work in Germany they are subject to German legislation. Because of </a:t>
            </a:r>
            <a:r>
              <a:rPr lang="en-US" b="1" dirty="0" smtClean="0"/>
              <a:t>binding effect </a:t>
            </a:r>
            <a:r>
              <a:rPr lang="en-US" dirty="0" smtClean="0"/>
              <a:t>of EU rules determining applicable legislation, residence clause laid down in German legislation cannot be invoked in order to refuse parental benefit in question. </a:t>
            </a:r>
            <a:endParaRPr lang="en-US" dirty="0"/>
          </a:p>
        </p:txBody>
      </p:sp>
    </p:spTree>
    <p:extLst>
      <p:ext uri="{BB962C8B-B14F-4D97-AF65-F5344CB8AC3E}">
        <p14:creationId xmlns:p14="http://schemas.microsoft.com/office/powerpoint/2010/main" val="13971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Minor employment in one MS. Consequences for other MS involved</a:t>
            </a:r>
            <a:endParaRPr lang="en-US" dirty="0"/>
          </a:p>
        </p:txBody>
      </p:sp>
      <p:sp>
        <p:nvSpPr>
          <p:cNvPr id="3" name="Tijdelijke aanduiding voor inhoud 2"/>
          <p:cNvSpPr>
            <a:spLocks noGrp="1"/>
          </p:cNvSpPr>
          <p:nvPr>
            <p:ph idx="12"/>
          </p:nvPr>
        </p:nvSpPr>
        <p:spPr/>
        <p:txBody>
          <a:bodyPr>
            <a:normAutofit/>
          </a:bodyPr>
          <a:lstStyle/>
          <a:p>
            <a:r>
              <a:rPr lang="en-US" dirty="0" smtClean="0"/>
              <a:t>Lack of social security coverage in one MS could have important consequences for social security coverage in </a:t>
            </a:r>
            <a:r>
              <a:rPr lang="en-US" u="sng" dirty="0" smtClean="0"/>
              <a:t>other</a:t>
            </a:r>
            <a:r>
              <a:rPr lang="en-US" dirty="0" smtClean="0"/>
              <a:t> MS involved. </a:t>
            </a:r>
            <a:r>
              <a:rPr lang="en-US" dirty="0" err="1" smtClean="0"/>
              <a:t>Franzen</a:t>
            </a:r>
            <a:r>
              <a:rPr lang="en-US" dirty="0" smtClean="0"/>
              <a:t> judgment (case C-382/13). </a:t>
            </a:r>
          </a:p>
          <a:p>
            <a:r>
              <a:rPr lang="en-US" dirty="0" smtClean="0"/>
              <a:t>NL citizens residing in NL, worked in Germany in minor employment under Reg. 1408/71. They were not an ‘</a:t>
            </a:r>
            <a:r>
              <a:rPr lang="en-US" i="1" dirty="0" smtClean="0"/>
              <a:t>employed person</a:t>
            </a:r>
            <a:r>
              <a:rPr lang="en-US" dirty="0" smtClean="0"/>
              <a:t>’ because of special provision in Reg. 1408/71. Not insured in Germany against the risks of old-age or family benefits. </a:t>
            </a:r>
          </a:p>
          <a:p>
            <a:r>
              <a:rPr lang="en-US" dirty="0" smtClean="0"/>
              <a:t>NL legislation: everybody residing in NL is covered by insurance concerning family benefits and old-age, except people who are subject to the legislation of another MS. </a:t>
            </a:r>
          </a:p>
          <a:p>
            <a:endParaRPr lang="en-US" dirty="0"/>
          </a:p>
        </p:txBody>
      </p:sp>
    </p:spTree>
    <p:extLst>
      <p:ext uri="{BB962C8B-B14F-4D97-AF65-F5344CB8AC3E}">
        <p14:creationId xmlns:p14="http://schemas.microsoft.com/office/powerpoint/2010/main" val="2379882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Minor employment in one MS. Consequences for other MS involved</a:t>
            </a:r>
            <a:endParaRPr lang="en-US" dirty="0"/>
          </a:p>
        </p:txBody>
      </p:sp>
      <p:sp>
        <p:nvSpPr>
          <p:cNvPr id="3" name="Tijdelijke aanduiding voor inhoud 2"/>
          <p:cNvSpPr>
            <a:spLocks noGrp="1"/>
          </p:cNvSpPr>
          <p:nvPr>
            <p:ph idx="12"/>
          </p:nvPr>
        </p:nvSpPr>
        <p:spPr/>
        <p:txBody>
          <a:bodyPr/>
          <a:lstStyle/>
          <a:p>
            <a:r>
              <a:rPr lang="en-US" dirty="0" smtClean="0"/>
              <a:t>Persons concerned claimed family benefits and old-age pension in NL for years that they were engaged in minor employment in Germany. </a:t>
            </a:r>
          </a:p>
          <a:p>
            <a:r>
              <a:rPr lang="en-US" dirty="0" smtClean="0"/>
              <a:t>Claim refused. NL institution: persons subject to German, and, therefore, not NL legislation. </a:t>
            </a:r>
          </a:p>
          <a:p>
            <a:r>
              <a:rPr lang="en-US" dirty="0" smtClean="0"/>
              <a:t>Preliminary question: does Union law preclude the application of NL legislation which excludes residents from social security coverage for sole reason that they are subject to legislation of another MS? </a:t>
            </a:r>
          </a:p>
          <a:p>
            <a:r>
              <a:rPr lang="en-US" dirty="0" err="1" smtClean="0"/>
              <a:t>Adv</a:t>
            </a:r>
            <a:r>
              <a:rPr lang="en-US" dirty="0" smtClean="0"/>
              <a:t>-Gen: persons are subject to German legislation. Therefore, in principle, MS of residence may exclude persons from its social security coverage for sole reason that they are subject to legislation of another MS. </a:t>
            </a:r>
            <a:endParaRPr lang="en-US" dirty="0"/>
          </a:p>
        </p:txBody>
      </p:sp>
    </p:spTree>
    <p:extLst>
      <p:ext uri="{BB962C8B-B14F-4D97-AF65-F5344CB8AC3E}">
        <p14:creationId xmlns:p14="http://schemas.microsoft.com/office/powerpoint/2010/main" val="50158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Minor employment in one MS.  consequences for other MS involved</a:t>
            </a:r>
            <a:br>
              <a:rPr lang="en-US" dirty="0" smtClean="0"/>
            </a:br>
            <a:endParaRPr lang="en-US" dirty="0"/>
          </a:p>
        </p:txBody>
      </p:sp>
      <p:sp>
        <p:nvSpPr>
          <p:cNvPr id="3" name="Tijdelijke aanduiding voor inhoud 2"/>
          <p:cNvSpPr>
            <a:spLocks noGrp="1"/>
          </p:cNvSpPr>
          <p:nvPr>
            <p:ph idx="12"/>
          </p:nvPr>
        </p:nvSpPr>
        <p:spPr/>
        <p:txBody>
          <a:bodyPr>
            <a:normAutofit/>
          </a:bodyPr>
          <a:lstStyle/>
          <a:p>
            <a:r>
              <a:rPr lang="en-US" dirty="0" err="1" smtClean="0"/>
              <a:t>Adv</a:t>
            </a:r>
            <a:r>
              <a:rPr lang="en-US" dirty="0" smtClean="0"/>
              <a:t>-Gen: final result of application of EU rules: persons have lost social protection concerning family benefits and old-age guaranteed by MS of residence without having obtained comparable protection in competent MS. Result is incompatible with Art. 45-48 TFEU</a:t>
            </a:r>
          </a:p>
          <a:p>
            <a:r>
              <a:rPr lang="en-US" dirty="0" err="1" smtClean="0"/>
              <a:t>Adv</a:t>
            </a:r>
            <a:r>
              <a:rPr lang="en-US" dirty="0" smtClean="0"/>
              <a:t>-Gen: application of </a:t>
            </a:r>
            <a:r>
              <a:rPr lang="en-US" dirty="0" err="1" smtClean="0"/>
              <a:t>lex</a:t>
            </a:r>
            <a:r>
              <a:rPr lang="en-US" dirty="0" smtClean="0"/>
              <a:t> loci </a:t>
            </a:r>
            <a:r>
              <a:rPr lang="en-US" dirty="0" err="1" smtClean="0"/>
              <a:t>laboris</a:t>
            </a:r>
            <a:r>
              <a:rPr lang="en-US" dirty="0" smtClean="0"/>
              <a:t> to be suspended if it does not lead to any social protection concerning family benefits and old-age. Suspension only applies to social security branches for which MS of employment does not offer any protection. </a:t>
            </a:r>
          </a:p>
          <a:p>
            <a:r>
              <a:rPr lang="en-US" dirty="0" err="1" smtClean="0"/>
              <a:t>Adv</a:t>
            </a:r>
            <a:r>
              <a:rPr lang="en-US" dirty="0" smtClean="0"/>
              <a:t>-Gen suggests that during period of suspension </a:t>
            </a:r>
            <a:r>
              <a:rPr lang="en-US" dirty="0"/>
              <a:t>p</a:t>
            </a:r>
            <a:r>
              <a:rPr lang="en-US" dirty="0" smtClean="0"/>
              <a:t>erson is covered by legislation of 2 MS: MS of residence for branches for which MS of work does not offer any protection and MS of work for those branches for which it offers sufficient protection. Legal certainty and predictability of EU rules?</a:t>
            </a:r>
          </a:p>
          <a:p>
            <a:pPr marL="0" indent="0">
              <a:buNone/>
            </a:pPr>
            <a:endParaRPr lang="en-US" dirty="0"/>
          </a:p>
        </p:txBody>
      </p:sp>
    </p:spTree>
    <p:extLst>
      <p:ext uri="{BB962C8B-B14F-4D97-AF65-F5344CB8AC3E}">
        <p14:creationId xmlns:p14="http://schemas.microsoft.com/office/powerpoint/2010/main" val="82373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Minor employment in one MS. Consequences for other MS involved</a:t>
            </a:r>
            <a:endParaRPr lang="en-US" dirty="0"/>
          </a:p>
        </p:txBody>
      </p:sp>
      <p:sp>
        <p:nvSpPr>
          <p:cNvPr id="3" name="Tijdelijke aanduiding voor inhoud 2"/>
          <p:cNvSpPr>
            <a:spLocks noGrp="1"/>
          </p:cNvSpPr>
          <p:nvPr>
            <p:ph idx="12"/>
          </p:nvPr>
        </p:nvSpPr>
        <p:spPr/>
        <p:txBody>
          <a:bodyPr/>
          <a:lstStyle/>
          <a:p>
            <a:r>
              <a:rPr lang="en-US" dirty="0"/>
              <a:t>ECJ did not follow </a:t>
            </a:r>
            <a:r>
              <a:rPr lang="en-US" dirty="0" err="1"/>
              <a:t>Adv</a:t>
            </a:r>
            <a:r>
              <a:rPr lang="en-US" dirty="0"/>
              <a:t>-Gen. ECJ applied </a:t>
            </a:r>
            <a:r>
              <a:rPr lang="en-US" dirty="0" err="1"/>
              <a:t>Bosmann</a:t>
            </a:r>
            <a:r>
              <a:rPr lang="en-US" dirty="0"/>
              <a:t> case-law: non-competent MS has </a:t>
            </a:r>
            <a:r>
              <a:rPr lang="en-US" dirty="0" smtClean="0"/>
              <a:t>power</a:t>
            </a:r>
            <a:r>
              <a:rPr lang="en-US" dirty="0"/>
              <a:t>, if there is </a:t>
            </a:r>
            <a:r>
              <a:rPr lang="en-US" dirty="0" smtClean="0"/>
              <a:t>sufficiently </a:t>
            </a:r>
            <a:r>
              <a:rPr lang="en-US" dirty="0"/>
              <a:t>close connection(residence!), to grant benefits to a mobile worker under its national law. ECJ referred to </a:t>
            </a:r>
            <a:r>
              <a:rPr lang="en-US" dirty="0" smtClean="0"/>
              <a:t>hardship </a:t>
            </a:r>
            <a:r>
              <a:rPr lang="en-US" dirty="0"/>
              <a:t>clause </a:t>
            </a:r>
            <a:r>
              <a:rPr lang="en-US" dirty="0" smtClean="0"/>
              <a:t>in </a:t>
            </a:r>
            <a:r>
              <a:rPr lang="en-US" dirty="0"/>
              <a:t>NL law to remedy any unacceptable unfairness arising from NL law concerning insurance obligation or exclusion therefrom. ECJ: persons fulfill the substantive conditions for granting benefits in question.</a:t>
            </a:r>
          </a:p>
          <a:p>
            <a:r>
              <a:rPr lang="en-US" dirty="0"/>
              <a:t>ECJ did </a:t>
            </a:r>
            <a:r>
              <a:rPr lang="en-US" u="sng" dirty="0"/>
              <a:t>not</a:t>
            </a:r>
            <a:r>
              <a:rPr lang="en-US" dirty="0"/>
              <a:t> answer the question raised by NL court!</a:t>
            </a:r>
          </a:p>
          <a:p>
            <a:endParaRPr lang="en-US" dirty="0"/>
          </a:p>
        </p:txBody>
      </p:sp>
    </p:spTree>
    <p:extLst>
      <p:ext uri="{BB962C8B-B14F-4D97-AF65-F5344CB8AC3E}">
        <p14:creationId xmlns:p14="http://schemas.microsoft.com/office/powerpoint/2010/main" val="278331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 Working in various MS under terms contract, but facts differ from terms contract </a:t>
            </a:r>
            <a:endParaRPr lang="en-US" dirty="0"/>
          </a:p>
        </p:txBody>
      </p:sp>
      <p:sp>
        <p:nvSpPr>
          <p:cNvPr id="3" name="Tijdelijke aanduiding voor inhoud 2"/>
          <p:cNvSpPr>
            <a:spLocks noGrp="1"/>
          </p:cNvSpPr>
          <p:nvPr>
            <p:ph idx="12"/>
          </p:nvPr>
        </p:nvSpPr>
        <p:spPr/>
        <p:txBody>
          <a:bodyPr/>
          <a:lstStyle/>
          <a:p>
            <a:r>
              <a:rPr lang="en-US" dirty="0"/>
              <a:t>Art. 13 </a:t>
            </a:r>
            <a:r>
              <a:rPr lang="en-US" dirty="0" smtClean="0"/>
              <a:t>Reg. 883/2004 applies </a:t>
            </a:r>
            <a:r>
              <a:rPr lang="en-US" dirty="0"/>
              <a:t>to persons who </a:t>
            </a:r>
            <a:r>
              <a:rPr lang="en-US" i="1" dirty="0"/>
              <a:t>“simultaneously or in alternation, for the same undertaking or employer or for various undertakings or employers, exercise one or more separate activities in two or more MS</a:t>
            </a:r>
            <a:r>
              <a:rPr lang="en-US" dirty="0"/>
              <a:t>” (Art. 14(5) Reg. 987/2009). </a:t>
            </a:r>
          </a:p>
          <a:p>
            <a:r>
              <a:rPr lang="en-US" dirty="0"/>
              <a:t>Activities performed </a:t>
            </a:r>
            <a:r>
              <a:rPr lang="en-US" dirty="0" smtClean="0"/>
              <a:t>‘</a:t>
            </a:r>
            <a:r>
              <a:rPr lang="en-US" i="1" dirty="0" smtClean="0"/>
              <a:t>in alternation</a:t>
            </a:r>
            <a:r>
              <a:rPr lang="en-US" dirty="0" smtClean="0"/>
              <a:t>’: </a:t>
            </a:r>
            <a:r>
              <a:rPr lang="en-US" u="sng" dirty="0"/>
              <a:t>successive</a:t>
            </a:r>
            <a:r>
              <a:rPr lang="en-US" dirty="0"/>
              <a:t> work assignments carried out in different MS, one after another. Some </a:t>
            </a:r>
            <a:r>
              <a:rPr lang="en-US" u="sng" dirty="0"/>
              <a:t>regularity </a:t>
            </a:r>
            <a:r>
              <a:rPr lang="en-US" dirty="0"/>
              <a:t>is required (Practical Guide)</a:t>
            </a:r>
          </a:p>
          <a:p>
            <a:pPr lvl="1"/>
            <a:r>
              <a:rPr lang="en-US" sz="1800" dirty="0"/>
              <a:t>Ex: Ms. Y  works every year from Nov till April for </a:t>
            </a:r>
            <a:r>
              <a:rPr lang="en-US" sz="1800" dirty="0" smtClean="0"/>
              <a:t>employer X </a:t>
            </a:r>
            <a:r>
              <a:rPr lang="en-US" sz="1800" dirty="0"/>
              <a:t>in MS A and from May till October for </a:t>
            </a:r>
            <a:r>
              <a:rPr lang="en-US" sz="1800" dirty="0" smtClean="0"/>
              <a:t>employer Y </a:t>
            </a:r>
            <a:r>
              <a:rPr lang="en-US" sz="1800" dirty="0"/>
              <a:t>in MS B (repetitive work pattern)</a:t>
            </a:r>
          </a:p>
          <a:p>
            <a:r>
              <a:rPr lang="en-US" dirty="0" smtClean="0"/>
              <a:t>Borderline </a:t>
            </a:r>
            <a:r>
              <a:rPr lang="en-US" dirty="0"/>
              <a:t>with general rule (</a:t>
            </a:r>
            <a:r>
              <a:rPr lang="en-US" dirty="0" err="1"/>
              <a:t>lex</a:t>
            </a:r>
            <a:r>
              <a:rPr lang="en-US" dirty="0"/>
              <a:t> loci </a:t>
            </a:r>
            <a:r>
              <a:rPr lang="en-US" dirty="0" err="1"/>
              <a:t>laboris</a:t>
            </a:r>
            <a:r>
              <a:rPr lang="en-US" dirty="0"/>
              <a:t>)? </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15602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Working in various MS under terms of contract but facts differ from terms contract  </a:t>
            </a:r>
            <a:endParaRPr lang="en-US" dirty="0"/>
          </a:p>
        </p:txBody>
      </p:sp>
      <p:sp>
        <p:nvSpPr>
          <p:cNvPr id="3" name="Tijdelijke aanduiding voor inhoud 2"/>
          <p:cNvSpPr>
            <a:spLocks noGrp="1"/>
          </p:cNvSpPr>
          <p:nvPr>
            <p:ph idx="12"/>
          </p:nvPr>
        </p:nvSpPr>
        <p:spPr/>
        <p:txBody>
          <a:bodyPr>
            <a:normAutofit/>
          </a:bodyPr>
          <a:lstStyle/>
          <a:p>
            <a:r>
              <a:rPr lang="en-US" dirty="0"/>
              <a:t>Format case </a:t>
            </a:r>
            <a:r>
              <a:rPr lang="en-US" dirty="0" smtClean="0"/>
              <a:t>(C- </a:t>
            </a:r>
            <a:r>
              <a:rPr lang="en-US" dirty="0"/>
              <a:t>115/11). </a:t>
            </a:r>
            <a:r>
              <a:rPr lang="en-US" dirty="0" smtClean="0"/>
              <a:t>K </a:t>
            </a:r>
            <a:r>
              <a:rPr lang="en-US" dirty="0"/>
              <a:t>resides in PL</a:t>
            </a:r>
            <a:r>
              <a:rPr lang="en-US" dirty="0" smtClean="0"/>
              <a:t>. Employer </a:t>
            </a:r>
            <a:r>
              <a:rPr lang="en-US" dirty="0"/>
              <a:t>is </a:t>
            </a:r>
            <a:r>
              <a:rPr lang="en-US" dirty="0" smtClean="0"/>
              <a:t>agency </a:t>
            </a:r>
            <a:r>
              <a:rPr lang="en-US" dirty="0"/>
              <a:t>with no substantial activities in PL. According to </a:t>
            </a:r>
            <a:r>
              <a:rPr lang="en-US" dirty="0" smtClean="0"/>
              <a:t>first fixed-term </a:t>
            </a:r>
            <a:r>
              <a:rPr lang="en-US" dirty="0"/>
              <a:t>contract </a:t>
            </a:r>
            <a:r>
              <a:rPr lang="en-US" dirty="0" smtClean="0"/>
              <a:t>place </a:t>
            </a:r>
            <a:r>
              <a:rPr lang="en-US" dirty="0"/>
              <a:t>of </a:t>
            </a:r>
            <a:r>
              <a:rPr lang="en-US" dirty="0" smtClean="0"/>
              <a:t>employment: PL </a:t>
            </a:r>
            <a:r>
              <a:rPr lang="en-US" dirty="0"/>
              <a:t>and several MS of the EU, ‘</a:t>
            </a:r>
            <a:r>
              <a:rPr lang="en-US" i="1" dirty="0"/>
              <a:t>as instructed by the employer’</a:t>
            </a:r>
            <a:r>
              <a:rPr lang="en-US" dirty="0"/>
              <a:t>. </a:t>
            </a:r>
            <a:r>
              <a:rPr lang="en-US" dirty="0" smtClean="0"/>
              <a:t>However, under contract </a:t>
            </a:r>
            <a:r>
              <a:rPr lang="en-US" dirty="0"/>
              <a:t>K worked solely in F. After expiration </a:t>
            </a:r>
            <a:r>
              <a:rPr lang="en-US" dirty="0" smtClean="0"/>
              <a:t>contract</a:t>
            </a:r>
            <a:r>
              <a:rPr lang="en-US" dirty="0"/>
              <a:t>, </a:t>
            </a:r>
            <a:r>
              <a:rPr lang="en-US" dirty="0" smtClean="0"/>
              <a:t>another fixed- </a:t>
            </a:r>
            <a:r>
              <a:rPr lang="en-US" dirty="0"/>
              <a:t>term contract. Place of employment described in identical </a:t>
            </a:r>
            <a:r>
              <a:rPr lang="en-US" dirty="0" smtClean="0"/>
              <a:t>terms. Worked under second contract solely </a:t>
            </a:r>
            <a:r>
              <a:rPr lang="en-US" dirty="0"/>
              <a:t>in F. After expiration </a:t>
            </a:r>
            <a:r>
              <a:rPr lang="en-US" dirty="0" smtClean="0"/>
              <a:t>second contract, third fixed- </a:t>
            </a:r>
            <a:r>
              <a:rPr lang="en-US" dirty="0"/>
              <a:t>term </a:t>
            </a:r>
            <a:r>
              <a:rPr lang="en-US" dirty="0" smtClean="0"/>
              <a:t>contract in identical </a:t>
            </a:r>
            <a:r>
              <a:rPr lang="en-US" dirty="0"/>
              <a:t>terms. </a:t>
            </a:r>
            <a:r>
              <a:rPr lang="en-US" dirty="0" smtClean="0"/>
              <a:t>Worked under third </a:t>
            </a:r>
            <a:r>
              <a:rPr lang="en-US" dirty="0"/>
              <a:t>contract </a:t>
            </a:r>
            <a:r>
              <a:rPr lang="en-US" dirty="0" smtClean="0"/>
              <a:t>solely </a:t>
            </a:r>
            <a:r>
              <a:rPr lang="en-US" dirty="0"/>
              <a:t>in FL. </a:t>
            </a:r>
          </a:p>
          <a:p>
            <a:r>
              <a:rPr lang="en-US" dirty="0"/>
              <a:t>PL court </a:t>
            </a:r>
            <a:r>
              <a:rPr lang="en-US" dirty="0" smtClean="0"/>
              <a:t>raised question to ECJ whether K was a </a:t>
            </a:r>
            <a:r>
              <a:rPr lang="en-US" dirty="0"/>
              <a:t>person who </a:t>
            </a:r>
            <a:r>
              <a:rPr lang="en-US" i="1" dirty="0"/>
              <a:t>“normally</a:t>
            </a:r>
            <a:r>
              <a:rPr lang="en-US" dirty="0"/>
              <a:t>” pursues an activity as an employed person in two or more MS within meaning of Art. </a:t>
            </a:r>
            <a:r>
              <a:rPr lang="en-US" dirty="0" smtClean="0"/>
              <a:t>13</a:t>
            </a:r>
            <a:r>
              <a:rPr lang="en-US" dirty="0"/>
              <a:t> </a:t>
            </a:r>
            <a:r>
              <a:rPr lang="en-US" dirty="0" smtClean="0"/>
              <a:t>Reg. 883/2004</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63384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Overview</a:t>
            </a:r>
            <a:endParaRPr lang="nl-BE" dirty="0"/>
          </a:p>
        </p:txBody>
      </p:sp>
      <p:sp>
        <p:nvSpPr>
          <p:cNvPr id="3" name="Content Placeholder 2"/>
          <p:cNvSpPr>
            <a:spLocks noGrp="1"/>
          </p:cNvSpPr>
          <p:nvPr>
            <p:ph idx="12"/>
          </p:nvPr>
        </p:nvSpPr>
        <p:spPr/>
        <p:txBody>
          <a:bodyPr>
            <a:normAutofit/>
          </a:bodyPr>
          <a:lstStyle/>
          <a:p>
            <a:r>
              <a:rPr lang="nl-BE" dirty="0" smtClean="0"/>
              <a:t>I. </a:t>
            </a:r>
            <a:r>
              <a:rPr lang="nl-BE" dirty="0" err="1" smtClean="0"/>
              <a:t>Introduction</a:t>
            </a:r>
            <a:endParaRPr lang="nl-BE" dirty="0" smtClean="0"/>
          </a:p>
          <a:p>
            <a:pPr marL="971550" lvl="1" indent="-514350">
              <a:buFont typeface="+mj-lt"/>
              <a:buAutoNum type="arabicPeriod"/>
            </a:pPr>
            <a:r>
              <a:rPr lang="nl-BE" sz="1800" dirty="0" err="1" smtClean="0"/>
              <a:t>Importance</a:t>
            </a:r>
            <a:r>
              <a:rPr lang="nl-BE" sz="1800" dirty="0" smtClean="0"/>
              <a:t> of </a:t>
            </a:r>
            <a:r>
              <a:rPr lang="nl-BE" sz="1800" dirty="0" err="1" smtClean="0"/>
              <a:t>notion</a:t>
            </a:r>
            <a:r>
              <a:rPr lang="nl-BE" sz="1800" dirty="0" smtClean="0"/>
              <a:t> of ‘</a:t>
            </a:r>
            <a:r>
              <a:rPr lang="nl-BE" sz="1800" dirty="0" err="1" smtClean="0"/>
              <a:t>work</a:t>
            </a:r>
            <a:r>
              <a:rPr lang="nl-BE" sz="1800" dirty="0" smtClean="0"/>
              <a:t>’ </a:t>
            </a:r>
            <a:r>
              <a:rPr lang="nl-BE" sz="1800" dirty="0" err="1" smtClean="0"/>
              <a:t>for</a:t>
            </a:r>
            <a:r>
              <a:rPr lang="nl-BE" sz="1800" dirty="0" smtClean="0"/>
              <a:t> EU </a:t>
            </a:r>
            <a:r>
              <a:rPr lang="nl-BE" sz="1800" dirty="0" err="1" smtClean="0"/>
              <a:t>rules</a:t>
            </a:r>
            <a:r>
              <a:rPr lang="nl-BE" sz="1800" dirty="0" smtClean="0"/>
              <a:t> </a:t>
            </a:r>
            <a:r>
              <a:rPr lang="nl-BE" sz="1800" dirty="0" err="1" smtClean="0"/>
              <a:t>determining</a:t>
            </a:r>
            <a:r>
              <a:rPr lang="nl-BE" sz="1800" dirty="0" smtClean="0"/>
              <a:t> </a:t>
            </a:r>
            <a:r>
              <a:rPr lang="nl-BE" sz="1800" dirty="0" err="1" smtClean="0"/>
              <a:t>applicable</a:t>
            </a:r>
            <a:r>
              <a:rPr lang="nl-BE" sz="1800" dirty="0" smtClean="0"/>
              <a:t> </a:t>
            </a:r>
            <a:r>
              <a:rPr lang="nl-BE" sz="1800" dirty="0" err="1" smtClean="0"/>
              <a:t>legislation</a:t>
            </a:r>
            <a:endParaRPr lang="nl-BE" sz="1800" dirty="0" smtClean="0"/>
          </a:p>
          <a:p>
            <a:pPr marL="971550" lvl="1" indent="-514350">
              <a:buFont typeface="+mj-lt"/>
              <a:buAutoNum type="arabicPeriod"/>
            </a:pPr>
            <a:r>
              <a:rPr lang="nl-BE" sz="1800" dirty="0" smtClean="0"/>
              <a:t>Nature of these </a:t>
            </a:r>
            <a:r>
              <a:rPr lang="nl-BE" sz="1800" dirty="0" err="1" smtClean="0"/>
              <a:t>rules</a:t>
            </a:r>
            <a:endParaRPr lang="nl-BE" sz="1800" dirty="0" smtClean="0"/>
          </a:p>
          <a:p>
            <a:pPr marL="971550" lvl="1" indent="-514350">
              <a:buFont typeface="+mj-lt"/>
              <a:buAutoNum type="arabicPeriod"/>
            </a:pPr>
            <a:r>
              <a:rPr lang="nl-BE" sz="1800" dirty="0" err="1" smtClean="0"/>
              <a:t>Choice</a:t>
            </a:r>
            <a:r>
              <a:rPr lang="nl-BE" sz="1800" dirty="0" smtClean="0"/>
              <a:t> of </a:t>
            </a:r>
            <a:r>
              <a:rPr lang="nl-BE" sz="1800" dirty="0" err="1" smtClean="0"/>
              <a:t>law</a:t>
            </a:r>
            <a:r>
              <a:rPr lang="nl-BE" sz="1800" dirty="0" smtClean="0"/>
              <a:t>: </a:t>
            </a:r>
            <a:r>
              <a:rPr lang="nl-BE" sz="1800" dirty="0" err="1" smtClean="0"/>
              <a:t>legislation</a:t>
            </a:r>
            <a:r>
              <a:rPr lang="nl-BE" sz="1800" dirty="0" smtClean="0"/>
              <a:t> of MS </a:t>
            </a:r>
            <a:r>
              <a:rPr lang="nl-BE" sz="1800" dirty="0" err="1" smtClean="0"/>
              <a:t>where</a:t>
            </a:r>
            <a:r>
              <a:rPr lang="nl-BE" sz="1800" dirty="0" smtClean="0"/>
              <a:t> </a:t>
            </a:r>
            <a:r>
              <a:rPr lang="nl-BE" sz="1800" dirty="0" err="1" smtClean="0"/>
              <a:t>work</a:t>
            </a:r>
            <a:r>
              <a:rPr lang="nl-BE" sz="1800" dirty="0" smtClean="0"/>
              <a:t> is </a:t>
            </a:r>
            <a:r>
              <a:rPr lang="nl-BE" sz="1800" dirty="0" err="1" smtClean="0"/>
              <a:t>performed</a:t>
            </a:r>
            <a:endParaRPr lang="nl-BE" sz="1800" dirty="0" smtClean="0"/>
          </a:p>
          <a:p>
            <a:pPr marL="971550" lvl="1" indent="-514350">
              <a:buFont typeface="+mj-lt"/>
              <a:buAutoNum type="arabicPeriod"/>
            </a:pPr>
            <a:r>
              <a:rPr lang="nl-BE" sz="1800" dirty="0" err="1" smtClean="0"/>
              <a:t>Exceptions</a:t>
            </a:r>
            <a:r>
              <a:rPr lang="nl-BE" sz="1800" dirty="0" smtClean="0"/>
              <a:t> </a:t>
            </a:r>
            <a:r>
              <a:rPr lang="nl-BE" sz="1800" dirty="0" err="1" smtClean="0"/>
              <a:t>to</a:t>
            </a:r>
            <a:r>
              <a:rPr lang="nl-BE" sz="1800" dirty="0" smtClean="0"/>
              <a:t> </a:t>
            </a:r>
            <a:r>
              <a:rPr lang="nl-BE" sz="1800" dirty="0" err="1" smtClean="0"/>
              <a:t>law</a:t>
            </a:r>
            <a:r>
              <a:rPr lang="nl-BE" sz="1800" dirty="0" smtClean="0"/>
              <a:t> of </a:t>
            </a:r>
            <a:r>
              <a:rPr lang="nl-BE" sz="1800" dirty="0" err="1" smtClean="0"/>
              <a:t>workplace</a:t>
            </a:r>
            <a:endParaRPr lang="nl-BE" sz="1800" dirty="0" smtClean="0"/>
          </a:p>
          <a:p>
            <a:pPr marL="457200" lvl="1" indent="0">
              <a:buNone/>
            </a:pPr>
            <a:r>
              <a:rPr lang="nl-BE" dirty="0" smtClean="0"/>
              <a:t>II. </a:t>
            </a:r>
            <a:r>
              <a:rPr lang="nl-BE" sz="2400" dirty="0" smtClean="0"/>
              <a:t>Impact EU </a:t>
            </a:r>
            <a:r>
              <a:rPr lang="nl-BE" sz="2400" dirty="0" err="1" smtClean="0"/>
              <a:t>regulations</a:t>
            </a:r>
            <a:r>
              <a:rPr lang="nl-BE" sz="2400" dirty="0" smtClean="0"/>
              <a:t> on </a:t>
            </a:r>
            <a:r>
              <a:rPr lang="nl-BE" sz="2400" dirty="0" err="1" smtClean="0"/>
              <a:t>some</a:t>
            </a:r>
            <a:r>
              <a:rPr lang="nl-BE" sz="2400" dirty="0" smtClean="0"/>
              <a:t> new types of </a:t>
            </a:r>
            <a:r>
              <a:rPr lang="nl-BE" sz="2400" dirty="0" err="1" smtClean="0"/>
              <a:t>work</a:t>
            </a:r>
            <a:r>
              <a:rPr lang="nl-BE" sz="2400" dirty="0" smtClean="0"/>
              <a:t> </a:t>
            </a:r>
            <a:r>
              <a:rPr lang="nl-BE" sz="2400" dirty="0" err="1" smtClean="0"/>
              <a:t>illustrated</a:t>
            </a:r>
            <a:r>
              <a:rPr lang="nl-BE" sz="2400" dirty="0" smtClean="0"/>
              <a:t> </a:t>
            </a:r>
            <a:r>
              <a:rPr lang="nl-BE" sz="2400" dirty="0" err="1" smtClean="0"/>
              <a:t>by</a:t>
            </a:r>
            <a:r>
              <a:rPr lang="nl-BE" sz="2400" dirty="0" smtClean="0"/>
              <a:t> 4 cases </a:t>
            </a:r>
            <a:r>
              <a:rPr lang="nl-BE" sz="2400" dirty="0" err="1" smtClean="0"/>
              <a:t>before</a:t>
            </a:r>
            <a:r>
              <a:rPr lang="nl-BE" sz="2400" dirty="0" smtClean="0"/>
              <a:t> ECJ</a:t>
            </a:r>
          </a:p>
          <a:p>
            <a:pPr marL="971550" lvl="1" indent="-514350">
              <a:buFont typeface="+mj-lt"/>
              <a:buAutoNum type="arabicPeriod"/>
            </a:pPr>
            <a:r>
              <a:rPr lang="nl-BE" sz="1800" dirty="0" smtClean="0"/>
              <a:t>Minor </a:t>
            </a:r>
            <a:r>
              <a:rPr lang="nl-BE" sz="1800" dirty="0" err="1" smtClean="0"/>
              <a:t>employment</a:t>
            </a:r>
            <a:r>
              <a:rPr lang="nl-BE" sz="1800" dirty="0" smtClean="0"/>
              <a:t>. Impact of </a:t>
            </a:r>
            <a:r>
              <a:rPr lang="nl-BE" sz="1800" dirty="0" err="1" smtClean="0"/>
              <a:t>current</a:t>
            </a:r>
            <a:r>
              <a:rPr lang="nl-BE" sz="1800" dirty="0" smtClean="0"/>
              <a:t> Reg. 883/2004 </a:t>
            </a:r>
            <a:r>
              <a:rPr lang="nl-BE" sz="1800" dirty="0" err="1" smtClean="0"/>
              <a:t>differs</a:t>
            </a:r>
            <a:r>
              <a:rPr lang="nl-BE" sz="1800" dirty="0" smtClean="0"/>
              <a:t> </a:t>
            </a:r>
            <a:r>
              <a:rPr lang="nl-BE" sz="1800" dirty="0" err="1" smtClean="0"/>
              <a:t>from</a:t>
            </a:r>
            <a:r>
              <a:rPr lang="nl-BE" sz="1800" dirty="0" smtClean="0"/>
              <a:t> </a:t>
            </a:r>
            <a:r>
              <a:rPr lang="nl-BE" sz="1800" dirty="0" err="1" smtClean="0"/>
              <a:t>that</a:t>
            </a:r>
            <a:r>
              <a:rPr lang="nl-BE" sz="1800" dirty="0" smtClean="0"/>
              <a:t> of </a:t>
            </a:r>
            <a:r>
              <a:rPr lang="nl-BE" sz="1800" dirty="0" err="1" smtClean="0"/>
              <a:t>old</a:t>
            </a:r>
            <a:r>
              <a:rPr lang="nl-BE" sz="1800" dirty="0" smtClean="0"/>
              <a:t> Reg. 1408/71. </a:t>
            </a:r>
            <a:r>
              <a:rPr lang="nl-BE" sz="1800" dirty="0" err="1" smtClean="0"/>
              <a:t>Consequences</a:t>
            </a:r>
            <a:r>
              <a:rPr lang="nl-BE" sz="1800" dirty="0" smtClean="0"/>
              <a:t> </a:t>
            </a:r>
            <a:r>
              <a:rPr lang="nl-BE" sz="1800" dirty="0" err="1" smtClean="0"/>
              <a:t>for</a:t>
            </a:r>
            <a:r>
              <a:rPr lang="nl-BE" sz="1800" dirty="0" smtClean="0"/>
              <a:t> </a:t>
            </a:r>
            <a:r>
              <a:rPr lang="nl-BE" sz="1800" dirty="0" err="1" smtClean="0"/>
              <a:t>other</a:t>
            </a:r>
            <a:r>
              <a:rPr lang="nl-BE" sz="1800" dirty="0" smtClean="0"/>
              <a:t> MS </a:t>
            </a:r>
            <a:r>
              <a:rPr lang="nl-BE" sz="1800" dirty="0" err="1" smtClean="0"/>
              <a:t>involved</a:t>
            </a:r>
            <a:r>
              <a:rPr lang="nl-BE" sz="1800" dirty="0" smtClean="0"/>
              <a:t>. </a:t>
            </a:r>
          </a:p>
          <a:p>
            <a:pPr marL="971550" lvl="1" indent="-514350">
              <a:buFont typeface="+mj-lt"/>
              <a:buAutoNum type="arabicPeriod"/>
            </a:pPr>
            <a:r>
              <a:rPr lang="nl-BE" sz="1800" dirty="0" err="1" smtClean="0"/>
              <a:t>Working</a:t>
            </a:r>
            <a:r>
              <a:rPr lang="nl-BE" sz="1800" dirty="0" smtClean="0"/>
              <a:t> in </a:t>
            </a:r>
            <a:r>
              <a:rPr lang="nl-BE" sz="1800" dirty="0" err="1" smtClean="0"/>
              <a:t>various</a:t>
            </a:r>
            <a:r>
              <a:rPr lang="nl-BE" sz="1800" dirty="0" smtClean="0"/>
              <a:t> MS </a:t>
            </a:r>
            <a:r>
              <a:rPr lang="nl-BE" sz="1800" dirty="0" err="1" smtClean="0"/>
              <a:t>under</a:t>
            </a:r>
            <a:r>
              <a:rPr lang="nl-BE" sz="1800" dirty="0" smtClean="0"/>
              <a:t> </a:t>
            </a:r>
            <a:r>
              <a:rPr lang="nl-BE" sz="1800" dirty="0" err="1" smtClean="0"/>
              <a:t>succession</a:t>
            </a:r>
            <a:r>
              <a:rPr lang="nl-BE" sz="1800" dirty="0" smtClean="0"/>
              <a:t> of </a:t>
            </a:r>
            <a:r>
              <a:rPr lang="nl-BE" sz="1800" dirty="0" err="1" smtClean="0"/>
              <a:t>fixed</a:t>
            </a:r>
            <a:r>
              <a:rPr lang="nl-BE" sz="1800" dirty="0" smtClean="0"/>
              <a:t>-term </a:t>
            </a:r>
            <a:r>
              <a:rPr lang="nl-BE" sz="1800" dirty="0" err="1" smtClean="0"/>
              <a:t>contracts</a:t>
            </a:r>
            <a:r>
              <a:rPr lang="nl-BE" sz="1800" dirty="0" smtClean="0"/>
              <a:t>, </a:t>
            </a:r>
            <a:r>
              <a:rPr lang="nl-BE" sz="1800" dirty="0" err="1" smtClean="0"/>
              <a:t>where</a:t>
            </a:r>
            <a:r>
              <a:rPr lang="nl-BE" sz="1800" dirty="0" smtClean="0"/>
              <a:t> </a:t>
            </a:r>
            <a:r>
              <a:rPr lang="nl-BE" sz="1800" dirty="0" err="1" smtClean="0"/>
              <a:t>factual</a:t>
            </a:r>
            <a:r>
              <a:rPr lang="nl-BE" sz="1800" dirty="0" smtClean="0"/>
              <a:t> </a:t>
            </a:r>
            <a:r>
              <a:rPr lang="nl-BE" sz="1800" dirty="0" err="1" smtClean="0"/>
              <a:t>situ</a:t>
            </a:r>
            <a:r>
              <a:rPr lang="nl-BE" sz="1800" dirty="0" err="1"/>
              <a:t>ation</a:t>
            </a:r>
            <a:r>
              <a:rPr lang="nl-BE" sz="1800" dirty="0"/>
              <a:t> </a:t>
            </a:r>
            <a:r>
              <a:rPr lang="nl-BE" sz="1800" dirty="0" err="1"/>
              <a:t>differs</a:t>
            </a:r>
            <a:r>
              <a:rPr lang="nl-BE" sz="1800" dirty="0"/>
              <a:t> </a:t>
            </a:r>
            <a:r>
              <a:rPr lang="nl-BE" sz="1800" dirty="0" err="1"/>
              <a:t>from</a:t>
            </a:r>
            <a:r>
              <a:rPr lang="nl-BE" sz="1800" dirty="0"/>
              <a:t> </a:t>
            </a:r>
            <a:r>
              <a:rPr lang="nl-BE" sz="1800" dirty="0" err="1"/>
              <a:t>terms</a:t>
            </a:r>
            <a:r>
              <a:rPr lang="nl-BE" sz="1800" dirty="0"/>
              <a:t> of </a:t>
            </a:r>
            <a:r>
              <a:rPr lang="nl-BE" sz="1800" dirty="0" err="1" smtClean="0"/>
              <a:t>contracts</a:t>
            </a:r>
            <a:endParaRPr lang="nl-BE" sz="1800" dirty="0" smtClean="0"/>
          </a:p>
          <a:p>
            <a:pPr marL="971550" lvl="1" indent="-514350">
              <a:buFont typeface="+mj-lt"/>
              <a:buAutoNum type="arabicPeriod"/>
            </a:pPr>
            <a:r>
              <a:rPr lang="nl-BE" sz="1800" dirty="0" err="1" smtClean="0"/>
              <a:t>Working</a:t>
            </a:r>
            <a:r>
              <a:rPr lang="nl-BE" sz="1800" dirty="0" smtClean="0"/>
              <a:t> </a:t>
            </a:r>
            <a:r>
              <a:rPr lang="nl-BE" sz="1800" dirty="0"/>
              <a:t>in </a:t>
            </a:r>
            <a:r>
              <a:rPr lang="nl-BE" sz="1800" dirty="0" err="1"/>
              <a:t>various</a:t>
            </a:r>
            <a:r>
              <a:rPr lang="nl-BE" sz="1800" dirty="0"/>
              <a:t> MS </a:t>
            </a:r>
            <a:r>
              <a:rPr lang="nl-BE" sz="1800" dirty="0" err="1"/>
              <a:t>under</a:t>
            </a:r>
            <a:r>
              <a:rPr lang="nl-BE" sz="1800" dirty="0"/>
              <a:t> a “</a:t>
            </a:r>
            <a:r>
              <a:rPr lang="nl-BE" sz="1800" dirty="0" err="1"/>
              <a:t>framework</a:t>
            </a:r>
            <a:r>
              <a:rPr lang="nl-BE" sz="1800" dirty="0"/>
              <a:t>” </a:t>
            </a:r>
            <a:r>
              <a:rPr lang="nl-BE" sz="1800" dirty="0" smtClean="0"/>
              <a:t>contract</a:t>
            </a:r>
          </a:p>
          <a:p>
            <a:pPr marL="457200" lvl="1" indent="0">
              <a:buNone/>
            </a:pPr>
            <a:r>
              <a:rPr lang="nl-BE" dirty="0" smtClean="0"/>
              <a:t>III. </a:t>
            </a:r>
            <a:r>
              <a:rPr lang="nl-BE" dirty="0" err="1" smtClean="0"/>
              <a:t>Conclusions</a:t>
            </a:r>
            <a:r>
              <a:rPr lang="nl-BE" dirty="0" smtClean="0"/>
              <a:t> </a:t>
            </a:r>
            <a:r>
              <a:rPr lang="nl-BE" dirty="0" err="1" smtClean="0"/>
              <a:t>and</a:t>
            </a:r>
            <a:r>
              <a:rPr lang="nl-BE" dirty="0" smtClean="0"/>
              <a:t> </a:t>
            </a:r>
            <a:r>
              <a:rPr lang="nl-BE" dirty="0" err="1" smtClean="0"/>
              <a:t>possible</a:t>
            </a:r>
            <a:r>
              <a:rPr lang="nl-BE" dirty="0" smtClean="0"/>
              <a:t> </a:t>
            </a:r>
            <a:r>
              <a:rPr lang="nl-BE" dirty="0" err="1" smtClean="0"/>
              <a:t>perspectives</a:t>
            </a:r>
            <a:endParaRPr lang="nl-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Working in various MS under terms contracts but facts differ from terms contracts </a:t>
            </a:r>
            <a:endParaRPr lang="en-US" dirty="0"/>
          </a:p>
        </p:txBody>
      </p:sp>
      <p:sp>
        <p:nvSpPr>
          <p:cNvPr id="3" name="Tijdelijke aanduiding voor inhoud 2"/>
          <p:cNvSpPr>
            <a:spLocks noGrp="1"/>
          </p:cNvSpPr>
          <p:nvPr>
            <p:ph idx="12"/>
          </p:nvPr>
        </p:nvSpPr>
        <p:spPr/>
        <p:txBody>
          <a:bodyPr/>
          <a:lstStyle/>
          <a:p>
            <a:r>
              <a:rPr lang="en-US" dirty="0"/>
              <a:t>ECJ: if employment in </a:t>
            </a:r>
            <a:r>
              <a:rPr lang="en-US" dirty="0" smtClean="0"/>
              <a:t>a </a:t>
            </a:r>
            <a:r>
              <a:rPr lang="en-US" dirty="0"/>
              <a:t>single MS constitutes </a:t>
            </a:r>
            <a:r>
              <a:rPr lang="en-US" dirty="0" smtClean="0"/>
              <a:t>normal </a:t>
            </a:r>
            <a:r>
              <a:rPr lang="en-US" dirty="0"/>
              <a:t>arrangement for person concerned, such employment does </a:t>
            </a:r>
            <a:r>
              <a:rPr lang="en-US" u="sng" dirty="0"/>
              <a:t>not </a:t>
            </a:r>
            <a:r>
              <a:rPr lang="en-US" dirty="0"/>
              <a:t>fall within scope of Art. 13. Institution </a:t>
            </a:r>
            <a:r>
              <a:rPr lang="en-US" dirty="0" smtClean="0"/>
              <a:t>to take </a:t>
            </a:r>
            <a:r>
              <a:rPr lang="en-US" dirty="0"/>
              <a:t>into account divergence between terms of contract and way in which contract has </a:t>
            </a:r>
            <a:r>
              <a:rPr lang="en-US" dirty="0" smtClean="0"/>
              <a:t>been </a:t>
            </a:r>
            <a:r>
              <a:rPr lang="en-US" dirty="0"/>
              <a:t>implemented. If assessment of factual situation differs from contract, institutions should base itself on findings of actual situation. (Not easy task for institution!). </a:t>
            </a:r>
          </a:p>
          <a:p>
            <a:r>
              <a:rPr lang="en-US" dirty="0"/>
              <a:t>Result: K was </a:t>
            </a:r>
            <a:r>
              <a:rPr lang="en-US" u="sng" dirty="0"/>
              <a:t>not</a:t>
            </a:r>
            <a:r>
              <a:rPr lang="en-US" dirty="0"/>
              <a:t> a person covered by Art. 13. On the contrary: Art. 11(3(a) </a:t>
            </a:r>
            <a:r>
              <a:rPr lang="en-US" dirty="0" smtClean="0"/>
              <a:t>applies (</a:t>
            </a:r>
            <a:r>
              <a:rPr lang="en-US" dirty="0" err="1" smtClean="0"/>
              <a:t>lex</a:t>
            </a:r>
            <a:r>
              <a:rPr lang="en-US" dirty="0" smtClean="0"/>
              <a:t> loci </a:t>
            </a:r>
            <a:r>
              <a:rPr lang="en-US" dirty="0" err="1" smtClean="0"/>
              <a:t>laboris</a:t>
            </a:r>
            <a:r>
              <a:rPr lang="en-US" dirty="0" smtClean="0"/>
              <a:t>): </a:t>
            </a:r>
            <a:r>
              <a:rPr lang="en-US" dirty="0"/>
              <a:t>subject first to F, then FL legislation</a:t>
            </a:r>
          </a:p>
        </p:txBody>
      </p:sp>
    </p:spTree>
    <p:extLst>
      <p:ext uri="{BB962C8B-B14F-4D97-AF65-F5344CB8AC3E}">
        <p14:creationId xmlns:p14="http://schemas.microsoft.com/office/powerpoint/2010/main" val="818059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Impact EU regulations. 3. Working in various MS under “framework contract” </a:t>
            </a:r>
            <a:endParaRPr lang="en-US" dirty="0"/>
          </a:p>
        </p:txBody>
      </p:sp>
      <p:sp>
        <p:nvSpPr>
          <p:cNvPr id="3" name="Tijdelijke aanduiding voor inhoud 2"/>
          <p:cNvSpPr>
            <a:spLocks noGrp="1"/>
          </p:cNvSpPr>
          <p:nvPr>
            <p:ph idx="12"/>
          </p:nvPr>
        </p:nvSpPr>
        <p:spPr/>
        <p:txBody>
          <a:bodyPr>
            <a:normAutofit/>
          </a:bodyPr>
          <a:lstStyle/>
          <a:p>
            <a:r>
              <a:rPr lang="en-US" dirty="0" smtClean="0"/>
              <a:t>B is PL national residing in PL. Work contract with temporary work agency in CY. Place of work under contract: construction sites in various MS. Precise MS and duration of work depend on availability of work and requirements of assignment. During periods when no work is available: unpaid leave. Under this contract, B works in F, NO and B. 8 months after the expiration of first contract, second similar contract with same agency. Under second contract he works in RO and NO. </a:t>
            </a:r>
          </a:p>
          <a:p>
            <a:r>
              <a:rPr lang="en-US" dirty="0" smtClean="0"/>
              <a:t>For first contract, CY institution delivered form E 101 stating that CY legislation was applicable </a:t>
            </a:r>
            <a:r>
              <a:rPr lang="en-US" dirty="0"/>
              <a:t>under Art. 13 Reg. </a:t>
            </a:r>
            <a:r>
              <a:rPr lang="en-US" dirty="0" smtClean="0"/>
              <a:t>883/2004. However, form E 101 was refused under second contract. B then sued employer to pay social security contributions due in NO and RO under Art. 11 (3(a) Reg. 883/2004. Employer refused. </a:t>
            </a:r>
            <a:endParaRPr lang="en-US" dirty="0"/>
          </a:p>
        </p:txBody>
      </p:sp>
    </p:spTree>
    <p:extLst>
      <p:ext uri="{BB962C8B-B14F-4D97-AF65-F5344CB8AC3E}">
        <p14:creationId xmlns:p14="http://schemas.microsoft.com/office/powerpoint/2010/main" val="330573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Working in various MS under a “framework contract”</a:t>
            </a:r>
            <a:endParaRPr lang="en-US" dirty="0"/>
          </a:p>
        </p:txBody>
      </p:sp>
      <p:sp>
        <p:nvSpPr>
          <p:cNvPr id="3" name="Tijdelijke aanduiding voor inhoud 2"/>
          <p:cNvSpPr>
            <a:spLocks noGrp="1"/>
          </p:cNvSpPr>
          <p:nvPr>
            <p:ph idx="12"/>
          </p:nvPr>
        </p:nvSpPr>
        <p:spPr/>
        <p:txBody>
          <a:bodyPr>
            <a:normAutofit/>
          </a:bodyPr>
          <a:lstStyle/>
          <a:p>
            <a:r>
              <a:rPr lang="en-US" dirty="0" smtClean="0"/>
              <a:t>Cy court referred case to ECJ, asking whether Art. 13 Reg. 883/2004 was applicable or not. </a:t>
            </a:r>
          </a:p>
          <a:p>
            <a:r>
              <a:rPr lang="en-US" dirty="0" err="1" smtClean="0"/>
              <a:t>Adv</a:t>
            </a:r>
            <a:r>
              <a:rPr lang="en-US" dirty="0" smtClean="0"/>
              <a:t>-Gen (2015): avoid application </a:t>
            </a:r>
            <a:r>
              <a:rPr lang="en-US" dirty="0" err="1" smtClean="0"/>
              <a:t>lex</a:t>
            </a:r>
            <a:r>
              <a:rPr lang="en-US" dirty="0" smtClean="0"/>
              <a:t> loci </a:t>
            </a:r>
            <a:r>
              <a:rPr lang="en-US" dirty="0" err="1" smtClean="0"/>
              <a:t>laboris</a:t>
            </a:r>
            <a:r>
              <a:rPr lang="en-US" dirty="0" smtClean="0"/>
              <a:t>:  succession of various competent states would complicate social security status of highly mobile worker. All </a:t>
            </a:r>
            <a:r>
              <a:rPr lang="en-US" dirty="0"/>
              <a:t>provisions of EU Reg. </a:t>
            </a:r>
            <a:r>
              <a:rPr lang="en-US" dirty="0" smtClean="0"/>
              <a:t>to </a:t>
            </a:r>
            <a:r>
              <a:rPr lang="en-US" dirty="0"/>
              <a:t>be interpreted in light of objective Art. 48 TFEU: facilitate free movement of workers. </a:t>
            </a:r>
            <a:r>
              <a:rPr lang="en-US" dirty="0" smtClean="0"/>
              <a:t>This calls for a </a:t>
            </a:r>
            <a:r>
              <a:rPr lang="en-US" u="sng" dirty="0" smtClean="0"/>
              <a:t>permanent</a:t>
            </a:r>
            <a:r>
              <a:rPr lang="en-US" dirty="0" smtClean="0"/>
              <a:t> social protection system by making a single MS competent for a highly mobile worker. Since worker is expected to work ‘normally’ in various MS, he falls within scope of Art. 13, even in situations where neither the various MS of employment nor duration of different engagements are known in advance. </a:t>
            </a:r>
          </a:p>
          <a:p>
            <a:r>
              <a:rPr lang="en-US" dirty="0" smtClean="0"/>
              <a:t>Result : CY legislation is applicable (“</a:t>
            </a:r>
            <a:r>
              <a:rPr lang="en-US" i="1" dirty="0" smtClean="0"/>
              <a:t>registered office of employer”)</a:t>
            </a:r>
          </a:p>
        </p:txBody>
      </p:sp>
    </p:spTree>
    <p:extLst>
      <p:ext uri="{BB962C8B-B14F-4D97-AF65-F5344CB8AC3E}">
        <p14:creationId xmlns:p14="http://schemas.microsoft.com/office/powerpoint/2010/main" val="212256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Working in various MS under a “framework” contract</a:t>
            </a:r>
            <a:endParaRPr lang="en-US" dirty="0"/>
          </a:p>
        </p:txBody>
      </p:sp>
      <p:sp>
        <p:nvSpPr>
          <p:cNvPr id="3" name="Tijdelijke aanduiding voor inhoud 2"/>
          <p:cNvSpPr>
            <a:spLocks noGrp="1"/>
          </p:cNvSpPr>
          <p:nvPr>
            <p:ph idx="12"/>
          </p:nvPr>
        </p:nvSpPr>
        <p:spPr/>
        <p:txBody>
          <a:bodyPr>
            <a:normAutofit lnSpcReduction="10000"/>
          </a:bodyPr>
          <a:lstStyle/>
          <a:p>
            <a:r>
              <a:rPr lang="en-US" dirty="0" err="1" smtClean="0"/>
              <a:t>Adv</a:t>
            </a:r>
            <a:r>
              <a:rPr lang="en-US" dirty="0" smtClean="0"/>
              <a:t>-Gen: no reason for fear for abuse or </a:t>
            </a:r>
            <a:r>
              <a:rPr lang="en-US" dirty="0" err="1" smtClean="0"/>
              <a:t>fraude</a:t>
            </a:r>
            <a:r>
              <a:rPr lang="en-US" dirty="0"/>
              <a:t>.</a:t>
            </a:r>
            <a:r>
              <a:rPr lang="en-US" dirty="0" smtClean="0"/>
              <a:t> In fact, procedure Art. 16 IR, if correctly applied, leads to assessment of facts by at least two institutions which guarantees correct determination of applicable legislation. </a:t>
            </a:r>
          </a:p>
          <a:p>
            <a:r>
              <a:rPr lang="en-US" dirty="0" smtClean="0"/>
              <a:t>No judgment ECJ. It was a bogus case. Case withdrawn</a:t>
            </a:r>
          </a:p>
          <a:p>
            <a:r>
              <a:rPr lang="en-US" dirty="0" smtClean="0"/>
              <a:t>Real facts: employer was recruitment agency, registered in CY, a subsidiary of a worldwide recruitment company headquartered in Ireland. The latter company preferred to make use of CY subsidiary to employ workers, in view of the level of the CY social security contributions. </a:t>
            </a:r>
          </a:p>
          <a:p>
            <a:r>
              <a:rPr lang="en-US" dirty="0"/>
              <a:t>Irish company hired an international law firm in Brussels. CY lawyers representing Bogdan and the CY employer had been instructed by the same Belgian law firm. </a:t>
            </a:r>
          </a:p>
          <a:p>
            <a:r>
              <a:rPr lang="en-US" dirty="0" smtClean="0"/>
              <a:t>But question about borderline between Art. 11(3(a) and Art. 13 remains…</a:t>
            </a:r>
            <a:endParaRPr lang="en-US" dirty="0"/>
          </a:p>
        </p:txBody>
      </p:sp>
    </p:spTree>
    <p:extLst>
      <p:ext uri="{BB962C8B-B14F-4D97-AF65-F5344CB8AC3E}">
        <p14:creationId xmlns:p14="http://schemas.microsoft.com/office/powerpoint/2010/main" val="138241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III.Conclusions</a:t>
            </a:r>
            <a:endParaRPr lang="en-US" dirty="0"/>
          </a:p>
        </p:txBody>
      </p:sp>
      <p:sp>
        <p:nvSpPr>
          <p:cNvPr id="3" name="Tijdelijke aanduiding voor inhoud 2"/>
          <p:cNvSpPr>
            <a:spLocks noGrp="1"/>
          </p:cNvSpPr>
          <p:nvPr>
            <p:ph idx="12"/>
          </p:nvPr>
        </p:nvSpPr>
        <p:spPr/>
        <p:txBody>
          <a:bodyPr>
            <a:normAutofit/>
          </a:bodyPr>
          <a:lstStyle/>
          <a:p>
            <a:r>
              <a:rPr lang="en-US" dirty="0" smtClean="0"/>
              <a:t>EU rules determining applicable social security legislation need adaptation and clarification</a:t>
            </a:r>
          </a:p>
          <a:p>
            <a:r>
              <a:rPr lang="en-US" dirty="0" smtClean="0"/>
              <a:t>1. Clarify “workplace”. </a:t>
            </a:r>
          </a:p>
          <a:p>
            <a:r>
              <a:rPr lang="en-US" dirty="0" smtClean="0"/>
              <a:t>For growing number workers professional activity no longer assumes permanent presence at </a:t>
            </a:r>
            <a:r>
              <a:rPr lang="en-US" dirty="0"/>
              <a:t>workplace (IT and modern communication </a:t>
            </a:r>
            <a:r>
              <a:rPr lang="en-US" dirty="0" smtClean="0"/>
              <a:t>tools). Currently teleworkers, </a:t>
            </a:r>
            <a:r>
              <a:rPr lang="en-US" dirty="0" err="1" smtClean="0"/>
              <a:t>e.g</a:t>
            </a:r>
            <a:r>
              <a:rPr lang="en-US" dirty="0" smtClean="0"/>
              <a:t>, are considered to perform work at home. Could lead to application Art. 13 and change competent MS. </a:t>
            </a:r>
          </a:p>
          <a:p>
            <a:r>
              <a:rPr lang="en-US" dirty="0" smtClean="0"/>
              <a:t>A provision in IR could give guidance to identify “workplace” in case of doubt. For teleworkers: place where employer is located: closest connection in terms of employment. Guarantees also equal treatment between regular workers and teleworkers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24266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 </a:t>
            </a:r>
            <a:endParaRPr lang="en-US" dirty="0"/>
          </a:p>
        </p:txBody>
      </p:sp>
      <p:sp>
        <p:nvSpPr>
          <p:cNvPr id="3" name="Tijdelijke aanduiding voor inhoud 2"/>
          <p:cNvSpPr>
            <a:spLocks noGrp="1"/>
          </p:cNvSpPr>
          <p:nvPr>
            <p:ph idx="12"/>
          </p:nvPr>
        </p:nvSpPr>
        <p:spPr/>
        <p:txBody>
          <a:bodyPr/>
          <a:lstStyle/>
          <a:p>
            <a:r>
              <a:rPr lang="en-US" dirty="0" smtClean="0"/>
              <a:t>2. Adapt rules for frequent and recurrent cross-border professional mobility</a:t>
            </a:r>
          </a:p>
          <a:p>
            <a:r>
              <a:rPr lang="en-US" dirty="0" smtClean="0"/>
              <a:t>Guiding principle: with which MS has worker closest connection in terms of employment?</a:t>
            </a:r>
          </a:p>
          <a:p>
            <a:r>
              <a:rPr lang="en-US" dirty="0" smtClean="0"/>
              <a:t>Ensure that applicable legislation is that of place where principal activity is habitually performed and where activity’s </a:t>
            </a:r>
            <a:r>
              <a:rPr lang="en-US" dirty="0" err="1" smtClean="0"/>
              <a:t>centre</a:t>
            </a:r>
            <a:r>
              <a:rPr lang="en-US" dirty="0" smtClean="0"/>
              <a:t> of interest is located</a:t>
            </a:r>
          </a:p>
        </p:txBody>
      </p:sp>
    </p:spTree>
    <p:extLst>
      <p:ext uri="{BB962C8B-B14F-4D97-AF65-F5344CB8AC3E}">
        <p14:creationId xmlns:p14="http://schemas.microsoft.com/office/powerpoint/2010/main" val="4278616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3" name="Tijdelijke aanduiding voor inhoud 2"/>
          <p:cNvSpPr>
            <a:spLocks noGrp="1"/>
          </p:cNvSpPr>
          <p:nvPr>
            <p:ph idx="12"/>
          </p:nvPr>
        </p:nvSpPr>
        <p:spPr/>
        <p:txBody>
          <a:bodyPr/>
          <a:lstStyle/>
          <a:p>
            <a:r>
              <a:rPr lang="en-US" dirty="0" smtClean="0"/>
              <a:t>Art. 13(3)  Reg. 883/2004: a person who works as an employed person in MS A and as a self-employed person in MS B is subject to the social security legislation of MS A, even if he does </a:t>
            </a:r>
            <a:r>
              <a:rPr lang="en-US" u="sng" dirty="0" smtClean="0"/>
              <a:t>not</a:t>
            </a:r>
            <a:r>
              <a:rPr lang="en-US" dirty="0" smtClean="0"/>
              <a:t> pursue a “substantial” part of his activities there! If self-employment is person’s main activity, he should be subject to legislation of MS B. </a:t>
            </a:r>
          </a:p>
          <a:p>
            <a:r>
              <a:rPr lang="en-US" dirty="0" smtClean="0"/>
              <a:t>Art. 13 (1)(b)(iv) Reg. 883/2004 leads to situations where a worker is subject to the social security legislation of a MS having </a:t>
            </a:r>
            <a:r>
              <a:rPr lang="en-US" u="sng" dirty="0" smtClean="0"/>
              <a:t>no connection at all </a:t>
            </a:r>
            <a:r>
              <a:rPr lang="en-US" dirty="0" smtClean="0"/>
              <a:t>with the employment contracts. </a:t>
            </a:r>
          </a:p>
          <a:p>
            <a:pPr lvl="1"/>
            <a:r>
              <a:rPr lang="en-US" sz="1800" dirty="0" smtClean="0"/>
              <a:t>Ex:  worker resides in NL, works 2 days a week for employer in B and 3 days a week for another employer in D. Is subject to NL legislation</a:t>
            </a:r>
          </a:p>
          <a:p>
            <a:r>
              <a:rPr lang="en-US" dirty="0"/>
              <a:t>Introduce criteria in IR to clarify borderline between Art. 13 and Art. 11(3)(a) (Format and Bogdan cases)</a:t>
            </a:r>
          </a:p>
          <a:p>
            <a:endParaRPr lang="en-US" dirty="0"/>
          </a:p>
          <a:p>
            <a:endParaRPr lang="en-US" sz="1000" dirty="0" smtClean="0"/>
          </a:p>
        </p:txBody>
      </p:sp>
    </p:spTree>
    <p:extLst>
      <p:ext uri="{BB962C8B-B14F-4D97-AF65-F5344CB8AC3E}">
        <p14:creationId xmlns:p14="http://schemas.microsoft.com/office/powerpoint/2010/main" val="2350565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3" name="Tijdelijke aanduiding voor inhoud 2"/>
          <p:cNvSpPr>
            <a:spLocks noGrp="1"/>
          </p:cNvSpPr>
          <p:nvPr>
            <p:ph idx="12"/>
          </p:nvPr>
        </p:nvSpPr>
        <p:spPr/>
        <p:txBody>
          <a:bodyPr>
            <a:normAutofit/>
          </a:bodyPr>
          <a:lstStyle/>
          <a:p>
            <a:r>
              <a:rPr lang="en-US" dirty="0" smtClean="0"/>
              <a:t>3. Include safeguards in order to avoid abuse of EU rules</a:t>
            </a:r>
          </a:p>
          <a:p>
            <a:r>
              <a:rPr lang="en-US" dirty="0" smtClean="0"/>
              <a:t>Art. 12 (posting) contains number of safeguards. </a:t>
            </a:r>
          </a:p>
          <a:p>
            <a:pPr lvl="1"/>
            <a:r>
              <a:rPr lang="en-US" sz="1800" dirty="0" smtClean="0"/>
              <a:t>Ex: construction company in MS A. Workers are sent to work in MS B. “Posting” only if the 5 posting conditions are fulfilled. Only then workers continue to be subject to legislation MS A. If not: </a:t>
            </a:r>
            <a:r>
              <a:rPr lang="en-US" sz="1800" dirty="0" err="1" smtClean="0"/>
              <a:t>lex</a:t>
            </a:r>
            <a:r>
              <a:rPr lang="en-US" sz="1800" dirty="0" smtClean="0"/>
              <a:t> loci </a:t>
            </a:r>
            <a:r>
              <a:rPr lang="en-US" sz="1800" dirty="0" err="1" smtClean="0"/>
              <a:t>laboris</a:t>
            </a:r>
            <a:r>
              <a:rPr lang="en-US" sz="1800" dirty="0" smtClean="0"/>
              <a:t> applies: MS B. </a:t>
            </a:r>
          </a:p>
          <a:p>
            <a:r>
              <a:rPr lang="en-US" dirty="0" smtClean="0"/>
              <a:t>Art. 13 does </a:t>
            </a:r>
            <a:r>
              <a:rPr lang="en-US" u="sng" dirty="0" smtClean="0"/>
              <a:t>not</a:t>
            </a:r>
            <a:r>
              <a:rPr lang="en-US" dirty="0" smtClean="0"/>
              <a:t> contain such safeguards.</a:t>
            </a:r>
          </a:p>
          <a:p>
            <a:pPr lvl="1"/>
            <a:r>
              <a:rPr lang="en-US" sz="1800" dirty="0" smtClean="0"/>
              <a:t>Ex: Construction company in MS A. Hires workers from MS B to work in MS C and D. Art. 13 applies, even when company does not exercise “substantial” activities in MS A. Result: legislation MS A applies (“registered office employer”). </a:t>
            </a:r>
          </a:p>
        </p:txBody>
      </p:sp>
    </p:spTree>
    <p:extLst>
      <p:ext uri="{BB962C8B-B14F-4D97-AF65-F5344CB8AC3E}">
        <p14:creationId xmlns:p14="http://schemas.microsoft.com/office/powerpoint/2010/main" val="1733550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Adapt rules for people “normally” working in 2 or more MS</a:t>
            </a:r>
            <a:endParaRPr lang="en-US" dirty="0"/>
          </a:p>
        </p:txBody>
      </p:sp>
      <p:sp>
        <p:nvSpPr>
          <p:cNvPr id="3" name="Tijdelijke aanduiding voor inhoud 2"/>
          <p:cNvSpPr>
            <a:spLocks noGrp="1"/>
          </p:cNvSpPr>
          <p:nvPr>
            <p:ph idx="12"/>
          </p:nvPr>
        </p:nvSpPr>
        <p:spPr/>
        <p:txBody>
          <a:bodyPr/>
          <a:lstStyle/>
          <a:p>
            <a:r>
              <a:rPr lang="en-US" dirty="0"/>
              <a:t>Recent dispute A/PL</a:t>
            </a:r>
          </a:p>
          <a:p>
            <a:pPr lvl="1"/>
            <a:r>
              <a:rPr lang="en-US" sz="1800" dirty="0"/>
              <a:t>Transport company in A founded a company in PL to which it ‘outsourced’ recruitment of workers. Company in PL concludes employment contracts with PL workers. It hires out </a:t>
            </a:r>
            <a:r>
              <a:rPr lang="en-US" sz="1800" dirty="0" smtClean="0"/>
              <a:t>lorry </a:t>
            </a:r>
            <a:r>
              <a:rPr lang="en-US" sz="1800" dirty="0"/>
              <a:t>drivers to A company. Transport routes for the drivers are in various MS outside PL. PL company has its registered office in PL where it rents offices, holds management boards and carries out its administration. However, it does </a:t>
            </a:r>
            <a:r>
              <a:rPr lang="en-US" sz="1800" u="sng" dirty="0"/>
              <a:t>not</a:t>
            </a:r>
            <a:r>
              <a:rPr lang="en-US" sz="1800" dirty="0"/>
              <a:t> perform substantial transport/driving activities in PL. Art. 13 applies resulting in PL legislation being applicable, whereas neither workers nor employer perform “substantial” activities there!</a:t>
            </a:r>
          </a:p>
          <a:p>
            <a:r>
              <a:rPr lang="en-US" dirty="0" smtClean="0"/>
              <a:t>Adapt definition of “</a:t>
            </a:r>
            <a:r>
              <a:rPr lang="en-US" i="1" dirty="0" smtClean="0"/>
              <a:t>registered office </a:t>
            </a:r>
            <a:r>
              <a:rPr lang="en-US" dirty="0" smtClean="0"/>
              <a:t>“ in Art. 14 Reg. 987/2009 to include requirement that undertaking performs substantial activities in MS of registration. If condition is not fulfilled: refer to MS where employer’s main activities or </a:t>
            </a:r>
            <a:r>
              <a:rPr lang="en-US" dirty="0" err="1" smtClean="0"/>
              <a:t>centre</a:t>
            </a:r>
            <a:r>
              <a:rPr lang="en-US" dirty="0" smtClean="0"/>
              <a:t> of interest is located. </a:t>
            </a:r>
          </a:p>
          <a:p>
            <a:endParaRPr lang="en-US" dirty="0"/>
          </a:p>
        </p:txBody>
      </p:sp>
    </p:spTree>
    <p:extLst>
      <p:ext uri="{BB962C8B-B14F-4D97-AF65-F5344CB8AC3E}">
        <p14:creationId xmlns:p14="http://schemas.microsoft.com/office/powerpoint/2010/main" val="4283035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3" name="Tijdelijke aanduiding voor inhoud 2"/>
          <p:cNvSpPr>
            <a:spLocks noGrp="1"/>
          </p:cNvSpPr>
          <p:nvPr>
            <p:ph idx="12"/>
          </p:nvPr>
        </p:nvSpPr>
        <p:spPr/>
        <p:txBody>
          <a:bodyPr/>
          <a:lstStyle/>
          <a:p>
            <a:endParaRPr lang="en-US" dirty="0" smtClean="0"/>
          </a:p>
          <a:p>
            <a:endParaRPr lang="en-US" dirty="0"/>
          </a:p>
          <a:p>
            <a:endParaRPr lang="en-US" dirty="0" smtClean="0"/>
          </a:p>
          <a:p>
            <a:endParaRPr lang="en-US" dirty="0"/>
          </a:p>
          <a:p>
            <a:endParaRPr lang="en-US" dirty="0" smtClean="0"/>
          </a:p>
          <a:p>
            <a:r>
              <a:rPr lang="en-US" i="1" dirty="0" smtClean="0"/>
              <a:t>Thank you for your attention!</a:t>
            </a:r>
            <a:endParaRPr lang="en-US" i="1" dirty="0"/>
          </a:p>
        </p:txBody>
      </p:sp>
    </p:spTree>
    <p:extLst>
      <p:ext uri="{BB962C8B-B14F-4D97-AF65-F5344CB8AC3E}">
        <p14:creationId xmlns:p14="http://schemas.microsoft.com/office/powerpoint/2010/main" val="362500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 Introduction</a:t>
            </a:r>
            <a:endParaRPr lang="en-US" dirty="0"/>
          </a:p>
        </p:txBody>
      </p:sp>
      <p:sp>
        <p:nvSpPr>
          <p:cNvPr id="3" name="Tijdelijke aanduiding voor inhoud 2"/>
          <p:cNvSpPr>
            <a:spLocks noGrp="1"/>
          </p:cNvSpPr>
          <p:nvPr>
            <p:ph idx="12"/>
          </p:nvPr>
        </p:nvSpPr>
        <p:spPr/>
        <p:txBody>
          <a:bodyPr>
            <a:normAutofit/>
          </a:bodyPr>
          <a:lstStyle/>
          <a:p>
            <a:r>
              <a:rPr lang="en-US" dirty="0" smtClean="0"/>
              <a:t>Objective EU Regulations: people not to be penalized for having made use of free movement </a:t>
            </a:r>
          </a:p>
          <a:p>
            <a:r>
              <a:rPr lang="en-US" dirty="0" smtClean="0"/>
              <a:t>Currently</a:t>
            </a:r>
            <a:r>
              <a:rPr lang="en-US" dirty="0"/>
              <a:t>: Regulations 883/2004 and </a:t>
            </a:r>
            <a:r>
              <a:rPr lang="en-US" dirty="0" smtClean="0"/>
              <a:t>987/2009</a:t>
            </a:r>
          </a:p>
          <a:p>
            <a:r>
              <a:rPr lang="en-US" dirty="0" smtClean="0"/>
              <a:t>Harmonization versus coordination </a:t>
            </a:r>
            <a:endParaRPr lang="en-US" dirty="0"/>
          </a:p>
          <a:p>
            <a:r>
              <a:rPr lang="en-US" dirty="0" smtClean="0"/>
              <a:t>Notion of ‘</a:t>
            </a:r>
            <a:r>
              <a:rPr lang="en-US" i="1" dirty="0" smtClean="0"/>
              <a:t>work</a:t>
            </a:r>
            <a:r>
              <a:rPr lang="en-US" dirty="0" smtClean="0"/>
              <a:t>’ not important for </a:t>
            </a:r>
            <a:r>
              <a:rPr lang="en-US" u="sng" dirty="0" smtClean="0"/>
              <a:t>personal</a:t>
            </a:r>
            <a:r>
              <a:rPr lang="en-US" dirty="0" smtClean="0"/>
              <a:t> scope current regulations. Difference with old Reg. 1408/7. Importance of ‘work’ for rules determining applicable social security legislation.</a:t>
            </a:r>
          </a:p>
          <a:p>
            <a:r>
              <a:rPr lang="en-US" dirty="0" smtClean="0"/>
              <a:t>Objective EU rules determining applicable legislation: prevent conflicts of law. Therefore: uniform criteria</a:t>
            </a:r>
          </a:p>
        </p:txBody>
      </p:sp>
    </p:spTree>
    <p:extLst>
      <p:ext uri="{BB962C8B-B14F-4D97-AF65-F5344CB8AC3E}">
        <p14:creationId xmlns:p14="http://schemas.microsoft.com/office/powerpoint/2010/main" val="212502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Nature of EU rules determining applicable social security legislation </a:t>
            </a:r>
            <a:endParaRPr lang="en-US" dirty="0"/>
          </a:p>
        </p:txBody>
      </p:sp>
      <p:sp>
        <p:nvSpPr>
          <p:cNvPr id="3" name="Tijdelijke aanduiding voor inhoud 2"/>
          <p:cNvSpPr>
            <a:spLocks noGrp="1"/>
          </p:cNvSpPr>
          <p:nvPr>
            <p:ph idx="12"/>
          </p:nvPr>
        </p:nvSpPr>
        <p:spPr/>
        <p:txBody>
          <a:bodyPr>
            <a:normAutofit/>
          </a:bodyPr>
          <a:lstStyle/>
          <a:p>
            <a:r>
              <a:rPr lang="en-US" dirty="0"/>
              <a:t>Mandatory</a:t>
            </a:r>
            <a:r>
              <a:rPr lang="en-US" b="1" dirty="0"/>
              <a:t> </a:t>
            </a:r>
            <a:r>
              <a:rPr lang="en-US" dirty="0"/>
              <a:t>for MS and persons concerned (Van Delft; </a:t>
            </a:r>
            <a:r>
              <a:rPr lang="en-US" dirty="0" err="1"/>
              <a:t>Somova</a:t>
            </a:r>
            <a:r>
              <a:rPr lang="en-US" dirty="0"/>
              <a:t>): </a:t>
            </a:r>
            <a:r>
              <a:rPr lang="en-US" dirty="0" smtClean="0"/>
              <a:t>no freedom </a:t>
            </a:r>
            <a:r>
              <a:rPr lang="en-US" dirty="0"/>
              <a:t>to choose </a:t>
            </a:r>
            <a:r>
              <a:rPr lang="en-US" dirty="0" smtClean="0"/>
              <a:t>applicable social security </a:t>
            </a:r>
            <a:r>
              <a:rPr lang="en-US" dirty="0"/>
              <a:t>legislation</a:t>
            </a:r>
          </a:p>
          <a:p>
            <a:r>
              <a:rPr lang="en-US" b="1" dirty="0" smtClean="0"/>
              <a:t>Binding</a:t>
            </a:r>
            <a:r>
              <a:rPr lang="en-US" dirty="0" smtClean="0"/>
              <a:t> effect: National conditions </a:t>
            </a:r>
            <a:r>
              <a:rPr lang="en-US" dirty="0"/>
              <a:t>overruled if their application is such as to deprive EU conflict of law rule of all practical effect (Kits van Heyningen, De </a:t>
            </a:r>
            <a:r>
              <a:rPr lang="en-US" dirty="0" err="1"/>
              <a:t>Paep</a:t>
            </a:r>
            <a:r>
              <a:rPr lang="en-US" dirty="0"/>
              <a:t>, </a:t>
            </a:r>
            <a:r>
              <a:rPr lang="en-US" dirty="0" err="1"/>
              <a:t>Salemink</a:t>
            </a:r>
            <a:r>
              <a:rPr lang="en-US" dirty="0"/>
              <a:t>, Bakker</a:t>
            </a:r>
            <a:r>
              <a:rPr lang="en-US" dirty="0" smtClean="0"/>
              <a:t>)</a:t>
            </a:r>
          </a:p>
          <a:p>
            <a:pPr lvl="1"/>
            <a:r>
              <a:rPr lang="en-US" sz="1600" dirty="0" smtClean="0"/>
              <a:t>Ex: person working in MS A but residing in MS B cannot be excluded from scope of legislation MS A for sole reason of not residing there. </a:t>
            </a:r>
          </a:p>
          <a:p>
            <a:r>
              <a:rPr lang="en-US" sz="1800" b="1" dirty="0" smtClean="0"/>
              <a:t>Exclusive</a:t>
            </a:r>
            <a:r>
              <a:rPr lang="en-US" sz="1800" dirty="0" smtClean="0"/>
              <a:t> effect: subject to legislation of </a:t>
            </a:r>
            <a:r>
              <a:rPr lang="en-US" sz="1800" u="sng" dirty="0" smtClean="0"/>
              <a:t>one</a:t>
            </a:r>
            <a:r>
              <a:rPr lang="en-US" sz="1800" dirty="0" smtClean="0"/>
              <a:t> single MS</a:t>
            </a:r>
            <a:endParaRPr lang="en-US" sz="1800" dirty="0"/>
          </a:p>
          <a:p>
            <a:r>
              <a:rPr lang="en-US" dirty="0" smtClean="0"/>
              <a:t>Explicitly in text Reg. 883/2004 (and previously Reg. 1408/71)</a:t>
            </a:r>
          </a:p>
        </p:txBody>
      </p:sp>
    </p:spTree>
    <p:extLst>
      <p:ext uri="{BB962C8B-B14F-4D97-AF65-F5344CB8AC3E}">
        <p14:creationId xmlns:p14="http://schemas.microsoft.com/office/powerpoint/2010/main" val="98903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Exclusive effect</a:t>
            </a:r>
            <a:endParaRPr lang="en-US" dirty="0"/>
          </a:p>
        </p:txBody>
      </p:sp>
      <p:sp>
        <p:nvSpPr>
          <p:cNvPr id="3" name="Tijdelijke aanduiding voor inhoud 2"/>
          <p:cNvSpPr>
            <a:spLocks noGrp="1"/>
          </p:cNvSpPr>
          <p:nvPr>
            <p:ph idx="12"/>
          </p:nvPr>
        </p:nvSpPr>
        <p:spPr/>
        <p:txBody>
          <a:bodyPr>
            <a:normAutofit/>
          </a:bodyPr>
          <a:lstStyle/>
          <a:p>
            <a:r>
              <a:rPr lang="en-US" dirty="0" smtClean="0"/>
              <a:t>However, ECJ</a:t>
            </a:r>
            <a:r>
              <a:rPr lang="en-US" dirty="0"/>
              <a:t>: </a:t>
            </a:r>
            <a:r>
              <a:rPr lang="en-US" u="sng" dirty="0"/>
              <a:t>all</a:t>
            </a:r>
            <a:r>
              <a:rPr lang="en-US" dirty="0"/>
              <a:t> provisions of Reg. to be interpreted in light objective pursued by Art. 48 TFEU (Bosman, </a:t>
            </a:r>
            <a:r>
              <a:rPr lang="en-US" dirty="0" err="1"/>
              <a:t>Hudzinski</a:t>
            </a:r>
            <a:r>
              <a:rPr lang="en-US" dirty="0"/>
              <a:t>). EU Reg. </a:t>
            </a:r>
            <a:r>
              <a:rPr lang="en-US" dirty="0" smtClean="0"/>
              <a:t>do </a:t>
            </a:r>
            <a:r>
              <a:rPr lang="en-US" dirty="0"/>
              <a:t>not prohibit MS from granting broader social protection than that arising from application Reg. </a:t>
            </a:r>
          </a:p>
          <a:p>
            <a:r>
              <a:rPr lang="en-US" dirty="0" smtClean="0"/>
              <a:t>Conclusion: worker can be covered by social security legislation of two MS (similarity with </a:t>
            </a:r>
            <a:r>
              <a:rPr lang="en-US" dirty="0" err="1" smtClean="0"/>
              <a:t>labour</a:t>
            </a:r>
            <a:r>
              <a:rPr lang="en-US" dirty="0" smtClean="0"/>
              <a:t> law). </a:t>
            </a:r>
          </a:p>
          <a:p>
            <a:r>
              <a:rPr lang="en-US" dirty="0" smtClean="0"/>
              <a:t>Condition: a “</a:t>
            </a:r>
            <a:r>
              <a:rPr lang="en-US" i="1" dirty="0" smtClean="0"/>
              <a:t>sufficient close connection</a:t>
            </a:r>
            <a:r>
              <a:rPr lang="en-US" dirty="0" smtClean="0"/>
              <a:t>” between person and non-competent MS. Examples of “</a:t>
            </a:r>
            <a:r>
              <a:rPr lang="en-US" i="1" dirty="0" smtClean="0"/>
              <a:t>close connection</a:t>
            </a:r>
            <a:r>
              <a:rPr lang="en-US" dirty="0" smtClean="0"/>
              <a:t>”: residence (</a:t>
            </a:r>
            <a:r>
              <a:rPr lang="en-US" dirty="0" err="1" smtClean="0"/>
              <a:t>Bosmann</a:t>
            </a:r>
            <a:r>
              <a:rPr lang="en-US" dirty="0" smtClean="0"/>
              <a:t>), being subject to unlimited income tax (</a:t>
            </a:r>
            <a:r>
              <a:rPr lang="en-US" dirty="0" err="1" smtClean="0"/>
              <a:t>Hudzinski</a:t>
            </a:r>
            <a:r>
              <a:rPr lang="en-US" dirty="0" smtClean="0"/>
              <a:t>)</a:t>
            </a:r>
          </a:p>
        </p:txBody>
      </p:sp>
    </p:spTree>
    <p:extLst>
      <p:ext uri="{BB962C8B-B14F-4D97-AF65-F5344CB8AC3E}">
        <p14:creationId xmlns:p14="http://schemas.microsoft.com/office/powerpoint/2010/main" val="380766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Choice of law</a:t>
            </a:r>
            <a:endParaRPr lang="en-US" dirty="0"/>
          </a:p>
        </p:txBody>
      </p:sp>
      <p:sp>
        <p:nvSpPr>
          <p:cNvPr id="3" name="Tijdelijke aanduiding voor inhoud 2"/>
          <p:cNvSpPr>
            <a:spLocks noGrp="1"/>
          </p:cNvSpPr>
          <p:nvPr>
            <p:ph idx="12"/>
          </p:nvPr>
        </p:nvSpPr>
        <p:spPr/>
        <p:txBody>
          <a:bodyPr>
            <a:normAutofit/>
          </a:bodyPr>
          <a:lstStyle/>
          <a:p>
            <a:r>
              <a:rPr lang="en-US" dirty="0" smtClean="0"/>
              <a:t>EU </a:t>
            </a:r>
            <a:r>
              <a:rPr lang="en-US" dirty="0"/>
              <a:t>rules </a:t>
            </a:r>
            <a:r>
              <a:rPr lang="en-US" dirty="0" smtClean="0"/>
              <a:t>do </a:t>
            </a:r>
            <a:r>
              <a:rPr lang="en-US" dirty="0"/>
              <a:t>not </a:t>
            </a:r>
            <a:r>
              <a:rPr lang="en-US" dirty="0" smtClean="0"/>
              <a:t>seek law offering most favorable </a:t>
            </a:r>
            <a:r>
              <a:rPr lang="en-US" dirty="0"/>
              <a:t>protection to the </a:t>
            </a:r>
            <a:r>
              <a:rPr lang="en-US" dirty="0" smtClean="0"/>
              <a:t>worker. Difference with </a:t>
            </a:r>
            <a:r>
              <a:rPr lang="en-US" dirty="0" err="1" smtClean="0"/>
              <a:t>labour</a:t>
            </a:r>
            <a:r>
              <a:rPr lang="en-US" dirty="0" smtClean="0"/>
              <a:t> law. </a:t>
            </a:r>
            <a:endParaRPr lang="en-US" dirty="0"/>
          </a:p>
          <a:p>
            <a:r>
              <a:rPr lang="en-US" dirty="0" smtClean="0"/>
              <a:t>Interests of the worker protected by EU social security rules closely linked with realization of free movement of workers. Main pillar of free movement of workers: equal treatment between mobile and national workers host MS</a:t>
            </a:r>
            <a:endParaRPr lang="en-US" dirty="0"/>
          </a:p>
          <a:p>
            <a:r>
              <a:rPr lang="en-US" dirty="0" smtClean="0"/>
              <a:t>Main choice of law: </a:t>
            </a:r>
            <a:r>
              <a:rPr lang="en-US" b="1" dirty="0" err="1" smtClean="0"/>
              <a:t>lex</a:t>
            </a:r>
            <a:r>
              <a:rPr lang="en-US" b="1" dirty="0" smtClean="0"/>
              <a:t> loci </a:t>
            </a:r>
            <a:r>
              <a:rPr lang="en-US" b="1" dirty="0" err="1" smtClean="0"/>
              <a:t>laboris</a:t>
            </a:r>
            <a:r>
              <a:rPr lang="en-US" b="1" dirty="0" smtClean="0"/>
              <a:t>. </a:t>
            </a:r>
            <a:r>
              <a:rPr lang="en-US" dirty="0" smtClean="0"/>
              <a:t>Mobile </a:t>
            </a:r>
            <a:r>
              <a:rPr lang="en-US" dirty="0"/>
              <a:t>workers should have same rights as national workers in host MS. Prevents </a:t>
            </a:r>
            <a:r>
              <a:rPr lang="en-US" dirty="0" smtClean="0"/>
              <a:t>also unfair </a:t>
            </a:r>
            <a:r>
              <a:rPr lang="en-US" dirty="0"/>
              <a:t>competition. </a:t>
            </a:r>
          </a:p>
          <a:p>
            <a:r>
              <a:rPr lang="en-US" dirty="0"/>
              <a:t>Law of workplace not always appropriate or possible</a:t>
            </a:r>
          </a:p>
          <a:p>
            <a:r>
              <a:rPr lang="en-US" dirty="0"/>
              <a:t>Special rules for posted workers (Art. 12) and people ”normally” working in 2 or more MS (Art. 13) </a:t>
            </a:r>
          </a:p>
          <a:p>
            <a:endParaRPr lang="en-US" dirty="0"/>
          </a:p>
        </p:txBody>
      </p:sp>
    </p:spTree>
    <p:extLst>
      <p:ext uri="{BB962C8B-B14F-4D97-AF65-F5344CB8AC3E}">
        <p14:creationId xmlns:p14="http://schemas.microsoft.com/office/powerpoint/2010/main" val="285338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Exceptions to </a:t>
            </a:r>
            <a:r>
              <a:rPr lang="en-US" dirty="0" err="1" smtClean="0"/>
              <a:t>lex</a:t>
            </a:r>
            <a:r>
              <a:rPr lang="en-US" dirty="0" smtClean="0"/>
              <a:t> loci </a:t>
            </a:r>
            <a:r>
              <a:rPr lang="en-US" dirty="0" err="1" smtClean="0"/>
              <a:t>laboris</a:t>
            </a:r>
            <a:r>
              <a:rPr lang="en-US" dirty="0" smtClean="0"/>
              <a:t>: 1. Posting (Art. 12)</a:t>
            </a:r>
            <a:endParaRPr lang="en-US" dirty="0"/>
          </a:p>
        </p:txBody>
      </p:sp>
      <p:sp>
        <p:nvSpPr>
          <p:cNvPr id="3" name="Tijdelijke aanduiding voor inhoud 2"/>
          <p:cNvSpPr>
            <a:spLocks noGrp="1"/>
          </p:cNvSpPr>
          <p:nvPr>
            <p:ph idx="12"/>
          </p:nvPr>
        </p:nvSpPr>
        <p:spPr/>
        <p:txBody>
          <a:bodyPr/>
          <a:lstStyle/>
          <a:p>
            <a:r>
              <a:rPr lang="nl-BE" dirty="0" err="1" smtClean="0"/>
              <a:t>Initial</a:t>
            </a:r>
            <a:r>
              <a:rPr lang="nl-BE" dirty="0" smtClean="0"/>
              <a:t> </a:t>
            </a:r>
            <a:r>
              <a:rPr lang="nl-BE" dirty="0" err="1" smtClean="0"/>
              <a:t>objective</a:t>
            </a:r>
            <a:r>
              <a:rPr lang="nl-BE" dirty="0" smtClean="0"/>
              <a:t> </a:t>
            </a:r>
            <a:r>
              <a:rPr lang="nl-BE" dirty="0" err="1" smtClean="0"/>
              <a:t>posting</a:t>
            </a:r>
            <a:r>
              <a:rPr lang="nl-BE" dirty="0" smtClean="0"/>
              <a:t> : </a:t>
            </a:r>
            <a:r>
              <a:rPr lang="nl-BE" u="sng" dirty="0" err="1" smtClean="0"/>
              <a:t>simplification</a:t>
            </a:r>
            <a:r>
              <a:rPr lang="nl-BE" u="sng" dirty="0" smtClean="0"/>
              <a:t> </a:t>
            </a:r>
            <a:r>
              <a:rPr lang="nl-BE" dirty="0" err="1" smtClean="0"/>
              <a:t>for</a:t>
            </a:r>
            <a:r>
              <a:rPr lang="nl-BE" dirty="0" smtClean="0"/>
              <a:t> </a:t>
            </a:r>
            <a:r>
              <a:rPr lang="nl-BE" dirty="0" err="1" smtClean="0"/>
              <a:t>workers</a:t>
            </a:r>
            <a:r>
              <a:rPr lang="nl-BE" dirty="0" smtClean="0"/>
              <a:t>, </a:t>
            </a:r>
            <a:r>
              <a:rPr lang="nl-BE" dirty="0" err="1" smtClean="0"/>
              <a:t>employers</a:t>
            </a:r>
            <a:r>
              <a:rPr lang="nl-BE" dirty="0" smtClean="0"/>
              <a:t> </a:t>
            </a:r>
            <a:r>
              <a:rPr lang="nl-BE" dirty="0" err="1" smtClean="0"/>
              <a:t>and</a:t>
            </a:r>
            <a:r>
              <a:rPr lang="nl-BE" dirty="0" smtClean="0"/>
              <a:t> </a:t>
            </a:r>
            <a:r>
              <a:rPr lang="nl-BE" dirty="0" err="1" smtClean="0"/>
              <a:t>institutions</a:t>
            </a:r>
            <a:r>
              <a:rPr lang="nl-BE" dirty="0" smtClean="0"/>
              <a:t>. </a:t>
            </a:r>
            <a:r>
              <a:rPr lang="nl-BE" dirty="0" err="1" smtClean="0"/>
              <a:t>Posting</a:t>
            </a:r>
            <a:r>
              <a:rPr lang="nl-BE" dirty="0" smtClean="0"/>
              <a:t> </a:t>
            </a:r>
            <a:r>
              <a:rPr lang="nl-BE" dirty="0" err="1" smtClean="0"/>
              <a:t>also</a:t>
            </a:r>
            <a:r>
              <a:rPr lang="nl-BE" dirty="0" smtClean="0"/>
              <a:t> </a:t>
            </a:r>
            <a:r>
              <a:rPr lang="nl-BE" u="sng" dirty="0" err="1" smtClean="0"/>
              <a:t>facilitates</a:t>
            </a:r>
            <a:r>
              <a:rPr lang="nl-BE" u="sng" dirty="0" smtClean="0"/>
              <a:t> </a:t>
            </a:r>
            <a:r>
              <a:rPr lang="nl-BE" u="sng" dirty="0" err="1" smtClean="0"/>
              <a:t>freedom</a:t>
            </a:r>
            <a:r>
              <a:rPr lang="nl-BE" u="sng" dirty="0" smtClean="0"/>
              <a:t> </a:t>
            </a:r>
            <a:r>
              <a:rPr lang="nl-BE" dirty="0" err="1" smtClean="0"/>
              <a:t>to</a:t>
            </a:r>
            <a:r>
              <a:rPr lang="nl-BE" dirty="0" smtClean="0"/>
              <a:t> </a:t>
            </a:r>
            <a:r>
              <a:rPr lang="nl-BE" dirty="0" err="1" smtClean="0"/>
              <a:t>provide</a:t>
            </a:r>
            <a:r>
              <a:rPr lang="nl-BE" dirty="0" smtClean="0"/>
              <a:t> </a:t>
            </a:r>
            <a:r>
              <a:rPr lang="nl-BE" u="sng" dirty="0" smtClean="0"/>
              <a:t>services</a:t>
            </a:r>
            <a:r>
              <a:rPr lang="nl-BE" dirty="0" smtClean="0"/>
              <a:t> (Manpower, </a:t>
            </a:r>
            <a:r>
              <a:rPr lang="nl-BE" dirty="0" err="1" smtClean="0"/>
              <a:t>Fitzwilliam</a:t>
            </a:r>
            <a:r>
              <a:rPr lang="nl-BE" dirty="0" smtClean="0"/>
              <a:t>).</a:t>
            </a:r>
          </a:p>
          <a:p>
            <a:r>
              <a:rPr lang="nl-BE" dirty="0" smtClean="0"/>
              <a:t>In order </a:t>
            </a:r>
            <a:r>
              <a:rPr lang="nl-BE" dirty="0" err="1" smtClean="0"/>
              <a:t>to</a:t>
            </a:r>
            <a:r>
              <a:rPr lang="nl-BE" dirty="0" smtClean="0"/>
              <a:t> </a:t>
            </a:r>
            <a:r>
              <a:rPr lang="nl-BE" dirty="0" err="1" smtClean="0"/>
              <a:t>avoid</a:t>
            </a:r>
            <a:r>
              <a:rPr lang="nl-BE" dirty="0" smtClean="0"/>
              <a:t> </a:t>
            </a:r>
            <a:r>
              <a:rPr lang="nl-BE" dirty="0" err="1" smtClean="0"/>
              <a:t>abuse</a:t>
            </a:r>
            <a:r>
              <a:rPr lang="nl-BE" dirty="0" smtClean="0"/>
              <a:t>: </a:t>
            </a:r>
            <a:r>
              <a:rPr lang="nl-BE" dirty="0" err="1" smtClean="0"/>
              <a:t>strict</a:t>
            </a:r>
            <a:r>
              <a:rPr lang="nl-BE" dirty="0" smtClean="0"/>
              <a:t> </a:t>
            </a:r>
            <a:r>
              <a:rPr lang="nl-BE" dirty="0" err="1" smtClean="0"/>
              <a:t>conditions</a:t>
            </a:r>
            <a:r>
              <a:rPr lang="nl-BE" dirty="0" smtClean="0"/>
              <a:t>, </a:t>
            </a:r>
            <a:r>
              <a:rPr lang="nl-BE" dirty="0" err="1" smtClean="0"/>
              <a:t>namely</a:t>
            </a:r>
            <a:r>
              <a:rPr lang="nl-BE" dirty="0" smtClean="0"/>
              <a:t>:</a:t>
            </a:r>
          </a:p>
          <a:p>
            <a:pPr lvl="1"/>
            <a:r>
              <a:rPr lang="nl-BE" sz="1800" dirty="0" err="1" smtClean="0"/>
              <a:t>Temporary</a:t>
            </a:r>
            <a:r>
              <a:rPr lang="nl-BE" sz="1800" dirty="0" smtClean="0"/>
              <a:t> (max. 24 </a:t>
            </a:r>
            <a:r>
              <a:rPr lang="nl-BE" sz="1800" dirty="0" err="1" smtClean="0"/>
              <a:t>months</a:t>
            </a:r>
            <a:r>
              <a:rPr lang="nl-BE" sz="1800" dirty="0" smtClean="0"/>
              <a:t>)</a:t>
            </a:r>
          </a:p>
          <a:p>
            <a:pPr lvl="1"/>
            <a:r>
              <a:rPr lang="nl-BE" sz="1800" dirty="0" smtClean="0"/>
              <a:t>No </a:t>
            </a:r>
            <a:r>
              <a:rPr lang="nl-BE" sz="1800" dirty="0" err="1" smtClean="0"/>
              <a:t>rotation</a:t>
            </a:r>
            <a:r>
              <a:rPr lang="nl-BE" sz="1800" dirty="0" smtClean="0"/>
              <a:t> of </a:t>
            </a:r>
            <a:r>
              <a:rPr lang="nl-BE" sz="1800" dirty="0" err="1" smtClean="0"/>
              <a:t>personnel</a:t>
            </a:r>
            <a:r>
              <a:rPr lang="nl-BE" sz="1800" dirty="0" smtClean="0"/>
              <a:t> </a:t>
            </a:r>
          </a:p>
          <a:p>
            <a:pPr lvl="1"/>
            <a:r>
              <a:rPr lang="nl-BE" sz="1800" dirty="0" err="1" smtClean="0"/>
              <a:t>Worker</a:t>
            </a:r>
            <a:r>
              <a:rPr lang="nl-BE" sz="1800" dirty="0" smtClean="0"/>
              <a:t> must have been </a:t>
            </a:r>
            <a:r>
              <a:rPr lang="nl-BE" sz="1800" dirty="0" err="1" smtClean="0"/>
              <a:t>previously</a:t>
            </a:r>
            <a:r>
              <a:rPr lang="nl-BE" sz="1800" dirty="0" smtClean="0"/>
              <a:t> subject </a:t>
            </a:r>
            <a:r>
              <a:rPr lang="nl-BE" sz="1800" dirty="0" err="1" smtClean="0"/>
              <a:t>to</a:t>
            </a:r>
            <a:r>
              <a:rPr lang="nl-BE" sz="1800" dirty="0" smtClean="0"/>
              <a:t> soc. sec. </a:t>
            </a:r>
            <a:r>
              <a:rPr lang="nl-BE" sz="1800" dirty="0" err="1" smtClean="0"/>
              <a:t>legislation</a:t>
            </a:r>
            <a:r>
              <a:rPr lang="nl-BE" sz="1800" dirty="0" smtClean="0"/>
              <a:t> of </a:t>
            </a:r>
            <a:r>
              <a:rPr lang="nl-BE" sz="1800" dirty="0" err="1" smtClean="0"/>
              <a:t>sending</a:t>
            </a:r>
            <a:r>
              <a:rPr lang="nl-BE" sz="1800" dirty="0" smtClean="0"/>
              <a:t> MS</a:t>
            </a:r>
          </a:p>
          <a:p>
            <a:pPr lvl="1"/>
            <a:r>
              <a:rPr lang="nl-BE" sz="1800" dirty="0" smtClean="0"/>
              <a:t>Direct </a:t>
            </a:r>
            <a:r>
              <a:rPr lang="nl-BE" sz="1800" dirty="0" err="1" smtClean="0"/>
              <a:t>relationship</a:t>
            </a:r>
            <a:r>
              <a:rPr lang="nl-BE" sz="1800" dirty="0" smtClean="0"/>
              <a:t> </a:t>
            </a:r>
            <a:r>
              <a:rPr lang="nl-BE" sz="1800" dirty="0" err="1" smtClean="0"/>
              <a:t>between</a:t>
            </a:r>
            <a:r>
              <a:rPr lang="nl-BE" sz="1800" dirty="0" smtClean="0"/>
              <a:t> </a:t>
            </a:r>
            <a:r>
              <a:rPr lang="nl-BE" sz="1800" dirty="0" err="1" smtClean="0"/>
              <a:t>worker</a:t>
            </a:r>
            <a:r>
              <a:rPr lang="nl-BE" sz="1800" dirty="0" smtClean="0"/>
              <a:t> </a:t>
            </a:r>
            <a:r>
              <a:rPr lang="nl-BE" sz="1800" dirty="0" err="1" smtClean="0"/>
              <a:t>and</a:t>
            </a:r>
            <a:r>
              <a:rPr lang="nl-BE" sz="1800" dirty="0" smtClean="0"/>
              <a:t> </a:t>
            </a:r>
            <a:r>
              <a:rPr lang="nl-BE" sz="1800" dirty="0" err="1" smtClean="0"/>
              <a:t>employer</a:t>
            </a:r>
            <a:r>
              <a:rPr lang="nl-BE" sz="1800" dirty="0" smtClean="0"/>
              <a:t> </a:t>
            </a:r>
            <a:r>
              <a:rPr lang="nl-BE" sz="1800" dirty="0" err="1" smtClean="0"/>
              <a:t>during</a:t>
            </a:r>
            <a:r>
              <a:rPr lang="nl-BE" sz="1800" dirty="0" smtClean="0"/>
              <a:t> </a:t>
            </a:r>
            <a:r>
              <a:rPr lang="nl-BE" sz="1800" dirty="0" err="1" smtClean="0"/>
              <a:t>posting</a:t>
            </a:r>
            <a:endParaRPr lang="nl-BE" sz="1800" dirty="0" smtClean="0"/>
          </a:p>
          <a:p>
            <a:pPr lvl="1"/>
            <a:r>
              <a:rPr lang="nl-BE" sz="1800" dirty="0" smtClean="0"/>
              <a:t>No </a:t>
            </a:r>
            <a:r>
              <a:rPr lang="nl-BE" sz="1800" dirty="0" err="1" smtClean="0"/>
              <a:t>posting</a:t>
            </a:r>
            <a:r>
              <a:rPr lang="nl-BE" sz="1800" dirty="0" smtClean="0"/>
              <a:t> </a:t>
            </a:r>
            <a:r>
              <a:rPr lang="nl-BE" sz="1800" dirty="0" err="1" smtClean="0"/>
              <a:t>by</a:t>
            </a:r>
            <a:r>
              <a:rPr lang="nl-BE" sz="1800" dirty="0" smtClean="0"/>
              <a:t> “letter-box” companies: </a:t>
            </a:r>
            <a:r>
              <a:rPr lang="nl-BE" sz="1800" dirty="0" err="1" smtClean="0"/>
              <a:t>employer</a:t>
            </a:r>
            <a:r>
              <a:rPr lang="nl-BE" sz="1800" dirty="0" smtClean="0"/>
              <a:t> must </a:t>
            </a:r>
            <a:r>
              <a:rPr lang="nl-BE" sz="1800" dirty="0" err="1" smtClean="0"/>
              <a:t>habitually</a:t>
            </a:r>
            <a:r>
              <a:rPr lang="nl-BE" sz="1800" dirty="0" smtClean="0"/>
              <a:t> </a:t>
            </a:r>
            <a:r>
              <a:rPr lang="nl-BE" sz="1800" dirty="0" err="1" smtClean="0"/>
              <a:t>carry</a:t>
            </a:r>
            <a:r>
              <a:rPr lang="nl-BE" sz="1800" dirty="0" smtClean="0"/>
              <a:t> out </a:t>
            </a:r>
            <a:r>
              <a:rPr lang="nl-BE" sz="1800" dirty="0" err="1" smtClean="0"/>
              <a:t>substantial</a:t>
            </a:r>
            <a:r>
              <a:rPr lang="nl-BE" sz="1800" dirty="0" smtClean="0"/>
              <a:t> </a:t>
            </a:r>
            <a:r>
              <a:rPr lang="nl-BE" sz="1800" dirty="0" err="1" smtClean="0"/>
              <a:t>activities</a:t>
            </a:r>
            <a:r>
              <a:rPr lang="nl-BE" sz="1800" dirty="0" smtClean="0"/>
              <a:t> in </a:t>
            </a:r>
            <a:r>
              <a:rPr lang="nl-BE" sz="1800" dirty="0" err="1" smtClean="0"/>
              <a:t>sending</a:t>
            </a:r>
            <a:r>
              <a:rPr lang="nl-BE" sz="1800" dirty="0" smtClean="0"/>
              <a:t> MS (Art. 14(2) Reg. 987/2009)</a:t>
            </a:r>
          </a:p>
        </p:txBody>
      </p:sp>
    </p:spTree>
    <p:extLst>
      <p:ext uri="{BB962C8B-B14F-4D97-AF65-F5344CB8AC3E}">
        <p14:creationId xmlns:p14="http://schemas.microsoft.com/office/powerpoint/2010/main" val="403948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Exceptions to </a:t>
            </a:r>
            <a:r>
              <a:rPr lang="en-US" dirty="0" err="1" smtClean="0"/>
              <a:t>lex</a:t>
            </a:r>
            <a:r>
              <a:rPr lang="en-US" dirty="0" smtClean="0"/>
              <a:t> loci </a:t>
            </a:r>
            <a:r>
              <a:rPr lang="en-US" dirty="0" err="1" smtClean="0"/>
              <a:t>laboris</a:t>
            </a:r>
            <a:r>
              <a:rPr lang="en-US" dirty="0" smtClean="0"/>
              <a:t>: 2. People ‘normally’ working in 2 or more MS </a:t>
            </a:r>
            <a:endParaRPr lang="en-US" dirty="0"/>
          </a:p>
        </p:txBody>
      </p:sp>
      <p:sp>
        <p:nvSpPr>
          <p:cNvPr id="3" name="Tijdelijke aanduiding voor inhoud 2"/>
          <p:cNvSpPr>
            <a:spLocks noGrp="1"/>
          </p:cNvSpPr>
          <p:nvPr>
            <p:ph idx="12"/>
          </p:nvPr>
        </p:nvSpPr>
        <p:spPr/>
        <p:txBody>
          <a:bodyPr>
            <a:normAutofit fontScale="92500" lnSpcReduction="10000"/>
          </a:bodyPr>
          <a:lstStyle/>
          <a:p>
            <a:r>
              <a:rPr lang="en-US" dirty="0" smtClean="0"/>
              <a:t>First connecting factor: “</a:t>
            </a:r>
            <a:r>
              <a:rPr lang="en-US" i="1" dirty="0" smtClean="0"/>
              <a:t>substantial part</a:t>
            </a:r>
            <a:r>
              <a:rPr lang="en-US" dirty="0" smtClean="0"/>
              <a:t>” of worker’s activities. Indicative criteria: working time and/or remuneration.</a:t>
            </a:r>
          </a:p>
          <a:p>
            <a:r>
              <a:rPr lang="en-US" dirty="0" smtClean="0"/>
              <a:t>If no “substantial part” of activities in MS of residence: “</a:t>
            </a:r>
            <a:r>
              <a:rPr lang="en-US" i="1" dirty="0" smtClean="0"/>
              <a:t>registered office or place of business”</a:t>
            </a:r>
            <a:r>
              <a:rPr lang="en-US" dirty="0" smtClean="0"/>
              <a:t> of employer(s) (second connecting factor)</a:t>
            </a:r>
          </a:p>
          <a:p>
            <a:r>
              <a:rPr lang="en-US" dirty="0" smtClean="0"/>
              <a:t>“Registered office or place of business”: “</a:t>
            </a:r>
            <a:r>
              <a:rPr lang="en-US" i="1" dirty="0" smtClean="0"/>
              <a:t>where the essential decisions of the undertaking are adopted and where the functions of its central administration are carried out</a:t>
            </a:r>
            <a:r>
              <a:rPr lang="en-US" dirty="0" smtClean="0"/>
              <a:t>” (Art. 14 (5a) Reg. 987/2009). Partial ‘translation’ </a:t>
            </a:r>
            <a:r>
              <a:rPr lang="en-US" dirty="0" err="1" smtClean="0"/>
              <a:t>Planzer</a:t>
            </a:r>
            <a:r>
              <a:rPr lang="en-US" dirty="0" smtClean="0"/>
              <a:t> judgment in taxation area.(but </a:t>
            </a:r>
            <a:r>
              <a:rPr lang="en-US" b="1" dirty="0" smtClean="0"/>
              <a:t>no</a:t>
            </a:r>
            <a:r>
              <a:rPr lang="en-US" dirty="0" smtClean="0"/>
              <a:t> requirement that undertaking performs ‘substantial’ activities in that MS!)</a:t>
            </a:r>
          </a:p>
          <a:p>
            <a:r>
              <a:rPr lang="en-US" dirty="0" smtClean="0"/>
              <a:t>Art. 13 contains very detailed rules</a:t>
            </a:r>
          </a:p>
          <a:p>
            <a:r>
              <a:rPr lang="en-US" dirty="0"/>
              <a:t>Attention: person is subject to law of MS determined by Art. 13 with respect to </a:t>
            </a:r>
            <a:r>
              <a:rPr lang="en-US" u="sng" dirty="0"/>
              <a:t>whole </a:t>
            </a:r>
            <a:r>
              <a:rPr lang="en-US" dirty="0"/>
              <a:t>of activities: only one MS is competent</a:t>
            </a:r>
          </a:p>
          <a:p>
            <a:pPr lvl="1"/>
            <a:r>
              <a:rPr lang="en-US" sz="1800" dirty="0"/>
              <a:t>Ex: person residing in NL  has two employers, one in NL (2 days a week) and one in B. Person is subject to NL legislation for overall activities (difference with </a:t>
            </a:r>
            <a:r>
              <a:rPr lang="en-US" sz="1800" dirty="0" err="1"/>
              <a:t>labour</a:t>
            </a:r>
            <a:r>
              <a:rPr lang="en-US" sz="1800" dirty="0"/>
              <a:t> law) </a:t>
            </a:r>
            <a:endParaRPr lang="en-US" dirty="0"/>
          </a:p>
          <a:p>
            <a:endParaRPr lang="en-US" dirty="0" smtClean="0"/>
          </a:p>
          <a:p>
            <a:endParaRPr lang="en-US" dirty="0" smtClean="0"/>
          </a:p>
        </p:txBody>
      </p:sp>
    </p:spTree>
    <p:extLst>
      <p:ext uri="{BB962C8B-B14F-4D97-AF65-F5344CB8AC3E}">
        <p14:creationId xmlns:p14="http://schemas.microsoft.com/office/powerpoint/2010/main" val="248708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Art. 16: a flexible Article </a:t>
            </a:r>
            <a:endParaRPr lang="en-US" dirty="0"/>
          </a:p>
        </p:txBody>
      </p:sp>
      <p:sp>
        <p:nvSpPr>
          <p:cNvPr id="3" name="Tijdelijke aanduiding voor inhoud 2"/>
          <p:cNvSpPr>
            <a:spLocks noGrp="1"/>
          </p:cNvSpPr>
          <p:nvPr>
            <p:ph idx="12"/>
          </p:nvPr>
        </p:nvSpPr>
        <p:spPr/>
        <p:txBody>
          <a:bodyPr>
            <a:normAutofit/>
          </a:bodyPr>
          <a:lstStyle/>
          <a:p>
            <a:r>
              <a:rPr lang="en-US" dirty="0" smtClean="0"/>
              <a:t>MS may by common agreement provide for exceptions</a:t>
            </a:r>
          </a:p>
          <a:p>
            <a:r>
              <a:rPr lang="en-US" dirty="0" smtClean="0"/>
              <a:t>MS enjoy wide discretion ( </a:t>
            </a:r>
            <a:r>
              <a:rPr lang="en-US" dirty="0" err="1" smtClean="0"/>
              <a:t>Brusse</a:t>
            </a:r>
            <a:r>
              <a:rPr lang="en-US" dirty="0" smtClean="0"/>
              <a:t>)</a:t>
            </a:r>
          </a:p>
          <a:p>
            <a:r>
              <a:rPr lang="en-US" dirty="0" smtClean="0"/>
              <a:t>One condition: </a:t>
            </a:r>
            <a:r>
              <a:rPr lang="en-US" b="1" dirty="0" smtClean="0"/>
              <a:t>interest </a:t>
            </a:r>
            <a:r>
              <a:rPr lang="en-US" dirty="0" smtClean="0"/>
              <a:t>of person concerned (but: no criteria!)</a:t>
            </a:r>
          </a:p>
          <a:p>
            <a:r>
              <a:rPr lang="en-US" dirty="0" smtClean="0"/>
              <a:t>Practice: often mutual request from worker and employer</a:t>
            </a:r>
          </a:p>
          <a:p>
            <a:pPr lvl="1"/>
            <a:r>
              <a:rPr lang="en-US" sz="1800" dirty="0" smtClean="0"/>
              <a:t>Does this prove that request is in interest worker?</a:t>
            </a:r>
          </a:p>
          <a:p>
            <a:pPr lvl="1"/>
            <a:r>
              <a:rPr lang="en-US" sz="1800" dirty="0" smtClean="0"/>
              <a:t>Practice shows that employer puts pressure. In this way he can influence determination of applicable social security legislation</a:t>
            </a:r>
            <a:endParaRPr lang="en-US" sz="1800" dirty="0"/>
          </a:p>
        </p:txBody>
      </p:sp>
    </p:spTree>
    <p:extLst>
      <p:ext uri="{BB962C8B-B14F-4D97-AF65-F5344CB8AC3E}">
        <p14:creationId xmlns:p14="http://schemas.microsoft.com/office/powerpoint/2010/main" val="4212746196"/>
      </p:ext>
    </p:extLst>
  </p:cSld>
  <p:clrMapOvr>
    <a:masterClrMapping/>
  </p:clrMapOvr>
</p:sld>
</file>

<file path=ppt/theme/theme1.xml><?xml version="1.0" encoding="utf-8"?>
<a:theme xmlns:a="http://schemas.openxmlformats.org/drawingml/2006/main" name="Office-thema">
  <a:themeElements>
    <a:clrScheme name="Aangepast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2873</TotalTime>
  <Words>3465</Words>
  <Application>Microsoft Office PowerPoint</Application>
  <PresentationFormat>Skjermfremvisning (4:3)</PresentationFormat>
  <Paragraphs>161</Paragraphs>
  <Slides>29</Slides>
  <Notes>0</Notes>
  <HiddenSlides>0</HiddenSlides>
  <MMClips>0</MMClips>
  <ScaleCrop>false</ScaleCrop>
  <HeadingPairs>
    <vt:vector size="4" baseType="variant">
      <vt:variant>
        <vt:lpstr>Tema</vt:lpstr>
      </vt:variant>
      <vt:variant>
        <vt:i4>1</vt:i4>
      </vt:variant>
      <vt:variant>
        <vt:lpstr>Lysbildetitler</vt:lpstr>
      </vt:variant>
      <vt:variant>
        <vt:i4>29</vt:i4>
      </vt:variant>
    </vt:vector>
  </HeadingPairs>
  <TitlesOfParts>
    <vt:vector size="30" baseType="lpstr">
      <vt:lpstr>Office-thema</vt:lpstr>
      <vt:lpstr>The changing concept of work in EU social security law</vt:lpstr>
      <vt:lpstr>Overview</vt:lpstr>
      <vt:lpstr>I. Introduction</vt:lpstr>
      <vt:lpstr>Nature of EU rules determining applicable social security legislation </vt:lpstr>
      <vt:lpstr>Exclusive effect</vt:lpstr>
      <vt:lpstr>Choice of law</vt:lpstr>
      <vt:lpstr>Exceptions to lex loci laboris: 1. Posting (Art. 12)</vt:lpstr>
      <vt:lpstr>Exceptions to lex loci laboris: 2. People ‘normally’ working in 2 or more MS </vt:lpstr>
      <vt:lpstr>Art. 16: a flexible Article </vt:lpstr>
      <vt:lpstr>II. Impact EU regulations on some new types of work</vt:lpstr>
      <vt:lpstr>Impact EU Regulations on some new types of work. </vt:lpstr>
      <vt:lpstr>Impact EU Regulations. 1. Minor employment</vt:lpstr>
      <vt:lpstr>1. Minor employment</vt:lpstr>
      <vt:lpstr>Minor employment in one MS. Consequences for other MS involved</vt:lpstr>
      <vt:lpstr>Minor employment in one MS. Consequences for other MS involved</vt:lpstr>
      <vt:lpstr>Minor employment in one MS.  consequences for other MS involved </vt:lpstr>
      <vt:lpstr>Minor employment in one MS. Consequences for other MS involved</vt:lpstr>
      <vt:lpstr>2. Working in various MS under terms contract, but facts differ from terms contract </vt:lpstr>
      <vt:lpstr>Working in various MS under terms of contract but facts differ from terms contract  </vt:lpstr>
      <vt:lpstr>Working in various MS under terms contracts but facts differ from terms contracts </vt:lpstr>
      <vt:lpstr>Impact EU regulations. 3. Working in various MS under “framework contract” </vt:lpstr>
      <vt:lpstr>Working in various MS under a “framework contract”</vt:lpstr>
      <vt:lpstr>Working in various MS under a “framework” contract</vt:lpstr>
      <vt:lpstr>III.Conclusions</vt:lpstr>
      <vt:lpstr>Conclusions </vt:lpstr>
      <vt:lpstr>Conclusions</vt:lpstr>
      <vt:lpstr>Conclusions</vt:lpstr>
      <vt:lpstr>Adapt rules for people “normally” working in 2 or more MS</vt:lpstr>
      <vt:lpstr>PowerPoint-presentasjon</vt:lpstr>
    </vt:vector>
  </TitlesOfParts>
  <Company>Gekko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Karel Van den Keybus</dc:creator>
  <cp:lastModifiedBy>Martin</cp:lastModifiedBy>
  <cp:revision>210</cp:revision>
  <cp:lastPrinted>2016-09-16T14:22:00Z</cp:lastPrinted>
  <dcterms:created xsi:type="dcterms:W3CDTF">2013-03-12T12:27:08Z</dcterms:created>
  <dcterms:modified xsi:type="dcterms:W3CDTF">2016-10-18T18:26:35Z</dcterms:modified>
</cp:coreProperties>
</file>