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1" r:id="rId4"/>
    <p:sldId id="275" r:id="rId5"/>
    <p:sldId id="277" r:id="rId6"/>
    <p:sldId id="279" r:id="rId7"/>
    <p:sldId id="280" r:id="rId8"/>
    <p:sldId id="282" r:id="rId9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lde Marocchi" initials="NM" lastIdx="1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B0AA"/>
    <a:srgbClr val="5CC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88540" autoAdjust="0"/>
  </p:normalViewPr>
  <p:slideViewPr>
    <p:cSldViewPr snapToGrid="0">
      <p:cViewPr>
        <p:scale>
          <a:sx n="88" d="100"/>
          <a:sy n="88" d="100"/>
        </p:scale>
        <p:origin x="-918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42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542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nl-NL" smtClean="0"/>
              <a:t>18-10-2016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378824"/>
            <a:ext cx="2945659" cy="49542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5" y="9378824"/>
            <a:ext cx="2945659" cy="49542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42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542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nl-NL" smtClean="0"/>
              <a:t>18-10-2016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51984"/>
            <a:ext cx="5438140" cy="3332559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542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5" y="9378824"/>
            <a:ext cx="2945659" cy="49542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8287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3740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0986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6128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6482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6243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8356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3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nl-NL" smtClean="0"/>
              <a:pPr/>
              <a:t>18-10-2016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867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nl-NL" smtClean="0"/>
              <a:pPr/>
              <a:t>18-10-2016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9514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nl-NL" smtClean="0"/>
              <a:pPr/>
              <a:t>18-10-2016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8243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nl-NL" smtClean="0"/>
              <a:t>18-10-2016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72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nl-NL" smtClean="0"/>
              <a:t>18-10-2016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891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nl-NL" smtClean="0"/>
              <a:t>18-10-2016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781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nl-NL" smtClean="0"/>
              <a:t>18-10-2016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787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nl-NL" smtClean="0"/>
              <a:t>18-10-2016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772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nl-NL" smtClean="0"/>
              <a:t>18-10-2016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383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nl-NL" smtClean="0"/>
              <a:t>18-10-2016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723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nl-NL" smtClean="0"/>
              <a:t>18-10-2016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356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nl-NL" smtClean="0"/>
              <a:t>18-10-2016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022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9E583DDF-CA54-461A-A486-592D2374C532}" type="datetimeFigureOut">
              <a:rPr lang="nl-NL" smtClean="0"/>
              <a:t>18-10-2016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CA8D9AD5-F248-4919-864A-CFD76CC027D6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084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nl-NL" smtClean="0"/>
              <a:pPr/>
              <a:t>18-10-2016</a:t>
            </a:fld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CA8D9AD5-F248-4919-864A-CFD76CC027D6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04791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latin typeface="Corbel" panose="020B0503020204020204" pitchFamily="34" charset="0"/>
              </a:rPr>
              <a:t>The right to </a:t>
            </a:r>
            <a:r>
              <a:rPr lang="nl-NL" dirty="0" err="1">
                <a:latin typeface="Corbel" panose="020B0503020204020204" pitchFamily="34" charset="0"/>
              </a:rPr>
              <a:t>social</a:t>
            </a:r>
            <a:r>
              <a:rPr lang="nl-NL" dirty="0">
                <a:latin typeface="Corbel" panose="020B0503020204020204" pitchFamily="34" charset="0"/>
              </a:rPr>
              <a:t> security in </a:t>
            </a:r>
            <a:r>
              <a:rPr lang="nl-NL" dirty="0" err="1">
                <a:latin typeface="Corbel" panose="020B0503020204020204" pitchFamily="34" charset="0"/>
              </a:rPr>
              <a:t>the</a:t>
            </a:r>
            <a:r>
              <a:rPr lang="nl-NL" dirty="0">
                <a:latin typeface="Corbel" panose="020B0503020204020204" pitchFamily="34" charset="0"/>
              </a:rPr>
              <a:t> EU </a:t>
            </a:r>
            <a:r>
              <a:rPr lang="nl-NL" dirty="0" err="1">
                <a:latin typeface="Corbel" panose="020B0503020204020204" pitchFamily="34" charset="0"/>
              </a:rPr>
              <a:t>legal</a:t>
            </a:r>
            <a:r>
              <a:rPr lang="nl-NL" dirty="0">
                <a:latin typeface="Corbel" panose="020B0503020204020204" pitchFamily="34" charset="0"/>
              </a:rPr>
              <a:t> order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2777" y="5244989"/>
            <a:ext cx="10572000" cy="1274698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Corbel" panose="020B0503020204020204" pitchFamily="34" charset="0"/>
              </a:rPr>
              <a:t>E. DE BECKER </a:t>
            </a:r>
          </a:p>
          <a:p>
            <a:r>
              <a:rPr lang="nl-NL" sz="2400" dirty="0" err="1">
                <a:latin typeface="Corbel" panose="020B0503020204020204" pitchFamily="34" charset="0"/>
              </a:rPr>
              <a:t>Institute</a:t>
            </a:r>
            <a:r>
              <a:rPr lang="nl-NL" sz="2400" dirty="0">
                <a:latin typeface="Corbel" panose="020B0503020204020204" pitchFamily="34" charset="0"/>
              </a:rPr>
              <a:t> of </a:t>
            </a:r>
            <a:r>
              <a:rPr lang="nl-NL" sz="2400" dirty="0" err="1">
                <a:latin typeface="Corbel" panose="020B0503020204020204" pitchFamily="34" charset="0"/>
              </a:rPr>
              <a:t>Social</a:t>
            </a:r>
            <a:r>
              <a:rPr lang="nl-NL" sz="2400" dirty="0">
                <a:latin typeface="Corbel" panose="020B0503020204020204" pitchFamily="34" charset="0"/>
              </a:rPr>
              <a:t> </a:t>
            </a:r>
            <a:r>
              <a:rPr lang="nl-NL" sz="2400" dirty="0" err="1">
                <a:latin typeface="Corbel" panose="020B0503020204020204" pitchFamily="34" charset="0"/>
              </a:rPr>
              <a:t>Law</a:t>
            </a:r>
            <a:r>
              <a:rPr lang="nl-NL" sz="2400" dirty="0">
                <a:latin typeface="Corbel" panose="020B0503020204020204" pitchFamily="34" charset="0"/>
              </a:rPr>
              <a:t> – KU Leuven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21804" y="523018"/>
            <a:ext cx="6252633" cy="541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rbel" panose="020B0503020204020204" pitchFamily="34" charset="0"/>
              </a:rPr>
              <a:t>Judicial tension between (inter)national social rights and EU economic monitoring process </a:t>
            </a:r>
          </a:p>
          <a:p>
            <a:endParaRPr lang="en-US" sz="2400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orbel" panose="020B0503020204020204" pitchFamily="34" charset="0"/>
              </a:rPr>
              <a:t>Review role of the right to social security in the EU </a:t>
            </a:r>
            <a:r>
              <a:rPr lang="nl-BE" sz="2400" dirty="0" err="1">
                <a:latin typeface="Corbel" panose="020B0503020204020204" pitchFamily="34" charset="0"/>
              </a:rPr>
              <a:t>economic</a:t>
            </a:r>
            <a:r>
              <a:rPr lang="nl-BE" sz="2400" dirty="0">
                <a:latin typeface="Corbel" panose="020B0503020204020204" pitchFamily="34" charset="0"/>
              </a:rPr>
              <a:t> monitoring procedure</a:t>
            </a:r>
            <a:endParaRPr lang="nl-NL" sz="2400" dirty="0">
              <a:latin typeface="Corbel" panose="020B0503020204020204" pitchFamily="34" charset="0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003588" y="2530563"/>
            <a:ext cx="4298949" cy="3600311"/>
          </a:xfrm>
        </p:spPr>
        <p:txBody>
          <a:bodyPr>
            <a:normAutofit fontScale="92500" lnSpcReduction="10000"/>
          </a:bodyPr>
          <a:lstStyle/>
          <a:p>
            <a:r>
              <a:rPr lang="nl-NL" sz="3000" dirty="0" err="1">
                <a:latin typeface="Corbel" panose="020B0503020204020204" pitchFamily="34" charset="0"/>
              </a:rPr>
              <a:t>Economic</a:t>
            </a:r>
            <a:r>
              <a:rPr lang="nl-NL" sz="3000" dirty="0">
                <a:latin typeface="Corbel" panose="020B0503020204020204" pitchFamily="34" charset="0"/>
              </a:rPr>
              <a:t> </a:t>
            </a:r>
            <a:r>
              <a:rPr lang="nl-NL" sz="3000" dirty="0" err="1">
                <a:latin typeface="Corbel" panose="020B0503020204020204" pitchFamily="34" charset="0"/>
              </a:rPr>
              <a:t>and</a:t>
            </a:r>
            <a:r>
              <a:rPr lang="nl-NL" sz="3000" dirty="0">
                <a:latin typeface="Corbel" panose="020B0503020204020204" pitchFamily="34" charset="0"/>
              </a:rPr>
              <a:t> financial crisis (2008)</a:t>
            </a:r>
          </a:p>
          <a:p>
            <a:pPr marL="365760" lvl="1"/>
            <a:endParaRPr lang="nl-NL" sz="3000" dirty="0">
              <a:latin typeface="Corbel" panose="020B0503020204020204" pitchFamily="34" charset="0"/>
            </a:endParaRPr>
          </a:p>
          <a:p>
            <a:pPr marL="45720"/>
            <a:r>
              <a:rPr lang="nl-NL" sz="3000" dirty="0">
                <a:latin typeface="Corbel" panose="020B0503020204020204" pitchFamily="34" charset="0"/>
              </a:rPr>
              <a:t>&gt;&lt; </a:t>
            </a:r>
            <a:r>
              <a:rPr lang="nl-NL" sz="3000" dirty="0" err="1">
                <a:latin typeface="Corbel" panose="020B0503020204020204" pitchFamily="34" charset="0"/>
              </a:rPr>
              <a:t>fundamental</a:t>
            </a:r>
            <a:r>
              <a:rPr lang="nl-NL" sz="3000" dirty="0">
                <a:latin typeface="Corbel" panose="020B0503020204020204" pitchFamily="34" charset="0"/>
              </a:rPr>
              <a:t> (</a:t>
            </a:r>
            <a:r>
              <a:rPr lang="nl-NL" sz="3000" dirty="0" err="1">
                <a:latin typeface="Corbel" panose="020B0503020204020204" pitchFamily="34" charset="0"/>
              </a:rPr>
              <a:t>social</a:t>
            </a:r>
            <a:r>
              <a:rPr lang="nl-NL" sz="3000" dirty="0">
                <a:latin typeface="Corbel" panose="020B0503020204020204" pitchFamily="34" charset="0"/>
              </a:rPr>
              <a:t>) </a:t>
            </a:r>
            <a:r>
              <a:rPr lang="nl-NL" sz="3000" dirty="0" err="1">
                <a:latin typeface="Corbel" panose="020B0503020204020204" pitchFamily="34" charset="0"/>
              </a:rPr>
              <a:t>rights</a:t>
            </a:r>
            <a:endParaRPr lang="nl-NL" sz="3000" dirty="0">
              <a:latin typeface="Corbel" panose="020B0503020204020204" pitchFamily="34" charset="0"/>
            </a:endParaRPr>
          </a:p>
          <a:p>
            <a:endParaRPr lang="nl-NL" sz="3000" dirty="0">
              <a:latin typeface="Corbel" panose="020B0503020204020204" pitchFamily="34" charset="0"/>
            </a:endParaRPr>
          </a:p>
          <a:p>
            <a:r>
              <a:rPr lang="nl-NL" sz="3000" dirty="0" err="1">
                <a:latin typeface="Corbel" panose="020B0503020204020204" pitchFamily="34" charset="0"/>
              </a:rPr>
              <a:t>Social</a:t>
            </a:r>
            <a:r>
              <a:rPr lang="nl-NL" sz="3000" dirty="0">
                <a:latin typeface="Corbel" panose="020B0503020204020204" pitchFamily="34" charset="0"/>
              </a:rPr>
              <a:t> </a:t>
            </a:r>
            <a:r>
              <a:rPr lang="nl-NL" sz="3000" dirty="0" err="1">
                <a:latin typeface="Corbel" panose="020B0503020204020204" pitchFamily="34" charset="0"/>
              </a:rPr>
              <a:t>rights</a:t>
            </a:r>
            <a:r>
              <a:rPr lang="nl-NL" sz="3000" dirty="0">
                <a:latin typeface="Corbel" panose="020B0503020204020204" pitchFamily="34" charset="0"/>
              </a:rPr>
              <a:t> at EU level? </a:t>
            </a:r>
          </a:p>
          <a:p>
            <a:endParaRPr lang="nl-NL" sz="2400" dirty="0">
              <a:latin typeface="Corbel" panose="020B0503020204020204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073151" y="497729"/>
            <a:ext cx="3749861" cy="1618396"/>
          </a:xfrm>
          <a:noFill/>
        </p:spPr>
        <p:txBody>
          <a:bodyPr anchor="ctr"/>
          <a:lstStyle/>
          <a:p>
            <a:r>
              <a:rPr lang="nl-BE" sz="3200" dirty="0" err="1">
                <a:latin typeface="Corbel" panose="020B0503020204020204" pitchFamily="34" charset="0"/>
              </a:rPr>
              <a:t>Problem</a:t>
            </a:r>
            <a:r>
              <a:rPr lang="nl-BE" sz="3200" dirty="0">
                <a:latin typeface="Corbel" panose="020B0503020204020204" pitchFamily="34" charset="0"/>
              </a:rPr>
              <a:t> statement</a:t>
            </a: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94631" y="581497"/>
            <a:ext cx="6252633" cy="541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rbel" panose="020B0503020204020204" pitchFamily="34" charset="0"/>
              </a:rPr>
              <a:t>1. Protection social security rights in international treaties (ECHR and ESC)</a:t>
            </a:r>
          </a:p>
          <a:p>
            <a:pPr marL="85725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200" dirty="0">
                <a:latin typeface="Corbel" panose="020B0503020204020204" pitchFamily="34" charset="0"/>
              </a:rPr>
              <a:t>ESC: right to social security</a:t>
            </a:r>
          </a:p>
          <a:p>
            <a:pPr marL="85725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200" dirty="0">
                <a:latin typeface="Corbel" panose="020B0503020204020204" pitchFamily="34" charset="0"/>
              </a:rPr>
              <a:t>ECHR: indirect protection through civil and political rights</a:t>
            </a:r>
          </a:p>
          <a:p>
            <a:pPr marL="857250" lvl="1" indent="-457200">
              <a:buClr>
                <a:schemeClr val="tx1"/>
              </a:buClr>
              <a:buFont typeface="+mj-lt"/>
              <a:buAutoNum type="arabicPeriod"/>
            </a:pPr>
            <a:endParaRPr lang="nl-NL" sz="2400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nl-NL" sz="2400" b="1" dirty="0">
                <a:latin typeface="Corbel" panose="020B0503020204020204" pitchFamily="34" charset="0"/>
              </a:rPr>
              <a:t>2. </a:t>
            </a:r>
            <a:r>
              <a:rPr lang="nl-NL" sz="2400" b="1" dirty="0" err="1">
                <a:latin typeface="Corbel" panose="020B0503020204020204" pitchFamily="34" charset="0"/>
              </a:rPr>
              <a:t>Constitutional</a:t>
            </a:r>
            <a:r>
              <a:rPr lang="nl-NL" sz="2400" b="1" dirty="0">
                <a:latin typeface="Corbel" panose="020B0503020204020204" pitchFamily="34" charset="0"/>
              </a:rPr>
              <a:t> </a:t>
            </a:r>
            <a:r>
              <a:rPr lang="nl-NL" sz="2400" b="1" dirty="0" err="1">
                <a:latin typeface="Corbel" panose="020B0503020204020204" pitchFamily="34" charset="0"/>
              </a:rPr>
              <a:t>traditions</a:t>
            </a:r>
            <a:r>
              <a:rPr lang="nl-NL" sz="2400" b="1" dirty="0">
                <a:latin typeface="Corbel" panose="020B0503020204020204" pitchFamily="34" charset="0"/>
              </a:rPr>
              <a:t> EU member </a:t>
            </a:r>
            <a:r>
              <a:rPr lang="nl-NL" sz="2400" b="1" dirty="0" err="1">
                <a:latin typeface="Corbel" panose="020B0503020204020204" pitchFamily="34" charset="0"/>
              </a:rPr>
              <a:t>states</a:t>
            </a:r>
            <a:r>
              <a:rPr lang="nl-NL" sz="2400" b="1" dirty="0">
                <a:latin typeface="Corbel" panose="020B0503020204020204" pitchFamily="34" charset="0"/>
              </a:rPr>
              <a:t> </a:t>
            </a:r>
          </a:p>
          <a:p>
            <a:pPr marL="0" indent="0">
              <a:buNone/>
            </a:pPr>
            <a:endParaRPr lang="nl-NL" sz="1775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nl-NL" sz="2400" dirty="0">
                <a:latin typeface="Corbel" panose="020B0503020204020204" pitchFamily="34" charset="0"/>
              </a:rPr>
              <a:t>3. </a:t>
            </a:r>
            <a:r>
              <a:rPr lang="nl-NL" sz="2400" dirty="0" err="1">
                <a:latin typeface="Corbel" panose="020B0503020204020204" pitchFamily="34" charset="0"/>
              </a:rPr>
              <a:t>Apply</a:t>
            </a:r>
            <a:r>
              <a:rPr lang="nl-NL" sz="2400" dirty="0">
                <a:latin typeface="Corbel" panose="020B0503020204020204" pitchFamily="34" charset="0"/>
              </a:rPr>
              <a:t> </a:t>
            </a:r>
            <a:r>
              <a:rPr lang="nl-NL" sz="2400" dirty="0" err="1">
                <a:latin typeface="Corbel" panose="020B0503020204020204" pitchFamily="34" charset="0"/>
              </a:rPr>
              <a:t>findings</a:t>
            </a:r>
            <a:r>
              <a:rPr lang="nl-NL" sz="2400" dirty="0">
                <a:latin typeface="Corbel" panose="020B0503020204020204" pitchFamily="34" charset="0"/>
              </a:rPr>
              <a:t> 1 </a:t>
            </a:r>
            <a:r>
              <a:rPr lang="nl-NL" sz="2400" dirty="0" err="1">
                <a:latin typeface="Corbel" panose="020B0503020204020204" pitchFamily="34" charset="0"/>
              </a:rPr>
              <a:t>and</a:t>
            </a:r>
            <a:r>
              <a:rPr lang="nl-NL" sz="2400" dirty="0">
                <a:latin typeface="Corbel" panose="020B0503020204020204" pitchFamily="34" charset="0"/>
              </a:rPr>
              <a:t> 2 </a:t>
            </a:r>
            <a:r>
              <a:rPr lang="nl-NL" sz="2400" dirty="0" err="1">
                <a:latin typeface="Corbel" panose="020B0503020204020204" pitchFamily="34" charset="0"/>
              </a:rPr>
              <a:t>to</a:t>
            </a:r>
            <a:r>
              <a:rPr lang="nl-NL" sz="2400" dirty="0">
                <a:latin typeface="Corbel" panose="020B0503020204020204" pitchFamily="34" charset="0"/>
              </a:rPr>
              <a:t> </a:t>
            </a:r>
            <a:r>
              <a:rPr lang="nl-NL" sz="2400" dirty="0" err="1">
                <a:latin typeface="Corbel" panose="020B0503020204020204" pitchFamily="34" charset="0"/>
              </a:rPr>
              <a:t>develop</a:t>
            </a:r>
            <a:r>
              <a:rPr lang="nl-NL" sz="2400" dirty="0">
                <a:latin typeface="Corbel" panose="020B0503020204020204" pitchFamily="34" charset="0"/>
              </a:rPr>
              <a:t> content   </a:t>
            </a:r>
            <a:r>
              <a:rPr lang="nl-NL" sz="2400" dirty="0" err="1">
                <a:latin typeface="Corbel" panose="020B0503020204020204" pitchFamily="34" charset="0"/>
              </a:rPr>
              <a:t>and</a:t>
            </a:r>
            <a:r>
              <a:rPr lang="nl-NL" sz="2400" dirty="0">
                <a:latin typeface="Corbel" panose="020B0503020204020204" pitchFamily="34" charset="0"/>
              </a:rPr>
              <a:t> </a:t>
            </a:r>
            <a:r>
              <a:rPr lang="nl-NL" sz="2400" dirty="0" err="1">
                <a:latin typeface="Corbel" panose="020B0503020204020204" pitchFamily="34" charset="0"/>
              </a:rPr>
              <a:t>enforceability</a:t>
            </a:r>
            <a:r>
              <a:rPr lang="nl-NL" sz="2400" dirty="0">
                <a:latin typeface="Corbel" panose="020B0503020204020204" pitchFamily="34" charset="0"/>
              </a:rPr>
              <a:t> right </a:t>
            </a:r>
            <a:r>
              <a:rPr lang="nl-NL" sz="2400" dirty="0" err="1">
                <a:latin typeface="Corbel" panose="020B0503020204020204" pitchFamily="34" charset="0"/>
              </a:rPr>
              <a:t>to</a:t>
            </a:r>
            <a:r>
              <a:rPr lang="nl-NL" sz="2400" dirty="0">
                <a:latin typeface="Corbel" panose="020B0503020204020204" pitchFamily="34" charset="0"/>
              </a:rPr>
              <a:t> </a:t>
            </a:r>
            <a:r>
              <a:rPr lang="nl-NL" sz="2400" dirty="0" err="1">
                <a:latin typeface="Corbel" panose="020B0503020204020204" pitchFamily="34" charset="0"/>
              </a:rPr>
              <a:t>social</a:t>
            </a:r>
            <a:r>
              <a:rPr lang="nl-NL" sz="2400" dirty="0">
                <a:latin typeface="Corbel" panose="020B0503020204020204" pitchFamily="34" charset="0"/>
              </a:rPr>
              <a:t> security in EU </a:t>
            </a:r>
            <a:r>
              <a:rPr lang="nl-NL" sz="2400" dirty="0" err="1">
                <a:latin typeface="Corbel" panose="020B0503020204020204" pitchFamily="34" charset="0"/>
              </a:rPr>
              <a:t>economic</a:t>
            </a:r>
            <a:r>
              <a:rPr lang="nl-NL" sz="2400" dirty="0">
                <a:latin typeface="Corbel" panose="020B0503020204020204" pitchFamily="34" charset="0"/>
              </a:rPr>
              <a:t> monitoring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073151" y="2260740"/>
            <a:ext cx="4298949" cy="360031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rbel" panose="020B0503020204020204" pitchFamily="34" charset="0"/>
              </a:rPr>
              <a:t>Content and enforceability right to social security at EU level in EU economic monitoring </a:t>
            </a:r>
          </a:p>
          <a:p>
            <a:r>
              <a:rPr lang="en-US" sz="2800" dirty="0">
                <a:latin typeface="Corbel" panose="020B0503020204020204" pitchFamily="34" charset="0"/>
              </a:rPr>
              <a:t>Through method of general principles of Union’s law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073151" y="412377"/>
            <a:ext cx="3678143" cy="1618396"/>
          </a:xfrm>
          <a:noFill/>
        </p:spPr>
        <p:txBody>
          <a:bodyPr anchor="ctr"/>
          <a:lstStyle/>
          <a:p>
            <a:r>
              <a:rPr lang="nl-BE" sz="3200" dirty="0">
                <a:latin typeface="Corbel" panose="020B0503020204020204" pitchFamily="34" charset="0"/>
              </a:rPr>
              <a:t>Research </a:t>
            </a:r>
            <a:r>
              <a:rPr lang="nl-BE" sz="3200" dirty="0" err="1">
                <a:latin typeface="Corbel" panose="020B0503020204020204" pitchFamily="34" charset="0"/>
              </a:rPr>
              <a:t>questions</a:t>
            </a:r>
            <a:endParaRPr lang="nl-BE" sz="32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04982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54395" y="551517"/>
            <a:ext cx="6252633" cy="541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err="1">
                <a:latin typeface="Corbel" panose="020B0503020204020204" pitchFamily="34" charset="0"/>
              </a:rPr>
              <a:t>Problems</a:t>
            </a:r>
            <a:r>
              <a:rPr lang="nl-NL" sz="2400" dirty="0">
                <a:latin typeface="Corbel" panose="020B0503020204020204" pitchFamily="34" charset="0"/>
              </a:rPr>
              <a:t>: </a:t>
            </a:r>
          </a:p>
          <a:p>
            <a:pPr>
              <a:buClr>
                <a:schemeClr val="tx1"/>
              </a:buClr>
              <a:buFontTx/>
              <a:buChar char="-"/>
            </a:pPr>
            <a:r>
              <a:rPr lang="nl-NL" sz="2200" dirty="0">
                <a:latin typeface="Corbel" panose="020B0503020204020204" pitchFamily="34" charset="0"/>
              </a:rPr>
              <a:t>Large </a:t>
            </a:r>
            <a:r>
              <a:rPr lang="nl-NL" sz="2200" dirty="0" err="1">
                <a:latin typeface="Corbel" panose="020B0503020204020204" pitchFamily="34" charset="0"/>
              </a:rPr>
              <a:t>group</a:t>
            </a:r>
            <a:r>
              <a:rPr lang="nl-NL" sz="2200" dirty="0">
                <a:latin typeface="Corbel" panose="020B0503020204020204" pitchFamily="34" charset="0"/>
              </a:rPr>
              <a:t> of </a:t>
            </a:r>
            <a:r>
              <a:rPr lang="nl-NL" sz="2200" dirty="0" err="1">
                <a:latin typeface="Corbel" panose="020B0503020204020204" pitchFamily="34" charset="0"/>
              </a:rPr>
              <a:t>countries</a:t>
            </a:r>
            <a:endParaRPr lang="nl-NL" sz="2200" dirty="0">
              <a:latin typeface="Corbel" panose="020B0503020204020204" pitchFamily="34" charset="0"/>
            </a:endParaRPr>
          </a:p>
          <a:p>
            <a:pPr>
              <a:buClr>
                <a:schemeClr val="tx1"/>
              </a:buClr>
              <a:buFontTx/>
              <a:buChar char="-"/>
            </a:pPr>
            <a:r>
              <a:rPr lang="nl-NL" sz="2200" dirty="0" err="1">
                <a:latin typeface="Corbel" panose="020B0503020204020204" pitchFamily="34" charset="0"/>
              </a:rPr>
              <a:t>Not</a:t>
            </a:r>
            <a:r>
              <a:rPr lang="nl-NL" sz="2200" dirty="0">
                <a:latin typeface="Corbel" panose="020B0503020204020204" pitchFamily="34" charset="0"/>
              </a:rPr>
              <a:t> </a:t>
            </a:r>
            <a:r>
              <a:rPr lang="nl-NL" sz="2200" dirty="0" err="1">
                <a:latin typeface="Corbel" panose="020B0503020204020204" pitchFamily="34" charset="0"/>
              </a:rPr>
              <a:t>all</a:t>
            </a:r>
            <a:r>
              <a:rPr lang="nl-NL" sz="2200" dirty="0">
                <a:latin typeface="Corbel" panose="020B0503020204020204" pitchFamily="34" charset="0"/>
              </a:rPr>
              <a:t> </a:t>
            </a:r>
            <a:r>
              <a:rPr lang="nl-NL" sz="2200" dirty="0" err="1">
                <a:latin typeface="Corbel" panose="020B0503020204020204" pitchFamily="34" charset="0"/>
              </a:rPr>
              <a:t>countries</a:t>
            </a:r>
            <a:r>
              <a:rPr lang="nl-NL" sz="2200" dirty="0">
                <a:latin typeface="Corbel" panose="020B0503020204020204" pitchFamily="34" charset="0"/>
              </a:rPr>
              <a:t> </a:t>
            </a:r>
            <a:r>
              <a:rPr lang="nl-NL" sz="2200" dirty="0" err="1">
                <a:latin typeface="Corbel" panose="020B0503020204020204" pitchFamily="34" charset="0"/>
              </a:rPr>
              <a:t>recognize</a:t>
            </a:r>
            <a:r>
              <a:rPr lang="nl-NL" sz="2200" dirty="0">
                <a:latin typeface="Corbel" panose="020B0503020204020204" pitchFamily="34" charset="0"/>
              </a:rPr>
              <a:t> right </a:t>
            </a:r>
            <a:r>
              <a:rPr lang="nl-NL" sz="2200" dirty="0" err="1">
                <a:latin typeface="Corbel" panose="020B0503020204020204" pitchFamily="34" charset="0"/>
              </a:rPr>
              <a:t>to</a:t>
            </a:r>
            <a:r>
              <a:rPr lang="nl-NL" sz="2200" dirty="0">
                <a:latin typeface="Corbel" panose="020B0503020204020204" pitchFamily="34" charset="0"/>
              </a:rPr>
              <a:t> </a:t>
            </a:r>
            <a:r>
              <a:rPr lang="nl-NL" sz="2200" dirty="0" err="1">
                <a:latin typeface="Corbel" panose="020B0503020204020204" pitchFamily="34" charset="0"/>
              </a:rPr>
              <a:t>social</a:t>
            </a:r>
            <a:r>
              <a:rPr lang="nl-NL" sz="2200" dirty="0">
                <a:latin typeface="Corbel" panose="020B0503020204020204" pitchFamily="34" charset="0"/>
              </a:rPr>
              <a:t>     security </a:t>
            </a:r>
          </a:p>
          <a:p>
            <a:pPr>
              <a:buClr>
                <a:schemeClr val="tx1"/>
              </a:buClr>
              <a:buFontTx/>
              <a:buChar char="-"/>
            </a:pPr>
            <a:r>
              <a:rPr lang="nl-NL" sz="2200" dirty="0">
                <a:latin typeface="Corbel" panose="020B0503020204020204" pitchFamily="34" charset="0"/>
              </a:rPr>
              <a:t>Diverse </a:t>
            </a:r>
            <a:r>
              <a:rPr lang="nl-NL" sz="2200" dirty="0" err="1">
                <a:latin typeface="Corbel" panose="020B0503020204020204" pitchFamily="34" charset="0"/>
              </a:rPr>
              <a:t>formulations</a:t>
            </a:r>
            <a:r>
              <a:rPr lang="nl-NL" sz="2200" dirty="0">
                <a:latin typeface="Corbel" panose="020B0503020204020204" pitchFamily="34" charset="0"/>
              </a:rPr>
              <a:t> </a:t>
            </a:r>
            <a:r>
              <a:rPr lang="nl-NL" sz="2200" dirty="0" err="1">
                <a:latin typeface="Corbel" panose="020B0503020204020204" pitchFamily="34" charset="0"/>
              </a:rPr>
              <a:t>constitutions</a:t>
            </a:r>
            <a:r>
              <a:rPr lang="nl-NL" sz="2200" dirty="0">
                <a:latin typeface="Corbel" panose="020B0503020204020204" pitchFamily="34" charset="0"/>
              </a:rPr>
              <a:t> member </a:t>
            </a:r>
            <a:r>
              <a:rPr lang="nl-NL" sz="2200" dirty="0" err="1">
                <a:latin typeface="Corbel" panose="020B0503020204020204" pitchFamily="34" charset="0"/>
              </a:rPr>
              <a:t>states</a:t>
            </a:r>
            <a:r>
              <a:rPr lang="nl-NL" sz="2200" dirty="0">
                <a:latin typeface="Corbel" panose="020B0503020204020204" pitchFamily="34" charset="0"/>
              </a:rPr>
              <a:t> </a:t>
            </a:r>
          </a:p>
          <a:p>
            <a:pPr>
              <a:buClr>
                <a:schemeClr val="tx1"/>
              </a:buClr>
              <a:buFontTx/>
              <a:buChar char="-"/>
            </a:pPr>
            <a:r>
              <a:rPr lang="nl-NL" sz="2200" dirty="0">
                <a:latin typeface="Corbel" panose="020B0503020204020204" pitchFamily="34" charset="0"/>
              </a:rPr>
              <a:t>Diverse </a:t>
            </a:r>
            <a:r>
              <a:rPr lang="nl-NL" sz="2200" dirty="0" err="1">
                <a:latin typeface="Corbel" panose="020B0503020204020204" pitchFamily="34" charset="0"/>
              </a:rPr>
              <a:t>ways</a:t>
            </a:r>
            <a:r>
              <a:rPr lang="nl-NL" sz="2200" dirty="0">
                <a:latin typeface="Corbel" panose="020B0503020204020204" pitchFamily="34" charset="0"/>
              </a:rPr>
              <a:t> of </a:t>
            </a:r>
            <a:r>
              <a:rPr lang="nl-NL" sz="2200" dirty="0" err="1">
                <a:latin typeface="Corbel" panose="020B0503020204020204" pitchFamily="34" charset="0"/>
              </a:rPr>
              <a:t>enforcing</a:t>
            </a:r>
            <a:r>
              <a:rPr lang="nl-NL" sz="2200" dirty="0">
                <a:latin typeface="Corbel" panose="020B0503020204020204" pitchFamily="34" charset="0"/>
              </a:rPr>
              <a:t> </a:t>
            </a:r>
            <a:r>
              <a:rPr lang="nl-NL" sz="2200" dirty="0" err="1">
                <a:latin typeface="Corbel" panose="020B0503020204020204" pitchFamily="34" charset="0"/>
              </a:rPr>
              <a:t>social</a:t>
            </a:r>
            <a:r>
              <a:rPr lang="nl-NL" sz="2200" dirty="0">
                <a:latin typeface="Corbel" panose="020B0503020204020204" pitchFamily="34" charset="0"/>
              </a:rPr>
              <a:t> </a:t>
            </a:r>
            <a:r>
              <a:rPr lang="nl-NL" sz="2200" dirty="0" err="1">
                <a:latin typeface="Corbel" panose="020B0503020204020204" pitchFamily="34" charset="0"/>
              </a:rPr>
              <a:t>rights</a:t>
            </a:r>
            <a:r>
              <a:rPr lang="nl-NL" sz="2200" dirty="0">
                <a:latin typeface="Corbel" panose="020B0503020204020204" pitchFamily="34" charset="0"/>
              </a:rPr>
              <a:t> in </a:t>
            </a:r>
            <a:r>
              <a:rPr lang="nl-NL" sz="2200" dirty="0" err="1">
                <a:latin typeface="Corbel" panose="020B0503020204020204" pitchFamily="34" charset="0"/>
              </a:rPr>
              <a:t>constitutions</a:t>
            </a:r>
            <a:r>
              <a:rPr lang="nl-NL" sz="2200" dirty="0">
                <a:latin typeface="Corbel" panose="020B0503020204020204" pitchFamily="34" charset="0"/>
              </a:rPr>
              <a:t> member </a:t>
            </a:r>
            <a:r>
              <a:rPr lang="nl-NL" sz="2200" dirty="0" err="1">
                <a:latin typeface="Corbel" panose="020B0503020204020204" pitchFamily="34" charset="0"/>
              </a:rPr>
              <a:t>states</a:t>
            </a:r>
            <a:endParaRPr lang="nl-NL" sz="2200" dirty="0">
              <a:latin typeface="Corbel" panose="020B0503020204020204" pitchFamily="34" charset="0"/>
            </a:endParaRPr>
          </a:p>
          <a:p>
            <a:pPr>
              <a:buClr>
                <a:schemeClr val="tx1"/>
              </a:buClr>
              <a:buFontTx/>
              <a:buChar char="-"/>
            </a:pPr>
            <a:r>
              <a:rPr lang="nl-NL" sz="2200" dirty="0">
                <a:latin typeface="Corbel" panose="020B0503020204020204" pitchFamily="34" charset="0"/>
              </a:rPr>
              <a:t>Access </a:t>
            </a:r>
            <a:r>
              <a:rPr lang="nl-NL" sz="2200" dirty="0" err="1">
                <a:latin typeface="Corbel" panose="020B0503020204020204" pitchFamily="34" charset="0"/>
              </a:rPr>
              <a:t>to</a:t>
            </a:r>
            <a:r>
              <a:rPr lang="nl-NL" sz="2200" dirty="0">
                <a:latin typeface="Corbel" panose="020B0503020204020204" pitchFamily="34" charset="0"/>
              </a:rPr>
              <a:t> </a:t>
            </a:r>
            <a:r>
              <a:rPr lang="nl-NL" sz="2200" dirty="0" err="1">
                <a:latin typeface="Corbel" panose="020B0503020204020204" pitchFamily="34" charset="0"/>
              </a:rPr>
              <a:t>legal</a:t>
            </a:r>
            <a:r>
              <a:rPr lang="nl-NL" sz="2200" dirty="0">
                <a:latin typeface="Corbel" panose="020B0503020204020204" pitchFamily="34" charset="0"/>
              </a:rPr>
              <a:t> </a:t>
            </a:r>
            <a:r>
              <a:rPr lang="nl-NL" sz="2200" dirty="0" err="1">
                <a:latin typeface="Corbel" panose="020B0503020204020204" pitchFamily="34" charset="0"/>
              </a:rPr>
              <a:t>materials</a:t>
            </a:r>
            <a:endParaRPr lang="nl-NL" sz="2200" dirty="0">
              <a:latin typeface="Corbel" panose="020B0503020204020204" pitchFamily="34" charset="0"/>
            </a:endParaRPr>
          </a:p>
          <a:p>
            <a:pPr>
              <a:buFontTx/>
              <a:buChar char="-"/>
            </a:pPr>
            <a:endParaRPr lang="nl-NL" sz="2800" dirty="0">
              <a:latin typeface="Corbel" panose="020B0503020204020204" pitchFamily="34" charset="0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073151" y="2366169"/>
            <a:ext cx="4298949" cy="360031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rbel" panose="020B0503020204020204" pitchFamily="34" charset="0"/>
              </a:rPr>
              <a:t>Right to social security/social assistance  in constitutions EU member states </a:t>
            </a:r>
          </a:p>
          <a:p>
            <a:endParaRPr lang="en-US" sz="2800" dirty="0">
              <a:latin typeface="Corbel" panose="020B0503020204020204" pitchFamily="34" charset="0"/>
            </a:endParaRPr>
          </a:p>
          <a:p>
            <a:r>
              <a:rPr lang="en-US" sz="2800" dirty="0">
                <a:latin typeface="Corbel" panose="020B0503020204020204" pitchFamily="34" charset="0"/>
              </a:rPr>
              <a:t>Common constitutional tradition(s)? 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073151" y="372478"/>
            <a:ext cx="3708711" cy="1847889"/>
          </a:xfrm>
          <a:noFill/>
        </p:spPr>
        <p:txBody>
          <a:bodyPr wrap="square" anchor="ctr" anchorCtr="0">
            <a:noAutofit/>
          </a:bodyPr>
          <a:lstStyle/>
          <a:p>
            <a:r>
              <a:rPr lang="nl-BE" sz="2800" dirty="0" err="1">
                <a:latin typeface="Corbel" panose="020B0503020204020204" pitchFamily="34" charset="0"/>
              </a:rPr>
              <a:t>C</a:t>
            </a:r>
            <a:r>
              <a:rPr lang="nl-BE" sz="3200" dirty="0" err="1">
                <a:latin typeface="Corbel" panose="020B0503020204020204" pitchFamily="34" charset="0"/>
              </a:rPr>
              <a:t>onstitutions</a:t>
            </a:r>
            <a:r>
              <a:rPr lang="nl-BE" sz="3200" dirty="0">
                <a:latin typeface="Corbel" panose="020B0503020204020204" pitchFamily="34" charset="0"/>
              </a:rPr>
              <a:t> EU member </a:t>
            </a:r>
            <a:r>
              <a:rPr lang="nl-BE" sz="3200" dirty="0" err="1">
                <a:latin typeface="Corbel" panose="020B0503020204020204" pitchFamily="34" charset="0"/>
              </a:rPr>
              <a:t>states</a:t>
            </a:r>
            <a:r>
              <a:rPr lang="nl-BE" sz="3200" dirty="0">
                <a:latin typeface="Corbel" panose="020B0503020204020204" pitchFamily="34" charset="0"/>
              </a:rPr>
              <a:t> </a:t>
            </a:r>
            <a:endParaRPr lang="nl-BE" sz="28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04166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54395" y="551517"/>
            <a:ext cx="6252633" cy="541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err="1">
                <a:latin typeface="Corbel" panose="020B0503020204020204" pitchFamily="34" charset="0"/>
              </a:rPr>
              <a:t>Enforceable</a:t>
            </a:r>
            <a:r>
              <a:rPr lang="nl-NL" sz="2400" dirty="0">
                <a:latin typeface="Corbel" panose="020B0503020204020204" pitchFamily="34" charset="0"/>
              </a:rPr>
              <a:t> </a:t>
            </a:r>
            <a:r>
              <a:rPr lang="nl-NL" sz="2400" dirty="0" err="1">
                <a:latin typeface="Corbel" panose="020B0503020204020204" pitchFamily="34" charset="0"/>
              </a:rPr>
              <a:t>subjective</a:t>
            </a:r>
            <a:r>
              <a:rPr lang="nl-NL" sz="2400" dirty="0">
                <a:latin typeface="Corbel" panose="020B0503020204020204" pitchFamily="34" charset="0"/>
              </a:rPr>
              <a:t> right </a:t>
            </a:r>
            <a:r>
              <a:rPr lang="nl-NL" sz="2400" dirty="0" err="1">
                <a:latin typeface="Corbel" panose="020B0503020204020204" pitchFamily="34" charset="0"/>
              </a:rPr>
              <a:t>to</a:t>
            </a:r>
            <a:r>
              <a:rPr lang="nl-NL" sz="2400" dirty="0">
                <a:latin typeface="Corbel" panose="020B0503020204020204" pitchFamily="34" charset="0"/>
              </a:rPr>
              <a:t> minimum </a:t>
            </a:r>
            <a:r>
              <a:rPr lang="nl-NL" sz="2400" dirty="0" err="1">
                <a:latin typeface="Corbel" panose="020B0503020204020204" pitchFamily="34" charset="0"/>
              </a:rPr>
              <a:t>protection</a:t>
            </a:r>
            <a:r>
              <a:rPr lang="nl-NL" sz="2400" dirty="0">
                <a:latin typeface="Corbel" panose="020B0503020204020204" pitchFamily="34" charset="0"/>
              </a:rPr>
              <a:t>? </a:t>
            </a:r>
          </a:p>
          <a:p>
            <a:pPr>
              <a:buClr>
                <a:schemeClr val="tx1"/>
              </a:buClr>
              <a:buFont typeface="Corbel" panose="020B0503020204020204" pitchFamily="34" charset="0"/>
              <a:buChar char="‐"/>
            </a:pPr>
            <a:r>
              <a:rPr lang="nl-NL" sz="2000" dirty="0">
                <a:latin typeface="Corbel" panose="020B0503020204020204" pitchFamily="34" charset="0"/>
              </a:rPr>
              <a:t>Idea of human </a:t>
            </a:r>
            <a:r>
              <a:rPr lang="nl-NL" sz="2000" dirty="0" err="1">
                <a:latin typeface="Corbel" panose="020B0503020204020204" pitchFamily="34" charset="0"/>
              </a:rPr>
              <a:t>dignity</a:t>
            </a:r>
            <a:r>
              <a:rPr lang="nl-NL" sz="2000" dirty="0">
                <a:latin typeface="Corbel" panose="020B0503020204020204" pitchFamily="34" charset="0"/>
              </a:rPr>
              <a:t> </a:t>
            </a:r>
          </a:p>
          <a:p>
            <a:pPr>
              <a:buClr>
                <a:schemeClr val="tx1"/>
              </a:buClr>
              <a:buFont typeface="Corbel" panose="020B0503020204020204" pitchFamily="34" charset="0"/>
              <a:buChar char="‐"/>
            </a:pPr>
            <a:r>
              <a:rPr lang="nl-NL" sz="2000" dirty="0">
                <a:latin typeface="Corbel" panose="020B0503020204020204" pitchFamily="34" charset="0"/>
              </a:rPr>
              <a:t>e.g. </a:t>
            </a:r>
            <a:r>
              <a:rPr lang="nl-NL" sz="2000" dirty="0" err="1">
                <a:latin typeface="Corbel" panose="020B0503020204020204" pitchFamily="34" charset="0"/>
              </a:rPr>
              <a:t>Existenzminimum</a:t>
            </a:r>
            <a:r>
              <a:rPr lang="nl-NL" sz="2000" dirty="0">
                <a:latin typeface="Corbel" panose="020B0503020204020204" pitchFamily="34" charset="0"/>
              </a:rPr>
              <a:t> (Germany)</a:t>
            </a:r>
          </a:p>
          <a:p>
            <a:pPr lvl="1">
              <a:buClr>
                <a:schemeClr val="tx1"/>
              </a:buClr>
              <a:buFont typeface="Corbel" panose="020B0503020204020204" pitchFamily="34" charset="0"/>
              <a:buChar char="‐"/>
            </a:pPr>
            <a:r>
              <a:rPr lang="nl-NL" sz="1800" dirty="0" err="1">
                <a:latin typeface="Corbel" panose="020B0503020204020204" pitchFamily="34" charset="0"/>
              </a:rPr>
              <a:t>Procedural</a:t>
            </a:r>
            <a:r>
              <a:rPr lang="nl-NL" sz="1800" dirty="0">
                <a:latin typeface="Corbel" panose="020B0503020204020204" pitchFamily="34" charset="0"/>
              </a:rPr>
              <a:t> </a:t>
            </a:r>
            <a:r>
              <a:rPr lang="nl-NL" sz="1800" dirty="0" err="1">
                <a:latin typeface="Corbel" panose="020B0503020204020204" pitchFamily="34" charset="0"/>
              </a:rPr>
              <a:t>elements</a:t>
            </a:r>
            <a:r>
              <a:rPr lang="nl-NL" sz="1800" dirty="0">
                <a:latin typeface="Corbel" panose="020B0503020204020204" pitchFamily="34" charset="0"/>
              </a:rPr>
              <a:t> </a:t>
            </a:r>
          </a:p>
          <a:p>
            <a:pPr lvl="1">
              <a:buClr>
                <a:schemeClr val="tx1"/>
              </a:buClr>
              <a:buFont typeface="Corbel" panose="020B0503020204020204" pitchFamily="34" charset="0"/>
              <a:buChar char="‐"/>
            </a:pPr>
            <a:r>
              <a:rPr lang="nl-NL" sz="1800" dirty="0" err="1">
                <a:latin typeface="Corbel" panose="020B0503020204020204" pitchFamily="34" charset="0"/>
              </a:rPr>
              <a:t>Substantial</a:t>
            </a:r>
            <a:r>
              <a:rPr lang="nl-NL" sz="1800" dirty="0">
                <a:latin typeface="Corbel" panose="020B0503020204020204" pitchFamily="34" charset="0"/>
              </a:rPr>
              <a:t> </a:t>
            </a:r>
            <a:r>
              <a:rPr lang="nl-NL" sz="1800" dirty="0" err="1">
                <a:latin typeface="Corbel" panose="020B0503020204020204" pitchFamily="34" charset="0"/>
              </a:rPr>
              <a:t>elements</a:t>
            </a:r>
            <a:r>
              <a:rPr lang="nl-NL" sz="1800" dirty="0">
                <a:latin typeface="Corbel" panose="020B0503020204020204" pitchFamily="34" charset="0"/>
              </a:rPr>
              <a:t> </a:t>
            </a:r>
          </a:p>
          <a:p>
            <a:pPr>
              <a:buClr>
                <a:schemeClr val="tx1"/>
              </a:buClr>
              <a:buFont typeface="Corbel" panose="020B0503020204020204" pitchFamily="34" charset="0"/>
              <a:buChar char="-"/>
            </a:pPr>
            <a:r>
              <a:rPr lang="nl-NL" sz="2200" dirty="0">
                <a:latin typeface="Corbel" panose="020B0503020204020204" pitchFamily="34" charset="0"/>
              </a:rPr>
              <a:t>e.g. Denmark, Estonia and Finland </a:t>
            </a:r>
            <a:endParaRPr lang="nl-NL" sz="2200" dirty="0" smtClean="0">
              <a:latin typeface="Corbel" panose="020B0503020204020204" pitchFamily="34" charset="0"/>
            </a:endParaRPr>
          </a:p>
          <a:p>
            <a:pPr>
              <a:buClr>
                <a:schemeClr val="tx1"/>
              </a:buClr>
              <a:buFont typeface="Corbel" panose="020B0503020204020204" pitchFamily="34" charset="0"/>
              <a:buChar char="-"/>
            </a:pPr>
            <a:r>
              <a:rPr lang="nl-NL" sz="2200" dirty="0" smtClean="0">
                <a:latin typeface="Corbel" panose="020B0503020204020204" pitchFamily="34" charset="0"/>
              </a:rPr>
              <a:t>Cf. </a:t>
            </a:r>
            <a:r>
              <a:rPr lang="nl-NL" sz="2200" smtClean="0">
                <a:latin typeface="Corbel" panose="020B0503020204020204" pitchFamily="34" charset="0"/>
              </a:rPr>
              <a:t>ECHR</a:t>
            </a:r>
            <a:endParaRPr lang="nl-NL" sz="2200" dirty="0">
              <a:latin typeface="Corbel" panose="020B0503020204020204" pitchFamily="34" charset="0"/>
            </a:endParaRPr>
          </a:p>
          <a:p>
            <a:pPr marL="457200" lvl="1" indent="0">
              <a:buNone/>
            </a:pPr>
            <a:endParaRPr lang="nl-NL" sz="2600" dirty="0">
              <a:latin typeface="Corbel" panose="020B0503020204020204" pitchFamily="34" charset="0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073151" y="2366169"/>
            <a:ext cx="4298949" cy="360031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rbel" panose="020B0503020204020204" pitchFamily="34" charset="0"/>
              </a:rPr>
              <a:t>No specific social security model </a:t>
            </a:r>
          </a:p>
          <a:p>
            <a:endParaRPr lang="en-US" sz="2800" dirty="0">
              <a:latin typeface="Corbel" panose="020B0503020204020204" pitchFamily="34" charset="0"/>
            </a:endParaRPr>
          </a:p>
          <a:p>
            <a:r>
              <a:rPr lang="en-US" sz="2800" dirty="0">
                <a:latin typeface="Corbel" panose="020B0503020204020204" pitchFamily="34" charset="0"/>
              </a:rPr>
              <a:t>Rights  only arise from legislation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042910" y="367993"/>
            <a:ext cx="3749861" cy="1846729"/>
          </a:xfrm>
          <a:noFill/>
        </p:spPr>
        <p:txBody>
          <a:bodyPr anchor="ctr" anchorCtr="0"/>
          <a:lstStyle/>
          <a:p>
            <a:r>
              <a:rPr lang="nl-BE" sz="3200" dirty="0">
                <a:latin typeface="Corbel" panose="020B0503020204020204" pitchFamily="34" charset="0"/>
              </a:rPr>
              <a:t>Right to </a:t>
            </a:r>
            <a:r>
              <a:rPr lang="nl-BE" sz="3200" dirty="0" err="1">
                <a:latin typeface="Corbel" panose="020B0503020204020204" pitchFamily="34" charset="0"/>
              </a:rPr>
              <a:t>social</a:t>
            </a:r>
            <a:r>
              <a:rPr lang="nl-BE" sz="3200" dirty="0">
                <a:latin typeface="Corbel" panose="020B0503020204020204" pitchFamily="34" charset="0"/>
              </a:rPr>
              <a:t> security</a:t>
            </a:r>
            <a:endParaRPr lang="nl-BE" sz="28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80056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24573" y="446089"/>
            <a:ext cx="6252633" cy="5963022"/>
          </a:xfrm>
        </p:spPr>
        <p:txBody>
          <a:bodyPr>
            <a:normAutofit fontScale="55000" lnSpcReduction="20000"/>
          </a:bodyPr>
          <a:lstStyle/>
          <a:p>
            <a:pPr marL="57150" indent="0">
              <a:buNone/>
            </a:pPr>
            <a:endParaRPr lang="nl-NL" sz="2400" dirty="0">
              <a:latin typeface="Corbel" panose="020B0503020204020204" pitchFamily="34" charset="0"/>
            </a:endParaRPr>
          </a:p>
          <a:p>
            <a:pPr marL="57150" indent="0">
              <a:buNone/>
            </a:pPr>
            <a:endParaRPr lang="nl-NL" sz="3000" dirty="0">
              <a:latin typeface="Corbel" panose="020B0503020204020204" pitchFamily="34" charset="0"/>
            </a:endParaRPr>
          </a:p>
          <a:p>
            <a:pPr marL="57150" indent="0">
              <a:buNone/>
            </a:pPr>
            <a:endParaRPr lang="nl-NL" sz="4500" dirty="0">
              <a:latin typeface="Corbel" panose="020B0503020204020204" pitchFamily="34" charset="0"/>
            </a:endParaRPr>
          </a:p>
          <a:p>
            <a:pPr marL="57150" indent="0">
              <a:buNone/>
            </a:pPr>
            <a:r>
              <a:rPr lang="nl-NL" sz="4400" dirty="0">
                <a:latin typeface="Corbel" panose="020B0503020204020204" pitchFamily="34" charset="0"/>
              </a:rPr>
              <a:t>&gt;&lt; </a:t>
            </a:r>
            <a:r>
              <a:rPr lang="nl-NL" sz="4400" dirty="0" err="1">
                <a:latin typeface="Corbel" panose="020B0503020204020204" pitchFamily="34" charset="0"/>
              </a:rPr>
              <a:t>Economic</a:t>
            </a:r>
            <a:r>
              <a:rPr lang="nl-NL" sz="4400" dirty="0">
                <a:latin typeface="Corbel" panose="020B0503020204020204" pitchFamily="34" charset="0"/>
              </a:rPr>
              <a:t> </a:t>
            </a:r>
            <a:r>
              <a:rPr lang="nl-NL" sz="4400" dirty="0" err="1">
                <a:latin typeface="Corbel" panose="020B0503020204020204" pitchFamily="34" charset="0"/>
              </a:rPr>
              <a:t>and</a:t>
            </a:r>
            <a:r>
              <a:rPr lang="nl-NL" sz="4400" dirty="0">
                <a:latin typeface="Corbel" panose="020B0503020204020204" pitchFamily="34" charset="0"/>
              </a:rPr>
              <a:t> financial </a:t>
            </a:r>
            <a:r>
              <a:rPr lang="nl-NL" sz="4400" dirty="0" err="1">
                <a:latin typeface="Corbel" panose="020B0503020204020204" pitchFamily="34" charset="0"/>
              </a:rPr>
              <a:t>considerations</a:t>
            </a:r>
            <a:endParaRPr lang="nl-NL" sz="4400" dirty="0">
              <a:latin typeface="Corbel" panose="020B0503020204020204" pitchFamily="34" charset="0"/>
            </a:endParaRPr>
          </a:p>
          <a:p>
            <a:pPr marL="400050">
              <a:buClr>
                <a:schemeClr val="tx1"/>
              </a:buClr>
              <a:buFont typeface="Corbel" panose="020B0503020204020204" pitchFamily="34" charset="0"/>
              <a:buChar char="‐"/>
            </a:pPr>
            <a:r>
              <a:rPr lang="nl-NL" sz="3600" dirty="0" err="1">
                <a:latin typeface="Corbel" panose="020B0503020204020204" pitchFamily="34" charset="0"/>
              </a:rPr>
              <a:t>Constitutional</a:t>
            </a:r>
            <a:r>
              <a:rPr lang="nl-NL" sz="3600" dirty="0">
                <a:latin typeface="Corbel" panose="020B0503020204020204" pitchFamily="34" charset="0"/>
              </a:rPr>
              <a:t> </a:t>
            </a:r>
            <a:r>
              <a:rPr lang="nl-NL" sz="3600" dirty="0" err="1">
                <a:latin typeface="Corbel" panose="020B0503020204020204" pitchFamily="34" charset="0"/>
              </a:rPr>
              <a:t>duty</a:t>
            </a:r>
            <a:r>
              <a:rPr lang="nl-NL" sz="3600" dirty="0">
                <a:latin typeface="Corbel" panose="020B0503020204020204" pitchFamily="34" charset="0"/>
              </a:rPr>
              <a:t> to reform </a:t>
            </a:r>
            <a:r>
              <a:rPr lang="nl-NL" sz="3600" dirty="0" err="1">
                <a:latin typeface="Corbel" panose="020B0503020204020204" pitchFamily="34" charset="0"/>
              </a:rPr>
              <a:t>social</a:t>
            </a:r>
            <a:r>
              <a:rPr lang="nl-NL" sz="3600" dirty="0">
                <a:latin typeface="Corbel" panose="020B0503020204020204" pitchFamily="34" charset="0"/>
              </a:rPr>
              <a:t> security </a:t>
            </a:r>
            <a:r>
              <a:rPr lang="nl-NL" sz="3600" dirty="0" smtClean="0">
                <a:latin typeface="Corbel" panose="020B0503020204020204" pitchFamily="34" charset="0"/>
              </a:rPr>
              <a:t>system(?)</a:t>
            </a:r>
          </a:p>
          <a:p>
            <a:pPr marL="400050">
              <a:buClr>
                <a:schemeClr val="tx1"/>
              </a:buClr>
              <a:buFont typeface="Corbel" panose="020B0503020204020204" pitchFamily="34" charset="0"/>
              <a:buChar char="‐"/>
            </a:pPr>
            <a:r>
              <a:rPr lang="nl-NL" sz="3600" dirty="0" err="1" smtClean="0">
                <a:latin typeface="Corbel" panose="020B0503020204020204" pitchFamily="34" charset="0"/>
              </a:rPr>
              <a:t>Constitutional</a:t>
            </a:r>
            <a:r>
              <a:rPr lang="nl-NL" sz="3600" dirty="0" smtClean="0">
                <a:latin typeface="Corbel" panose="020B0503020204020204" pitchFamily="34" charset="0"/>
              </a:rPr>
              <a:t> </a:t>
            </a:r>
            <a:r>
              <a:rPr lang="nl-NL" sz="3600" dirty="0" err="1" smtClean="0">
                <a:latin typeface="Corbel" panose="020B0503020204020204" pitchFamily="34" charset="0"/>
              </a:rPr>
              <a:t>duty</a:t>
            </a:r>
            <a:r>
              <a:rPr lang="nl-NL" sz="3600" dirty="0" smtClean="0">
                <a:latin typeface="Corbel" panose="020B0503020204020204" pitchFamily="34" charset="0"/>
              </a:rPr>
              <a:t> to </a:t>
            </a:r>
            <a:r>
              <a:rPr lang="nl-NL" sz="3600" dirty="0" err="1" smtClean="0">
                <a:latin typeface="Corbel" panose="020B0503020204020204" pitchFamily="34" charset="0"/>
              </a:rPr>
              <a:t>sustain</a:t>
            </a:r>
            <a:r>
              <a:rPr lang="nl-NL" sz="3600" dirty="0" smtClean="0">
                <a:latin typeface="Corbel" panose="020B0503020204020204" pitchFamily="34" charset="0"/>
              </a:rPr>
              <a:t> </a:t>
            </a:r>
            <a:r>
              <a:rPr lang="nl-NL" sz="3600" dirty="0" err="1" smtClean="0">
                <a:latin typeface="Corbel" panose="020B0503020204020204" pitchFamily="34" charset="0"/>
              </a:rPr>
              <a:t>national</a:t>
            </a:r>
            <a:r>
              <a:rPr lang="nl-NL" sz="3600" dirty="0" smtClean="0">
                <a:latin typeface="Corbel" panose="020B0503020204020204" pitchFamily="34" charset="0"/>
              </a:rPr>
              <a:t> budgets (?)</a:t>
            </a:r>
            <a:endParaRPr lang="nl-NL" sz="3600" dirty="0">
              <a:latin typeface="Corbel" panose="020B0503020204020204" pitchFamily="34" charset="0"/>
            </a:endParaRPr>
          </a:p>
          <a:p>
            <a:pPr marL="400050">
              <a:buClr>
                <a:schemeClr val="tx1"/>
              </a:buClr>
              <a:buFont typeface="Corbel" panose="020B0503020204020204" pitchFamily="34" charset="0"/>
              <a:buChar char="‐"/>
            </a:pPr>
            <a:r>
              <a:rPr lang="nl-NL" sz="3600" dirty="0">
                <a:latin typeface="Corbel" panose="020B0503020204020204" pitchFamily="34" charset="0"/>
              </a:rPr>
              <a:t>Short-term &gt;&lt; long-term changes </a:t>
            </a:r>
          </a:p>
          <a:p>
            <a:pPr marL="57150" indent="0">
              <a:buClr>
                <a:schemeClr val="tx1"/>
              </a:buClr>
              <a:buNone/>
            </a:pPr>
            <a:endParaRPr lang="nl-NL" sz="3600" dirty="0">
              <a:latin typeface="Corbel" panose="020B0503020204020204" pitchFamily="34" charset="0"/>
            </a:endParaRPr>
          </a:p>
          <a:p>
            <a:pPr marL="57150" indent="0">
              <a:buNone/>
            </a:pPr>
            <a:r>
              <a:rPr lang="nl-NL" sz="4400" dirty="0" err="1">
                <a:latin typeface="Corbel" panose="020B0503020204020204" pitchFamily="34" charset="0"/>
              </a:rPr>
              <a:t>Need</a:t>
            </a:r>
            <a:r>
              <a:rPr lang="nl-NL" sz="4400" dirty="0">
                <a:latin typeface="Corbel" panose="020B0503020204020204" pitchFamily="34" charset="0"/>
              </a:rPr>
              <a:t> </a:t>
            </a:r>
            <a:r>
              <a:rPr lang="nl-NL" sz="4400" dirty="0" err="1">
                <a:latin typeface="Corbel" panose="020B0503020204020204" pitchFamily="34" charset="0"/>
              </a:rPr>
              <a:t>for</a:t>
            </a:r>
            <a:r>
              <a:rPr lang="nl-NL" sz="4400" dirty="0">
                <a:latin typeface="Corbel" panose="020B0503020204020204" pitchFamily="34" charset="0"/>
              </a:rPr>
              <a:t> </a:t>
            </a:r>
            <a:r>
              <a:rPr lang="nl-NL" sz="4400" dirty="0" err="1">
                <a:latin typeface="Corbel" panose="020B0503020204020204" pitchFamily="34" charset="0"/>
              </a:rPr>
              <a:t>transparent</a:t>
            </a:r>
            <a:r>
              <a:rPr lang="nl-NL" sz="4400" dirty="0">
                <a:latin typeface="Corbel" panose="020B0503020204020204" pitchFamily="34" charset="0"/>
              </a:rPr>
              <a:t> </a:t>
            </a:r>
            <a:r>
              <a:rPr lang="nl-NL" sz="4400" dirty="0" err="1">
                <a:latin typeface="Corbel" panose="020B0503020204020204" pitchFamily="34" charset="0"/>
              </a:rPr>
              <a:t>and</a:t>
            </a:r>
            <a:r>
              <a:rPr lang="nl-NL" sz="4400" dirty="0">
                <a:latin typeface="Corbel" panose="020B0503020204020204" pitchFamily="34" charset="0"/>
              </a:rPr>
              <a:t> </a:t>
            </a:r>
            <a:r>
              <a:rPr lang="nl-NL" sz="4400" dirty="0" err="1">
                <a:latin typeface="Corbel" panose="020B0503020204020204" pitchFamily="34" charset="0"/>
              </a:rPr>
              <a:t>consultative</a:t>
            </a:r>
            <a:r>
              <a:rPr lang="nl-NL" sz="4400" dirty="0">
                <a:latin typeface="Corbel" panose="020B0503020204020204" pitchFamily="34" charset="0"/>
              </a:rPr>
              <a:t> procedure </a:t>
            </a:r>
          </a:p>
          <a:p>
            <a:pPr marL="57150" indent="0">
              <a:buNone/>
            </a:pPr>
            <a:endParaRPr lang="nl-NL" sz="4400" dirty="0">
              <a:latin typeface="Corbel" panose="020B0503020204020204" pitchFamily="34" charset="0"/>
            </a:endParaRPr>
          </a:p>
          <a:p>
            <a:pPr marL="57150" indent="0">
              <a:buNone/>
            </a:pPr>
            <a:r>
              <a:rPr lang="nl-NL" sz="4400" dirty="0" err="1">
                <a:latin typeface="Corbel" panose="020B0503020204020204" pitchFamily="34" charset="0"/>
              </a:rPr>
              <a:t>Need</a:t>
            </a:r>
            <a:r>
              <a:rPr lang="nl-NL" sz="4400" dirty="0">
                <a:latin typeface="Corbel" panose="020B0503020204020204" pitchFamily="34" charset="0"/>
              </a:rPr>
              <a:t> </a:t>
            </a:r>
            <a:r>
              <a:rPr lang="nl-NL" sz="4400" dirty="0" err="1">
                <a:latin typeface="Corbel" panose="020B0503020204020204" pitchFamily="34" charset="0"/>
              </a:rPr>
              <a:t>to</a:t>
            </a:r>
            <a:r>
              <a:rPr lang="nl-NL" sz="4400" dirty="0">
                <a:latin typeface="Corbel" panose="020B0503020204020204" pitchFamily="34" charset="0"/>
              </a:rPr>
              <a:t> preserve adequate benefits</a:t>
            </a:r>
          </a:p>
          <a:p>
            <a:pPr lvl="1">
              <a:buFont typeface="Corbel" panose="020B0503020204020204" pitchFamily="34" charset="0"/>
              <a:buChar char="‐"/>
            </a:pPr>
            <a:endParaRPr lang="nl-NL" sz="4500" dirty="0">
              <a:solidFill>
                <a:prstClr val="white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nl-NL" sz="4400" dirty="0">
                <a:solidFill>
                  <a:prstClr val="white"/>
                </a:solidFill>
                <a:latin typeface="Corbel" panose="020B0503020204020204" pitchFamily="34" charset="0"/>
              </a:rPr>
              <a:t>Respect </a:t>
            </a:r>
            <a:r>
              <a:rPr lang="nl-NL" sz="4400" dirty="0" err="1">
                <a:solidFill>
                  <a:prstClr val="white"/>
                </a:solidFill>
                <a:latin typeface="Corbel" panose="020B0503020204020204" pitchFamily="34" charset="0"/>
              </a:rPr>
              <a:t>for</a:t>
            </a:r>
            <a:r>
              <a:rPr lang="nl-NL" sz="4400" dirty="0">
                <a:solidFill>
                  <a:prstClr val="white"/>
                </a:solidFill>
                <a:latin typeface="Corbel" panose="020B0503020204020204" pitchFamily="34" charset="0"/>
              </a:rPr>
              <a:t> legitimate </a:t>
            </a:r>
            <a:r>
              <a:rPr lang="nl-NL" sz="4400" dirty="0" smtClean="0">
                <a:solidFill>
                  <a:prstClr val="white"/>
                </a:solidFill>
                <a:latin typeface="Corbel" panose="020B0503020204020204" pitchFamily="34" charset="0"/>
              </a:rPr>
              <a:t>expectations and </a:t>
            </a:r>
            <a:r>
              <a:rPr lang="nl-NL" sz="4400" dirty="0" err="1" smtClean="0">
                <a:solidFill>
                  <a:prstClr val="white"/>
                </a:solidFill>
                <a:latin typeface="Corbel" panose="020B0503020204020204" pitchFamily="34" charset="0"/>
              </a:rPr>
              <a:t>transitionary</a:t>
            </a:r>
            <a:r>
              <a:rPr lang="nl-NL" sz="4400" dirty="0" smtClean="0">
                <a:solidFill>
                  <a:prstClr val="white"/>
                </a:solidFill>
                <a:latin typeface="Corbel" panose="020B0503020204020204" pitchFamily="34" charset="0"/>
              </a:rPr>
              <a:t> </a:t>
            </a:r>
            <a:r>
              <a:rPr lang="nl-NL" sz="4400" dirty="0" err="1" smtClean="0">
                <a:solidFill>
                  <a:prstClr val="white"/>
                </a:solidFill>
                <a:latin typeface="Corbel" panose="020B0503020204020204" pitchFamily="34" charset="0"/>
              </a:rPr>
              <a:t>measures</a:t>
            </a:r>
            <a:endParaRPr lang="nl-NL" sz="4400" dirty="0">
              <a:solidFill>
                <a:prstClr val="white"/>
              </a:solidFill>
              <a:latin typeface="Corbel" panose="020B0503020204020204" pitchFamily="34" charset="0"/>
            </a:endParaRPr>
          </a:p>
          <a:p>
            <a:pPr marL="514350" lvl="1" indent="0">
              <a:buNone/>
            </a:pPr>
            <a:endParaRPr lang="nl-NL" sz="2000" dirty="0">
              <a:latin typeface="Corbel" panose="020B0503020204020204" pitchFamily="34" charset="0"/>
            </a:endParaRPr>
          </a:p>
          <a:p>
            <a:pPr marL="57150" indent="0">
              <a:buNone/>
            </a:pPr>
            <a:endParaRPr lang="nl-NL" sz="2400" dirty="0">
              <a:latin typeface="Corbel" panose="020B0503020204020204" pitchFamily="34" charset="0"/>
            </a:endParaRPr>
          </a:p>
          <a:p>
            <a:pPr>
              <a:buFont typeface="Corbel" panose="020B0503020204020204" pitchFamily="34" charset="0"/>
              <a:buChar char="‐"/>
            </a:pPr>
            <a:endParaRPr lang="nl-NL" sz="2400" dirty="0">
              <a:latin typeface="Corbel" panose="020B0503020204020204" pitchFamily="34" charset="0"/>
            </a:endParaRPr>
          </a:p>
          <a:p>
            <a:pPr>
              <a:buFont typeface="Corbel" panose="020B0503020204020204" pitchFamily="34" charset="0"/>
              <a:buChar char="‐"/>
            </a:pPr>
            <a:endParaRPr lang="nl-NL" sz="2400" dirty="0">
              <a:latin typeface="Corbel" panose="020B0503020204020204" pitchFamily="34" charset="0"/>
            </a:endParaRPr>
          </a:p>
          <a:p>
            <a:pPr marL="457200" lvl="1" indent="0">
              <a:buNone/>
            </a:pPr>
            <a:endParaRPr lang="nl-NL" sz="2600" dirty="0">
              <a:latin typeface="Corbel" panose="020B0503020204020204" pitchFamily="34" charset="0"/>
            </a:endParaRPr>
          </a:p>
          <a:p>
            <a:pPr marL="457200" lvl="1" indent="0">
              <a:buNone/>
            </a:pPr>
            <a:endParaRPr lang="nl-NL" sz="2600" dirty="0">
              <a:latin typeface="Corbel" panose="020B0503020204020204" pitchFamily="34" charset="0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073151" y="2366169"/>
            <a:ext cx="4298949" cy="360031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rbel" panose="020B0503020204020204" pitchFamily="34" charset="0"/>
              </a:rPr>
              <a:t>Protection ‘core’ right to social security</a:t>
            </a:r>
          </a:p>
          <a:p>
            <a:endParaRPr lang="en-US" sz="2800" dirty="0">
              <a:latin typeface="Corbel" panose="020B0503020204020204" pitchFamily="34" charset="0"/>
            </a:endParaRPr>
          </a:p>
          <a:p>
            <a:r>
              <a:rPr lang="en-US" sz="2800" dirty="0">
                <a:latin typeface="Corbel" panose="020B0503020204020204" pitchFamily="34" charset="0"/>
              </a:rPr>
              <a:t>Additional protection </a:t>
            </a:r>
            <a:r>
              <a:rPr lang="en-US" sz="2800" dirty="0" smtClean="0">
                <a:latin typeface="Corbel" panose="020B0503020204020204" pitchFamily="34" charset="0"/>
              </a:rPr>
              <a:t>via general constitutional principles </a:t>
            </a:r>
            <a:r>
              <a:rPr lang="en-US" sz="2800" dirty="0">
                <a:latin typeface="Corbel" panose="020B0503020204020204" pitchFamily="34" charset="0"/>
              </a:rPr>
              <a:t>(e.g. rule of law)</a:t>
            </a:r>
          </a:p>
        </p:txBody>
      </p:sp>
      <p:sp>
        <p:nvSpPr>
          <p:cNvPr id="7" name="Titel 5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 anchorCtr="0"/>
          <a:lstStyle/>
          <a:p>
            <a:r>
              <a:rPr lang="nl-BE" sz="3200" dirty="0">
                <a:latin typeface="Corbel" panose="020B0503020204020204" pitchFamily="34" charset="0"/>
              </a:rPr>
              <a:t>Right to </a:t>
            </a:r>
            <a:r>
              <a:rPr lang="nl-BE" sz="3200" dirty="0" err="1">
                <a:latin typeface="Corbel" panose="020B0503020204020204" pitchFamily="34" charset="0"/>
              </a:rPr>
              <a:t>social</a:t>
            </a:r>
            <a:r>
              <a:rPr lang="nl-BE" sz="3200" dirty="0">
                <a:latin typeface="Corbel" panose="020B0503020204020204" pitchFamily="34" charset="0"/>
              </a:rPr>
              <a:t> security</a:t>
            </a:r>
            <a:endParaRPr lang="nl-BE" sz="28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59621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24573" y="446089"/>
            <a:ext cx="6252633" cy="5963022"/>
          </a:xfrm>
        </p:spPr>
        <p:txBody>
          <a:bodyPr>
            <a:normAutofit lnSpcReduction="10000"/>
          </a:bodyPr>
          <a:lstStyle/>
          <a:p>
            <a:pPr marL="57150" indent="0">
              <a:buNone/>
            </a:pPr>
            <a:endParaRPr lang="nl-NL" sz="2400" dirty="0">
              <a:latin typeface="Corbel" panose="020B0503020204020204" pitchFamily="34" charset="0"/>
            </a:endParaRPr>
          </a:p>
          <a:p>
            <a:pPr marL="57150" indent="0">
              <a:buNone/>
            </a:pPr>
            <a:endParaRPr lang="nl-NL" sz="3000" dirty="0">
              <a:latin typeface="Corbel" panose="020B0503020204020204" pitchFamily="34" charset="0"/>
            </a:endParaRPr>
          </a:p>
          <a:p>
            <a:pPr marL="57150" indent="0">
              <a:buNone/>
            </a:pPr>
            <a:endParaRPr lang="nl-NL" sz="3000" dirty="0">
              <a:latin typeface="Corbel" panose="020B0503020204020204" pitchFamily="34" charset="0"/>
            </a:endParaRPr>
          </a:p>
          <a:p>
            <a:pPr marL="57150" indent="0">
              <a:buNone/>
            </a:pPr>
            <a:endParaRPr lang="nl-NL" sz="3000" dirty="0">
              <a:latin typeface="Corbel" panose="020B0503020204020204" pitchFamily="34" charset="0"/>
            </a:endParaRPr>
          </a:p>
          <a:p>
            <a:pPr marL="57150" indent="0">
              <a:buNone/>
            </a:pPr>
            <a:r>
              <a:rPr lang="nl-NL" sz="2400" dirty="0" err="1">
                <a:latin typeface="Corbel" panose="020B0503020204020204" pitchFamily="34" charset="0"/>
              </a:rPr>
              <a:t>Difficulty</a:t>
            </a:r>
            <a:r>
              <a:rPr lang="nl-NL" sz="2400" dirty="0">
                <a:latin typeface="Corbel" panose="020B0503020204020204" pitchFamily="34" charset="0"/>
              </a:rPr>
              <a:t> </a:t>
            </a:r>
            <a:r>
              <a:rPr lang="nl-NL" sz="2400" dirty="0" err="1" smtClean="0">
                <a:latin typeface="Corbel" panose="020B0503020204020204" pitchFamily="34" charset="0"/>
              </a:rPr>
              <a:t>for</a:t>
            </a:r>
            <a:r>
              <a:rPr lang="nl-NL" sz="2400" dirty="0" smtClean="0">
                <a:latin typeface="Corbel" panose="020B0503020204020204" pitchFamily="34" charset="0"/>
              </a:rPr>
              <a:t> </a:t>
            </a:r>
            <a:r>
              <a:rPr lang="nl-NL" sz="2400" dirty="0" err="1" smtClean="0">
                <a:latin typeface="Corbel" panose="020B0503020204020204" pitchFamily="34" charset="0"/>
              </a:rPr>
              <a:t>national</a:t>
            </a:r>
            <a:r>
              <a:rPr lang="nl-NL" sz="2400" dirty="0" smtClean="0">
                <a:latin typeface="Corbel" panose="020B0503020204020204" pitchFamily="34" charset="0"/>
              </a:rPr>
              <a:t> </a:t>
            </a:r>
            <a:r>
              <a:rPr lang="nl-NL" sz="2400" dirty="0">
                <a:latin typeface="Corbel" panose="020B0503020204020204" pitchFamily="34" charset="0"/>
              </a:rPr>
              <a:t>case law? </a:t>
            </a:r>
          </a:p>
          <a:p>
            <a:pPr marL="400050">
              <a:buClr>
                <a:schemeClr val="tx1"/>
              </a:buClr>
              <a:buFont typeface="Corbel" panose="020B0503020204020204" pitchFamily="34" charset="0"/>
              <a:buChar char="-"/>
            </a:pPr>
            <a:r>
              <a:rPr lang="nl-NL" sz="2000" dirty="0" err="1" smtClean="0">
                <a:latin typeface="Corbel" panose="020B0503020204020204" pitchFamily="34" charset="0"/>
              </a:rPr>
              <a:t>Trying</a:t>
            </a:r>
            <a:r>
              <a:rPr lang="nl-NL" sz="2000" dirty="0" smtClean="0">
                <a:latin typeface="Corbel" panose="020B0503020204020204" pitchFamily="34" charset="0"/>
              </a:rPr>
              <a:t> </a:t>
            </a:r>
            <a:r>
              <a:rPr lang="nl-NL" sz="2000" dirty="0">
                <a:latin typeface="Corbel" panose="020B0503020204020204" pitchFamily="34" charset="0"/>
              </a:rPr>
              <a:t>to </a:t>
            </a:r>
            <a:r>
              <a:rPr lang="nl-NL" sz="2000" dirty="0" err="1">
                <a:latin typeface="Corbel" panose="020B0503020204020204" pitchFamily="34" charset="0"/>
              </a:rPr>
              <a:t>find</a:t>
            </a:r>
            <a:r>
              <a:rPr lang="nl-NL" sz="2000" dirty="0">
                <a:latin typeface="Corbel" panose="020B0503020204020204" pitchFamily="34" charset="0"/>
              </a:rPr>
              <a:t> a </a:t>
            </a:r>
            <a:r>
              <a:rPr lang="nl-NL" sz="2000" dirty="0" smtClean="0">
                <a:latin typeface="Corbel" panose="020B0503020204020204" pitchFamily="34" charset="0"/>
              </a:rPr>
              <a:t>balance </a:t>
            </a:r>
            <a:r>
              <a:rPr lang="nl-NL" sz="2000" dirty="0" err="1" smtClean="0">
                <a:latin typeface="Corbel" panose="020B0503020204020204" pitchFamily="34" charset="0"/>
              </a:rPr>
              <a:t>between</a:t>
            </a:r>
            <a:r>
              <a:rPr lang="nl-NL" sz="2000" dirty="0" smtClean="0">
                <a:latin typeface="Corbel" panose="020B0503020204020204" pitchFamily="34" charset="0"/>
              </a:rPr>
              <a:t> </a:t>
            </a:r>
            <a:r>
              <a:rPr lang="nl-NL" sz="2000" dirty="0" err="1" smtClean="0">
                <a:latin typeface="Corbel" panose="020B0503020204020204" pitchFamily="34" charset="0"/>
              </a:rPr>
              <a:t>need</a:t>
            </a:r>
            <a:r>
              <a:rPr lang="nl-NL" sz="2000" dirty="0" smtClean="0">
                <a:latin typeface="Corbel" panose="020B0503020204020204" pitchFamily="34" charset="0"/>
              </a:rPr>
              <a:t> </a:t>
            </a:r>
            <a:r>
              <a:rPr lang="nl-NL" sz="2000" dirty="0" err="1" smtClean="0">
                <a:latin typeface="Corbel" panose="020B0503020204020204" pitchFamily="34" charset="0"/>
              </a:rPr>
              <a:t>for</a:t>
            </a:r>
            <a:r>
              <a:rPr lang="nl-NL" sz="2000" dirty="0" smtClean="0">
                <a:latin typeface="Corbel" panose="020B0503020204020204" pitchFamily="34" charset="0"/>
              </a:rPr>
              <a:t> </a:t>
            </a:r>
            <a:r>
              <a:rPr lang="nl-NL" sz="2000" dirty="0">
                <a:latin typeface="Corbel" panose="020B0503020204020204" pitchFamily="34" charset="0"/>
              </a:rPr>
              <a:t>long-term </a:t>
            </a:r>
            <a:r>
              <a:rPr lang="nl-NL" sz="2000" dirty="0" err="1" smtClean="0">
                <a:latin typeface="Corbel" panose="020B0503020204020204" pitchFamily="34" charset="0"/>
              </a:rPr>
              <a:t>sustainability</a:t>
            </a:r>
            <a:r>
              <a:rPr lang="nl-NL" sz="2000" dirty="0" smtClean="0">
                <a:latin typeface="Corbel" panose="020B0503020204020204" pitchFamily="34" charset="0"/>
              </a:rPr>
              <a:t> public </a:t>
            </a:r>
            <a:r>
              <a:rPr lang="nl-NL" sz="2000" dirty="0" err="1" smtClean="0">
                <a:latin typeface="Corbel" panose="020B0503020204020204" pitchFamily="34" charset="0"/>
              </a:rPr>
              <a:t>finances</a:t>
            </a:r>
            <a:r>
              <a:rPr lang="nl-NL" sz="2000" dirty="0" smtClean="0">
                <a:latin typeface="Corbel" panose="020B0503020204020204" pitchFamily="34" charset="0"/>
              </a:rPr>
              <a:t> </a:t>
            </a:r>
            <a:r>
              <a:rPr lang="nl-NL" sz="2000" dirty="0">
                <a:latin typeface="Corbel" panose="020B0503020204020204" pitchFamily="34" charset="0"/>
              </a:rPr>
              <a:t>and </a:t>
            </a:r>
            <a:r>
              <a:rPr lang="nl-NL" sz="2000" dirty="0" err="1">
                <a:latin typeface="Corbel" panose="020B0503020204020204" pitchFamily="34" charset="0"/>
              </a:rPr>
              <a:t>protection</a:t>
            </a:r>
            <a:r>
              <a:rPr lang="nl-NL" sz="2000" dirty="0">
                <a:latin typeface="Corbel" panose="020B0503020204020204" pitchFamily="34" charset="0"/>
              </a:rPr>
              <a:t> </a:t>
            </a:r>
            <a:r>
              <a:rPr lang="nl-NL" sz="2000" dirty="0" err="1">
                <a:latin typeface="Corbel" panose="020B0503020204020204" pitchFamily="34" charset="0"/>
              </a:rPr>
              <a:t>social</a:t>
            </a:r>
            <a:r>
              <a:rPr lang="nl-NL" sz="2000" dirty="0">
                <a:latin typeface="Corbel" panose="020B0503020204020204" pitchFamily="34" charset="0"/>
              </a:rPr>
              <a:t> security </a:t>
            </a:r>
            <a:r>
              <a:rPr lang="nl-NL" sz="2000" dirty="0" err="1" smtClean="0">
                <a:latin typeface="Corbel" panose="020B0503020204020204" pitchFamily="34" charset="0"/>
              </a:rPr>
              <a:t>rights</a:t>
            </a:r>
            <a:endParaRPr lang="nl-NL" sz="2000" dirty="0">
              <a:latin typeface="Corbel" panose="020B0503020204020204" pitchFamily="34" charset="0"/>
            </a:endParaRPr>
          </a:p>
          <a:p>
            <a:pPr marL="57150" indent="0">
              <a:buNone/>
            </a:pPr>
            <a:endParaRPr lang="nl-NL" sz="2400" dirty="0">
              <a:solidFill>
                <a:prstClr val="white"/>
              </a:solidFill>
              <a:latin typeface="Corbel" panose="020B0503020204020204" pitchFamily="34" charset="0"/>
            </a:endParaRPr>
          </a:p>
          <a:p>
            <a:pPr marL="57150" indent="0">
              <a:buNone/>
            </a:pPr>
            <a:r>
              <a:rPr lang="nl-NL" sz="2400" dirty="0" err="1">
                <a:solidFill>
                  <a:prstClr val="white"/>
                </a:solidFill>
                <a:latin typeface="Corbel" panose="020B0503020204020204" pitchFamily="34" charset="0"/>
              </a:rPr>
              <a:t>Relevance</a:t>
            </a:r>
            <a:r>
              <a:rPr lang="nl-NL" sz="2400" dirty="0">
                <a:solidFill>
                  <a:prstClr val="white"/>
                </a:solidFill>
                <a:latin typeface="Corbel" panose="020B0503020204020204" pitchFamily="34" charset="0"/>
              </a:rPr>
              <a:t> EU </a:t>
            </a:r>
            <a:r>
              <a:rPr lang="nl-NL" sz="2400" dirty="0" err="1">
                <a:solidFill>
                  <a:prstClr val="white"/>
                </a:solidFill>
                <a:latin typeface="Corbel" panose="020B0503020204020204" pitchFamily="34" charset="0"/>
              </a:rPr>
              <a:t>economic</a:t>
            </a:r>
            <a:r>
              <a:rPr lang="nl-NL" sz="2400" dirty="0">
                <a:solidFill>
                  <a:prstClr val="white"/>
                </a:solidFill>
                <a:latin typeface="Corbel" panose="020B0503020204020204" pitchFamily="34" charset="0"/>
              </a:rPr>
              <a:t> monitoring? </a:t>
            </a:r>
          </a:p>
          <a:p>
            <a:pPr marL="400050">
              <a:buClr>
                <a:schemeClr val="tx1"/>
              </a:buClr>
              <a:buFont typeface="Corbel" panose="020B0503020204020204" pitchFamily="34" charset="0"/>
              <a:buChar char="-"/>
            </a:pPr>
            <a:r>
              <a:rPr lang="nl-NL" sz="2000" dirty="0" err="1">
                <a:solidFill>
                  <a:prstClr val="white"/>
                </a:solidFill>
                <a:latin typeface="Corbel" panose="020B0503020204020204" pitchFamily="34" charset="0"/>
              </a:rPr>
              <a:t>S</a:t>
            </a:r>
            <a:r>
              <a:rPr lang="nl-NL" sz="2000" dirty="0" err="1" smtClean="0">
                <a:solidFill>
                  <a:prstClr val="white"/>
                </a:solidFill>
                <a:latin typeface="Corbel" panose="020B0503020204020204" pitchFamily="34" charset="0"/>
              </a:rPr>
              <a:t>pecific</a:t>
            </a:r>
            <a:r>
              <a:rPr lang="nl-NL" sz="2000" dirty="0" smtClean="0">
                <a:solidFill>
                  <a:prstClr val="white"/>
                </a:solidFill>
                <a:latin typeface="Corbel" panose="020B0503020204020204" pitchFamily="34" charset="0"/>
              </a:rPr>
              <a:t> </a:t>
            </a:r>
            <a:r>
              <a:rPr lang="nl-NL" sz="2000" dirty="0">
                <a:solidFill>
                  <a:prstClr val="white"/>
                </a:solidFill>
                <a:latin typeface="Corbel" panose="020B0503020204020204" pitchFamily="34" charset="0"/>
              </a:rPr>
              <a:t>criteria </a:t>
            </a:r>
            <a:r>
              <a:rPr lang="nl-NL" sz="2000" dirty="0" err="1">
                <a:solidFill>
                  <a:prstClr val="white"/>
                </a:solidFill>
                <a:latin typeface="Corbel" panose="020B0503020204020204" pitchFamily="34" charset="0"/>
              </a:rPr>
              <a:t>for</a:t>
            </a:r>
            <a:r>
              <a:rPr lang="nl-NL" sz="2000" dirty="0">
                <a:solidFill>
                  <a:prstClr val="white"/>
                </a:solidFill>
                <a:latin typeface="Corbel" panose="020B0503020204020204" pitchFamily="34" charset="0"/>
              </a:rPr>
              <a:t> EU/member </a:t>
            </a:r>
            <a:r>
              <a:rPr lang="nl-NL" sz="2000" dirty="0" err="1" smtClean="0">
                <a:solidFill>
                  <a:prstClr val="white"/>
                </a:solidFill>
                <a:latin typeface="Corbel" panose="020B0503020204020204" pitchFamily="34" charset="0"/>
              </a:rPr>
              <a:t>states</a:t>
            </a:r>
            <a:r>
              <a:rPr lang="nl-NL" sz="2000" dirty="0" smtClean="0">
                <a:solidFill>
                  <a:prstClr val="white"/>
                </a:solidFill>
                <a:latin typeface="Corbel" panose="020B0503020204020204" pitchFamily="34" charset="0"/>
              </a:rPr>
              <a:t> </a:t>
            </a:r>
            <a:r>
              <a:rPr lang="nl-NL" sz="2000" dirty="0">
                <a:solidFill>
                  <a:prstClr val="white"/>
                </a:solidFill>
                <a:latin typeface="Corbel" panose="020B0503020204020204" pitchFamily="34" charset="0"/>
              </a:rPr>
              <a:t>to </a:t>
            </a:r>
            <a:r>
              <a:rPr lang="nl-NL" sz="2000" dirty="0" smtClean="0">
                <a:solidFill>
                  <a:prstClr val="white"/>
                </a:solidFill>
                <a:latin typeface="Corbel" panose="020B0503020204020204" pitchFamily="34" charset="0"/>
              </a:rPr>
              <a:t>respect </a:t>
            </a:r>
            <a:r>
              <a:rPr lang="nl-NL" sz="2000" dirty="0" err="1" smtClean="0">
                <a:solidFill>
                  <a:prstClr val="white"/>
                </a:solidFill>
                <a:latin typeface="Corbel" panose="020B0503020204020204" pitchFamily="34" charset="0"/>
              </a:rPr>
              <a:t>within</a:t>
            </a:r>
            <a:r>
              <a:rPr lang="nl-NL" sz="2000" dirty="0" smtClean="0">
                <a:solidFill>
                  <a:prstClr val="white"/>
                </a:solidFill>
                <a:latin typeface="Corbel" panose="020B0503020204020204" pitchFamily="34" charset="0"/>
              </a:rPr>
              <a:t> </a:t>
            </a:r>
            <a:r>
              <a:rPr lang="nl-NL" sz="2000" dirty="0" err="1" smtClean="0">
                <a:solidFill>
                  <a:prstClr val="white"/>
                </a:solidFill>
                <a:latin typeface="Corbel" panose="020B0503020204020204" pitchFamily="34" charset="0"/>
              </a:rPr>
              <a:t>the</a:t>
            </a:r>
            <a:r>
              <a:rPr lang="nl-NL" sz="2000" dirty="0" smtClean="0">
                <a:solidFill>
                  <a:prstClr val="white"/>
                </a:solidFill>
                <a:latin typeface="Corbel" panose="020B0503020204020204" pitchFamily="34" charset="0"/>
              </a:rPr>
              <a:t> </a:t>
            </a:r>
            <a:r>
              <a:rPr lang="nl-NL" sz="2000" dirty="0" err="1" smtClean="0">
                <a:solidFill>
                  <a:prstClr val="white"/>
                </a:solidFill>
                <a:latin typeface="Corbel" panose="020B0503020204020204" pitchFamily="34" charset="0"/>
              </a:rPr>
              <a:t>protection</a:t>
            </a:r>
            <a:r>
              <a:rPr lang="nl-NL" sz="2000" dirty="0" smtClean="0">
                <a:solidFill>
                  <a:prstClr val="white"/>
                </a:solidFill>
                <a:latin typeface="Corbel" panose="020B0503020204020204" pitchFamily="34" charset="0"/>
              </a:rPr>
              <a:t> </a:t>
            </a:r>
            <a:r>
              <a:rPr lang="nl-NL" sz="2000" dirty="0" err="1" smtClean="0">
                <a:solidFill>
                  <a:prstClr val="white"/>
                </a:solidFill>
                <a:latin typeface="Corbel" panose="020B0503020204020204" pitchFamily="34" charset="0"/>
              </a:rPr>
              <a:t>social</a:t>
            </a:r>
            <a:r>
              <a:rPr lang="nl-NL" sz="2000" dirty="0" smtClean="0">
                <a:solidFill>
                  <a:prstClr val="white"/>
                </a:solidFill>
                <a:latin typeface="Corbel" panose="020B0503020204020204" pitchFamily="34" charset="0"/>
              </a:rPr>
              <a:t> security </a:t>
            </a:r>
            <a:r>
              <a:rPr lang="nl-NL" sz="2000" dirty="0" err="1" smtClean="0">
                <a:solidFill>
                  <a:prstClr val="white"/>
                </a:solidFill>
                <a:latin typeface="Corbel" panose="020B0503020204020204" pitchFamily="34" charset="0"/>
              </a:rPr>
              <a:t>rights</a:t>
            </a:r>
            <a:endParaRPr lang="nl-NL" sz="2000" dirty="0" smtClean="0">
              <a:solidFill>
                <a:prstClr val="white"/>
              </a:solidFill>
              <a:latin typeface="Corbel" panose="020B0503020204020204" pitchFamily="34" charset="0"/>
            </a:endParaRPr>
          </a:p>
          <a:p>
            <a:pPr marL="400050">
              <a:buClr>
                <a:schemeClr val="tx1"/>
              </a:buClr>
              <a:buFont typeface="Corbel" panose="020B0503020204020204" pitchFamily="34" charset="0"/>
              <a:buChar char="-"/>
            </a:pPr>
            <a:r>
              <a:rPr lang="nl-NL" sz="2000" dirty="0" smtClean="0">
                <a:solidFill>
                  <a:prstClr val="white"/>
                </a:solidFill>
                <a:latin typeface="Corbel" panose="020B0503020204020204" pitchFamily="34" charset="0"/>
              </a:rPr>
              <a:t>Input </a:t>
            </a:r>
            <a:r>
              <a:rPr lang="nl-NL" sz="2000" dirty="0" err="1" smtClean="0">
                <a:solidFill>
                  <a:prstClr val="white"/>
                </a:solidFill>
                <a:latin typeface="Corbel" panose="020B0503020204020204" pitchFamily="34" charset="0"/>
              </a:rPr>
              <a:t>for</a:t>
            </a:r>
            <a:r>
              <a:rPr lang="nl-NL" sz="2000" dirty="0" smtClean="0">
                <a:solidFill>
                  <a:prstClr val="white"/>
                </a:solidFill>
                <a:latin typeface="Corbel" panose="020B0503020204020204" pitchFamily="34" charset="0"/>
              </a:rPr>
              <a:t> a EU </a:t>
            </a:r>
            <a:r>
              <a:rPr lang="nl-NL" sz="2000" dirty="0" err="1" smtClean="0">
                <a:solidFill>
                  <a:prstClr val="white"/>
                </a:solidFill>
                <a:latin typeface="Corbel" panose="020B0503020204020204" pitchFamily="34" charset="0"/>
              </a:rPr>
              <a:t>pillar</a:t>
            </a:r>
            <a:r>
              <a:rPr lang="nl-NL" sz="2000" dirty="0" smtClean="0">
                <a:solidFill>
                  <a:prstClr val="white"/>
                </a:solidFill>
                <a:latin typeface="Corbel" panose="020B0503020204020204" pitchFamily="34" charset="0"/>
              </a:rPr>
              <a:t> of </a:t>
            </a:r>
            <a:r>
              <a:rPr lang="nl-NL" sz="2000" dirty="0" err="1" smtClean="0">
                <a:solidFill>
                  <a:prstClr val="white"/>
                </a:solidFill>
                <a:latin typeface="Corbel" panose="020B0503020204020204" pitchFamily="34" charset="0"/>
              </a:rPr>
              <a:t>social</a:t>
            </a:r>
            <a:r>
              <a:rPr lang="nl-NL" sz="2000" dirty="0" smtClean="0">
                <a:solidFill>
                  <a:prstClr val="white"/>
                </a:solidFill>
                <a:latin typeface="Corbel" panose="020B0503020204020204" pitchFamily="34" charset="0"/>
              </a:rPr>
              <a:t> </a:t>
            </a:r>
            <a:r>
              <a:rPr lang="nl-NL" sz="2000" dirty="0" err="1" smtClean="0">
                <a:solidFill>
                  <a:prstClr val="white"/>
                </a:solidFill>
                <a:latin typeface="Corbel" panose="020B0503020204020204" pitchFamily="34" charset="0"/>
              </a:rPr>
              <a:t>rights</a:t>
            </a:r>
            <a:r>
              <a:rPr lang="nl-NL" sz="2000" dirty="0" smtClean="0">
                <a:solidFill>
                  <a:prstClr val="white"/>
                </a:solidFill>
                <a:latin typeface="Corbel" panose="020B0503020204020204" pitchFamily="34" charset="0"/>
              </a:rPr>
              <a:t>? </a:t>
            </a:r>
            <a:endParaRPr lang="nl-NL" sz="2000" dirty="0">
              <a:solidFill>
                <a:prstClr val="white"/>
              </a:solidFill>
              <a:latin typeface="Corbel" panose="020B0503020204020204" pitchFamily="34" charset="0"/>
            </a:endParaRPr>
          </a:p>
          <a:p>
            <a:pPr marL="514350" lvl="1" indent="0">
              <a:buNone/>
            </a:pPr>
            <a:endParaRPr lang="nl-NL" sz="2400" dirty="0">
              <a:latin typeface="Corbel" panose="020B0503020204020204" pitchFamily="34" charset="0"/>
            </a:endParaRPr>
          </a:p>
          <a:p>
            <a:pPr marL="57150" indent="0">
              <a:buNone/>
            </a:pPr>
            <a:endParaRPr lang="nl-NL" sz="2400" dirty="0">
              <a:latin typeface="Corbel" panose="020B0503020204020204" pitchFamily="34" charset="0"/>
            </a:endParaRPr>
          </a:p>
          <a:p>
            <a:pPr>
              <a:buFont typeface="Corbel" panose="020B0503020204020204" pitchFamily="34" charset="0"/>
              <a:buChar char="‐"/>
            </a:pPr>
            <a:endParaRPr lang="nl-NL" sz="2400" dirty="0">
              <a:latin typeface="Corbel" panose="020B0503020204020204" pitchFamily="34" charset="0"/>
            </a:endParaRPr>
          </a:p>
          <a:p>
            <a:pPr>
              <a:buFont typeface="Corbel" panose="020B0503020204020204" pitchFamily="34" charset="0"/>
              <a:buChar char="‐"/>
            </a:pPr>
            <a:endParaRPr lang="nl-NL" sz="2400" dirty="0">
              <a:latin typeface="Corbel" panose="020B0503020204020204" pitchFamily="34" charset="0"/>
            </a:endParaRPr>
          </a:p>
          <a:p>
            <a:pPr marL="457200" lvl="1" indent="0">
              <a:buNone/>
            </a:pPr>
            <a:endParaRPr lang="nl-NL" sz="2600" dirty="0">
              <a:latin typeface="Corbel" panose="020B0503020204020204" pitchFamily="34" charset="0"/>
            </a:endParaRPr>
          </a:p>
          <a:p>
            <a:pPr marL="457200" lvl="1" indent="0">
              <a:buNone/>
            </a:pPr>
            <a:endParaRPr lang="nl-NL" sz="2600" dirty="0">
              <a:latin typeface="Corbel" panose="020B0503020204020204" pitchFamily="34" charset="0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073151" y="2366169"/>
            <a:ext cx="4298949" cy="360031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rbel" panose="020B0503020204020204" pitchFamily="34" charset="0"/>
              </a:rPr>
              <a:t>Reflections part 3</a:t>
            </a:r>
          </a:p>
        </p:txBody>
      </p:sp>
      <p:sp>
        <p:nvSpPr>
          <p:cNvPr id="7" name="Titel 5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 anchorCtr="0"/>
          <a:lstStyle/>
          <a:p>
            <a:r>
              <a:rPr lang="nl-BE" sz="3200" dirty="0">
                <a:latin typeface="Corbel" panose="020B0503020204020204" pitchFamily="34" charset="0"/>
              </a:rPr>
              <a:t>Right to </a:t>
            </a:r>
            <a:r>
              <a:rPr lang="nl-BE" sz="3200" dirty="0" err="1">
                <a:latin typeface="Corbel" panose="020B0503020204020204" pitchFamily="34" charset="0"/>
              </a:rPr>
              <a:t>social</a:t>
            </a:r>
            <a:r>
              <a:rPr lang="nl-BE" sz="3200" dirty="0">
                <a:latin typeface="Corbel" panose="020B0503020204020204" pitchFamily="34" charset="0"/>
              </a:rPr>
              <a:t> security</a:t>
            </a:r>
            <a:endParaRPr lang="nl-BE" sz="28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30486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Citeerbaar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eerbaar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eerbaar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Kantoor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505542-BCEF-47F2-90D3-D407C4B4B1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TM03457503[[fn=Citeerbaar]]</Template>
  <TotalTime>473</TotalTime>
  <Words>375</Words>
  <Application>Microsoft Office PowerPoint</Application>
  <PresentationFormat>Egendefinert</PresentationFormat>
  <Paragraphs>87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Citeerbaar</vt:lpstr>
      <vt:lpstr>The right to social security in the EU legal order </vt:lpstr>
      <vt:lpstr>Problem statement</vt:lpstr>
      <vt:lpstr>Research questions</vt:lpstr>
      <vt:lpstr>Constitutions EU member states </vt:lpstr>
      <vt:lpstr>Right to social security</vt:lpstr>
      <vt:lpstr>Right to social security</vt:lpstr>
      <vt:lpstr>Right to social security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Eleni</dc:creator>
  <cp:lastModifiedBy>Martin</cp:lastModifiedBy>
  <cp:revision>39</cp:revision>
  <cp:lastPrinted>2016-09-14T08:36:59Z</cp:lastPrinted>
  <dcterms:created xsi:type="dcterms:W3CDTF">2016-09-05T12:58:06Z</dcterms:created>
  <dcterms:modified xsi:type="dcterms:W3CDTF">2016-10-18T18:27:49Z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