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9" r:id="rId2"/>
  </p:sldMasterIdLst>
  <p:notesMasterIdLst>
    <p:notesMasterId r:id="rId10"/>
  </p:notesMasterIdLst>
  <p:handoutMasterIdLst>
    <p:handoutMasterId r:id="rId11"/>
  </p:handoutMasterIdLst>
  <p:sldIdLst>
    <p:sldId id="256" r:id="rId3"/>
    <p:sldId id="271" r:id="rId4"/>
    <p:sldId id="275" r:id="rId5"/>
    <p:sldId id="277" r:id="rId6"/>
    <p:sldId id="279" r:id="rId7"/>
    <p:sldId id="280" r:id="rId8"/>
    <p:sldId id="282" r:id="rId9"/>
  </p:sldIdLst>
  <p:sldSz cx="12192000" cy="6858000"/>
  <p:notesSz cx="6797675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lde Marocchi" initials="NM" lastIdx="1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B0AA"/>
    <a:srgbClr val="5CC4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85" autoAdjust="0"/>
    <p:restoredTop sz="88540" autoAdjust="0"/>
  </p:normalViewPr>
  <p:slideViewPr>
    <p:cSldViewPr snapToGrid="0">
      <p:cViewPr>
        <p:scale>
          <a:sx n="88" d="100"/>
          <a:sy n="88" d="100"/>
        </p:scale>
        <p:origin x="-918" y="-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140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5427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5427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nl-NL" smtClean="0"/>
              <a:t>18-10-2016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1" y="9378824"/>
            <a:ext cx="2945659" cy="495426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0445" y="9378824"/>
            <a:ext cx="2945659" cy="495426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 lang="nl-NL" smtClean="0"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5427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5427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nl-NL" smtClean="0"/>
              <a:t>18-10-2016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8" tIns="45784" rIns="91568" bIns="45784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51984"/>
            <a:ext cx="5438140" cy="3332559"/>
          </a:xfrm>
          <a:prstGeom prst="rect">
            <a:avLst/>
          </a:prstGeom>
        </p:spPr>
        <p:txBody>
          <a:bodyPr vert="horz" lIns="91568" tIns="45784" rIns="91568" bIns="45784" rtlCol="0"/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1" y="9378824"/>
            <a:ext cx="2945659" cy="495426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5" y="9378824"/>
            <a:ext cx="2945659" cy="495426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 lang="nl-NL" smtClean="0"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nl-NL" smtClean="0"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782871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nl-NL" smtClean="0"/>
              <a:t>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93740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nl-NL" smtClean="0"/>
              <a:t>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609864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nl-NL" smtClean="0"/>
              <a:t>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261281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nl-NL" smtClean="0"/>
              <a:t>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964828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nl-NL" smtClean="0"/>
              <a:t>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562432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nl-NL" smtClean="0"/>
              <a:t>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28356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10/18/2016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137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nl-NL" smtClean="0"/>
              <a:pPr/>
              <a:t>18-10-2016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2867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nl-NL" smtClean="0"/>
              <a:pPr/>
              <a:t>18-10-2016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695144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nl-NL" smtClean="0"/>
              <a:pPr/>
              <a:t>18-10-2016</a:t>
            </a:fld>
            <a:endParaRPr lang="nl-N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382432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nl-NL" smtClean="0"/>
              <a:t>18-10-2016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nl-NL" smtClean="0"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0726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nl-NL" smtClean="0"/>
              <a:t>18-10-2016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nl-NL" smtClean="0"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78917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nl-NL" smtClean="0"/>
              <a:t>18-10-2016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nl-NL" smtClean="0"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7811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nl-NL" smtClean="0"/>
              <a:t>18-10-2016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nl-NL" smtClean="0"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57873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9FD0-C37A-4F50-8F3B-5FA0D9D0B42F}" type="datetimeFigureOut">
              <a:rPr lang="nl-NL" smtClean="0"/>
              <a:t>18-10-2016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EF73-9DB8-4763-865F-2F88181A4732}" type="slidenum">
              <a:rPr lang="nl-NL" smtClean="0"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27724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nl-NL" smtClean="0"/>
              <a:t>18-10-2016</a:t>
            </a:fld>
            <a:endParaRPr lang="nl-N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nl-NL" smtClean="0"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83838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nl-NL" smtClean="0"/>
              <a:t>18-10-2016</a:t>
            </a:fld>
            <a:endParaRPr lang="nl-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nl-NL" smtClean="0"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87237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nl-NL" smtClean="0"/>
              <a:t>18-10-2016</a:t>
            </a:fld>
            <a:endParaRPr lang="nl-N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nl-NL" smtClean="0"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73564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nl-NL" smtClean="0"/>
              <a:t>18-10-2016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nl-NL" smtClean="0"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60229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9E583DDF-CA54-461A-A486-592D2374C532}" type="datetimeFigureOut">
              <a:rPr lang="nl-NL" smtClean="0"/>
              <a:t>18-10-2016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CA8D9AD5-F248-4919-864A-CFD76CC027D6}" type="slidenum">
              <a:rPr lang="nl-NL" smtClean="0"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10849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9E583DDF-CA54-461A-A486-592D2374C532}" type="datetimeFigureOut">
              <a:rPr lang="nl-NL" smtClean="0"/>
              <a:pPr/>
              <a:t>18-10-2016</a:t>
            </a:fld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CA8D9AD5-F248-4919-864A-CFD76CC027D6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004791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  <p:sldLayoutId id="2147483781" r:id="rId12"/>
    <p:sldLayoutId id="2147483782" r:id="rId13"/>
    <p:sldLayoutId id="2147483783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>
                <a:latin typeface="Corbel" panose="020B0503020204020204" pitchFamily="34" charset="0"/>
              </a:rPr>
              <a:t>The right to </a:t>
            </a:r>
            <a:r>
              <a:rPr lang="nl-NL" dirty="0" err="1">
                <a:latin typeface="Corbel" panose="020B0503020204020204" pitchFamily="34" charset="0"/>
              </a:rPr>
              <a:t>social</a:t>
            </a:r>
            <a:r>
              <a:rPr lang="nl-NL" dirty="0">
                <a:latin typeface="Corbel" panose="020B0503020204020204" pitchFamily="34" charset="0"/>
              </a:rPr>
              <a:t> security in </a:t>
            </a:r>
            <a:r>
              <a:rPr lang="nl-NL" dirty="0" err="1">
                <a:latin typeface="Corbel" panose="020B0503020204020204" pitchFamily="34" charset="0"/>
              </a:rPr>
              <a:t>the</a:t>
            </a:r>
            <a:r>
              <a:rPr lang="nl-NL" dirty="0">
                <a:latin typeface="Corbel" panose="020B0503020204020204" pitchFamily="34" charset="0"/>
              </a:rPr>
              <a:t> EU </a:t>
            </a:r>
            <a:r>
              <a:rPr lang="nl-NL" dirty="0" err="1">
                <a:latin typeface="Corbel" panose="020B0503020204020204" pitchFamily="34" charset="0"/>
              </a:rPr>
              <a:t>legal</a:t>
            </a:r>
            <a:r>
              <a:rPr lang="nl-NL" dirty="0">
                <a:latin typeface="Corbel" panose="020B0503020204020204" pitchFamily="34" charset="0"/>
              </a:rPr>
              <a:t> order 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12777" y="5244989"/>
            <a:ext cx="10572000" cy="1274698"/>
          </a:xfrm>
        </p:spPr>
        <p:txBody>
          <a:bodyPr>
            <a:normAutofit/>
          </a:bodyPr>
          <a:lstStyle/>
          <a:p>
            <a:r>
              <a:rPr lang="nl-NL" sz="2400" dirty="0">
                <a:latin typeface="Corbel" panose="020B0503020204020204" pitchFamily="34" charset="0"/>
              </a:rPr>
              <a:t>E. DE BECKER </a:t>
            </a:r>
          </a:p>
          <a:p>
            <a:r>
              <a:rPr lang="nl-NL" sz="2400" dirty="0" err="1">
                <a:latin typeface="Corbel" panose="020B0503020204020204" pitchFamily="34" charset="0"/>
              </a:rPr>
              <a:t>Institute</a:t>
            </a:r>
            <a:r>
              <a:rPr lang="nl-NL" sz="2400" dirty="0">
                <a:latin typeface="Corbel" panose="020B0503020204020204" pitchFamily="34" charset="0"/>
              </a:rPr>
              <a:t> of </a:t>
            </a:r>
            <a:r>
              <a:rPr lang="nl-NL" sz="2400" dirty="0" err="1">
                <a:latin typeface="Corbel" panose="020B0503020204020204" pitchFamily="34" charset="0"/>
              </a:rPr>
              <a:t>Social</a:t>
            </a:r>
            <a:r>
              <a:rPr lang="nl-NL" sz="2400" dirty="0">
                <a:latin typeface="Corbel" panose="020B0503020204020204" pitchFamily="34" charset="0"/>
              </a:rPr>
              <a:t> </a:t>
            </a:r>
            <a:r>
              <a:rPr lang="nl-NL" sz="2400" dirty="0" err="1">
                <a:latin typeface="Corbel" panose="020B0503020204020204" pitchFamily="34" charset="0"/>
              </a:rPr>
              <a:t>Law</a:t>
            </a:r>
            <a:r>
              <a:rPr lang="nl-NL" sz="2400" dirty="0">
                <a:latin typeface="Corbel" panose="020B0503020204020204" pitchFamily="34" charset="0"/>
              </a:rPr>
              <a:t> – KU Leuven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5067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821804" y="523018"/>
            <a:ext cx="6252633" cy="5414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Corbel" panose="020B0503020204020204" pitchFamily="34" charset="0"/>
              </a:rPr>
              <a:t>Judicial tension between (inter)national social rights and EU economic monitoring process </a:t>
            </a:r>
          </a:p>
          <a:p>
            <a:endParaRPr lang="en-US" sz="2400" dirty="0">
              <a:latin typeface="Corbel" panose="020B0503020204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Corbel" panose="020B0503020204020204" pitchFamily="34" charset="0"/>
              </a:rPr>
              <a:t>Review role of the right to social security in the EU </a:t>
            </a:r>
            <a:r>
              <a:rPr lang="nl-BE" sz="2400" dirty="0" err="1">
                <a:latin typeface="Corbel" panose="020B0503020204020204" pitchFamily="34" charset="0"/>
              </a:rPr>
              <a:t>economic</a:t>
            </a:r>
            <a:r>
              <a:rPr lang="nl-BE" sz="2400" dirty="0">
                <a:latin typeface="Corbel" panose="020B0503020204020204" pitchFamily="34" charset="0"/>
              </a:rPr>
              <a:t> monitoring procedure</a:t>
            </a:r>
            <a:endParaRPr lang="nl-NL" sz="2400" dirty="0">
              <a:latin typeface="Corbel" panose="020B0503020204020204" pitchFamily="34" charset="0"/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003588" y="2530563"/>
            <a:ext cx="4298949" cy="3600311"/>
          </a:xfrm>
        </p:spPr>
        <p:txBody>
          <a:bodyPr>
            <a:normAutofit fontScale="92500" lnSpcReduction="10000"/>
          </a:bodyPr>
          <a:lstStyle/>
          <a:p>
            <a:r>
              <a:rPr lang="nl-NL" sz="3000" dirty="0" err="1">
                <a:latin typeface="Corbel" panose="020B0503020204020204" pitchFamily="34" charset="0"/>
              </a:rPr>
              <a:t>Economic</a:t>
            </a:r>
            <a:r>
              <a:rPr lang="nl-NL" sz="3000" dirty="0">
                <a:latin typeface="Corbel" panose="020B0503020204020204" pitchFamily="34" charset="0"/>
              </a:rPr>
              <a:t> </a:t>
            </a:r>
            <a:r>
              <a:rPr lang="nl-NL" sz="3000" dirty="0" err="1">
                <a:latin typeface="Corbel" panose="020B0503020204020204" pitchFamily="34" charset="0"/>
              </a:rPr>
              <a:t>and</a:t>
            </a:r>
            <a:r>
              <a:rPr lang="nl-NL" sz="3000" dirty="0">
                <a:latin typeface="Corbel" panose="020B0503020204020204" pitchFamily="34" charset="0"/>
              </a:rPr>
              <a:t> financial crisis (2008)</a:t>
            </a:r>
          </a:p>
          <a:p>
            <a:pPr marL="365760" lvl="1"/>
            <a:endParaRPr lang="nl-NL" sz="3000" dirty="0">
              <a:latin typeface="Corbel" panose="020B0503020204020204" pitchFamily="34" charset="0"/>
            </a:endParaRPr>
          </a:p>
          <a:p>
            <a:pPr marL="45720"/>
            <a:r>
              <a:rPr lang="nl-NL" sz="3000" dirty="0">
                <a:latin typeface="Corbel" panose="020B0503020204020204" pitchFamily="34" charset="0"/>
              </a:rPr>
              <a:t>&gt;&lt; </a:t>
            </a:r>
            <a:r>
              <a:rPr lang="nl-NL" sz="3000" dirty="0" err="1">
                <a:latin typeface="Corbel" panose="020B0503020204020204" pitchFamily="34" charset="0"/>
              </a:rPr>
              <a:t>fundamental</a:t>
            </a:r>
            <a:r>
              <a:rPr lang="nl-NL" sz="3000" dirty="0">
                <a:latin typeface="Corbel" panose="020B0503020204020204" pitchFamily="34" charset="0"/>
              </a:rPr>
              <a:t> (</a:t>
            </a:r>
            <a:r>
              <a:rPr lang="nl-NL" sz="3000" dirty="0" err="1">
                <a:latin typeface="Corbel" panose="020B0503020204020204" pitchFamily="34" charset="0"/>
              </a:rPr>
              <a:t>social</a:t>
            </a:r>
            <a:r>
              <a:rPr lang="nl-NL" sz="3000" dirty="0">
                <a:latin typeface="Corbel" panose="020B0503020204020204" pitchFamily="34" charset="0"/>
              </a:rPr>
              <a:t>) </a:t>
            </a:r>
            <a:r>
              <a:rPr lang="nl-NL" sz="3000" dirty="0" err="1">
                <a:latin typeface="Corbel" panose="020B0503020204020204" pitchFamily="34" charset="0"/>
              </a:rPr>
              <a:t>rights</a:t>
            </a:r>
            <a:endParaRPr lang="nl-NL" sz="3000" dirty="0">
              <a:latin typeface="Corbel" panose="020B0503020204020204" pitchFamily="34" charset="0"/>
            </a:endParaRPr>
          </a:p>
          <a:p>
            <a:endParaRPr lang="nl-NL" sz="3000" dirty="0">
              <a:latin typeface="Corbel" panose="020B0503020204020204" pitchFamily="34" charset="0"/>
            </a:endParaRPr>
          </a:p>
          <a:p>
            <a:r>
              <a:rPr lang="nl-NL" sz="3000" dirty="0" err="1">
                <a:latin typeface="Corbel" panose="020B0503020204020204" pitchFamily="34" charset="0"/>
              </a:rPr>
              <a:t>Social</a:t>
            </a:r>
            <a:r>
              <a:rPr lang="nl-NL" sz="3000" dirty="0">
                <a:latin typeface="Corbel" panose="020B0503020204020204" pitchFamily="34" charset="0"/>
              </a:rPr>
              <a:t> </a:t>
            </a:r>
            <a:r>
              <a:rPr lang="nl-NL" sz="3000" dirty="0" err="1">
                <a:latin typeface="Corbel" panose="020B0503020204020204" pitchFamily="34" charset="0"/>
              </a:rPr>
              <a:t>rights</a:t>
            </a:r>
            <a:r>
              <a:rPr lang="nl-NL" sz="3000" dirty="0">
                <a:latin typeface="Corbel" panose="020B0503020204020204" pitchFamily="34" charset="0"/>
              </a:rPr>
              <a:t> at EU level? </a:t>
            </a:r>
          </a:p>
          <a:p>
            <a:endParaRPr lang="nl-NL" sz="2400" dirty="0">
              <a:latin typeface="Corbel" panose="020B0503020204020204" pitchFamily="34" charset="0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1073151" y="497729"/>
            <a:ext cx="3749861" cy="1618396"/>
          </a:xfrm>
          <a:noFill/>
        </p:spPr>
        <p:txBody>
          <a:bodyPr anchor="ctr"/>
          <a:lstStyle/>
          <a:p>
            <a:r>
              <a:rPr lang="nl-BE" sz="3200" dirty="0" err="1">
                <a:latin typeface="Corbel" panose="020B0503020204020204" pitchFamily="34" charset="0"/>
              </a:rPr>
              <a:t>Problem</a:t>
            </a:r>
            <a:r>
              <a:rPr lang="nl-BE" sz="3200" dirty="0">
                <a:latin typeface="Corbel" panose="020B0503020204020204" pitchFamily="34" charset="0"/>
              </a:rPr>
              <a:t> statement</a:t>
            </a:r>
          </a:p>
        </p:txBody>
      </p:sp>
    </p:spTree>
    <p:extLst>
      <p:ext uri="{BB962C8B-B14F-4D97-AF65-F5344CB8AC3E}">
        <p14:creationId xmlns:p14="http://schemas.microsoft.com/office/powerpoint/2010/main" val="858669419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794631" y="581497"/>
            <a:ext cx="6252633" cy="5414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Corbel" panose="020B0503020204020204" pitchFamily="34" charset="0"/>
              </a:rPr>
              <a:t>1. Protection social security rights in international treaties (ECHR and ESC)</a:t>
            </a:r>
          </a:p>
          <a:p>
            <a:pPr marL="857250" lvl="1" indent="-457200">
              <a:buClr>
                <a:schemeClr val="tx1"/>
              </a:buClr>
              <a:buFont typeface="+mj-lt"/>
              <a:buAutoNum type="arabicPeriod"/>
            </a:pPr>
            <a:r>
              <a:rPr lang="en-US" sz="2200" dirty="0">
                <a:latin typeface="Corbel" panose="020B0503020204020204" pitchFamily="34" charset="0"/>
              </a:rPr>
              <a:t>ESC: right to social security</a:t>
            </a:r>
          </a:p>
          <a:p>
            <a:pPr marL="857250" lvl="1" indent="-457200">
              <a:buClr>
                <a:schemeClr val="tx1"/>
              </a:buClr>
              <a:buFont typeface="+mj-lt"/>
              <a:buAutoNum type="arabicPeriod"/>
            </a:pPr>
            <a:r>
              <a:rPr lang="en-US" sz="2200" dirty="0">
                <a:latin typeface="Corbel" panose="020B0503020204020204" pitchFamily="34" charset="0"/>
              </a:rPr>
              <a:t>ECHR: indirect protection through civil and political rights</a:t>
            </a:r>
          </a:p>
          <a:p>
            <a:pPr marL="857250" lvl="1" indent="-457200">
              <a:buClr>
                <a:schemeClr val="tx1"/>
              </a:buClr>
              <a:buFont typeface="+mj-lt"/>
              <a:buAutoNum type="arabicPeriod"/>
            </a:pPr>
            <a:endParaRPr lang="nl-NL" sz="2400" dirty="0">
              <a:latin typeface="Corbel" panose="020B0503020204020204" pitchFamily="34" charset="0"/>
            </a:endParaRPr>
          </a:p>
          <a:p>
            <a:pPr marL="0" indent="0">
              <a:buNone/>
            </a:pPr>
            <a:r>
              <a:rPr lang="nl-NL" sz="2400" b="1" dirty="0">
                <a:latin typeface="Corbel" panose="020B0503020204020204" pitchFamily="34" charset="0"/>
              </a:rPr>
              <a:t>2. </a:t>
            </a:r>
            <a:r>
              <a:rPr lang="nl-NL" sz="2400" b="1" dirty="0" err="1">
                <a:latin typeface="Corbel" panose="020B0503020204020204" pitchFamily="34" charset="0"/>
              </a:rPr>
              <a:t>Constitutional</a:t>
            </a:r>
            <a:r>
              <a:rPr lang="nl-NL" sz="2400" b="1" dirty="0">
                <a:latin typeface="Corbel" panose="020B0503020204020204" pitchFamily="34" charset="0"/>
              </a:rPr>
              <a:t> </a:t>
            </a:r>
            <a:r>
              <a:rPr lang="nl-NL" sz="2400" b="1" dirty="0" err="1">
                <a:latin typeface="Corbel" panose="020B0503020204020204" pitchFamily="34" charset="0"/>
              </a:rPr>
              <a:t>traditions</a:t>
            </a:r>
            <a:r>
              <a:rPr lang="nl-NL" sz="2400" b="1" dirty="0">
                <a:latin typeface="Corbel" panose="020B0503020204020204" pitchFamily="34" charset="0"/>
              </a:rPr>
              <a:t> EU member </a:t>
            </a:r>
            <a:r>
              <a:rPr lang="nl-NL" sz="2400" b="1" dirty="0" err="1">
                <a:latin typeface="Corbel" panose="020B0503020204020204" pitchFamily="34" charset="0"/>
              </a:rPr>
              <a:t>states</a:t>
            </a:r>
            <a:r>
              <a:rPr lang="nl-NL" sz="2400" b="1" dirty="0">
                <a:latin typeface="Corbel" panose="020B0503020204020204" pitchFamily="34" charset="0"/>
              </a:rPr>
              <a:t> </a:t>
            </a:r>
          </a:p>
          <a:p>
            <a:pPr marL="0" indent="0">
              <a:buNone/>
            </a:pPr>
            <a:endParaRPr lang="nl-NL" sz="1775" dirty="0">
              <a:latin typeface="Corbel" panose="020B0503020204020204" pitchFamily="34" charset="0"/>
            </a:endParaRPr>
          </a:p>
          <a:p>
            <a:pPr marL="0" indent="0">
              <a:buNone/>
            </a:pPr>
            <a:r>
              <a:rPr lang="nl-NL" sz="2400" dirty="0">
                <a:latin typeface="Corbel" panose="020B0503020204020204" pitchFamily="34" charset="0"/>
              </a:rPr>
              <a:t>3. </a:t>
            </a:r>
            <a:r>
              <a:rPr lang="nl-NL" sz="2400" dirty="0" err="1">
                <a:latin typeface="Corbel" panose="020B0503020204020204" pitchFamily="34" charset="0"/>
              </a:rPr>
              <a:t>Apply</a:t>
            </a:r>
            <a:r>
              <a:rPr lang="nl-NL" sz="2400" dirty="0">
                <a:latin typeface="Corbel" panose="020B0503020204020204" pitchFamily="34" charset="0"/>
              </a:rPr>
              <a:t> </a:t>
            </a:r>
            <a:r>
              <a:rPr lang="nl-NL" sz="2400" dirty="0" err="1">
                <a:latin typeface="Corbel" panose="020B0503020204020204" pitchFamily="34" charset="0"/>
              </a:rPr>
              <a:t>findings</a:t>
            </a:r>
            <a:r>
              <a:rPr lang="nl-NL" sz="2400" dirty="0">
                <a:latin typeface="Corbel" panose="020B0503020204020204" pitchFamily="34" charset="0"/>
              </a:rPr>
              <a:t> 1 </a:t>
            </a:r>
            <a:r>
              <a:rPr lang="nl-NL" sz="2400" dirty="0" err="1">
                <a:latin typeface="Corbel" panose="020B0503020204020204" pitchFamily="34" charset="0"/>
              </a:rPr>
              <a:t>and</a:t>
            </a:r>
            <a:r>
              <a:rPr lang="nl-NL" sz="2400" dirty="0">
                <a:latin typeface="Corbel" panose="020B0503020204020204" pitchFamily="34" charset="0"/>
              </a:rPr>
              <a:t> 2 </a:t>
            </a:r>
            <a:r>
              <a:rPr lang="nl-NL" sz="2400" dirty="0" err="1">
                <a:latin typeface="Corbel" panose="020B0503020204020204" pitchFamily="34" charset="0"/>
              </a:rPr>
              <a:t>to</a:t>
            </a:r>
            <a:r>
              <a:rPr lang="nl-NL" sz="2400" dirty="0">
                <a:latin typeface="Corbel" panose="020B0503020204020204" pitchFamily="34" charset="0"/>
              </a:rPr>
              <a:t> </a:t>
            </a:r>
            <a:r>
              <a:rPr lang="nl-NL" sz="2400" dirty="0" err="1">
                <a:latin typeface="Corbel" panose="020B0503020204020204" pitchFamily="34" charset="0"/>
              </a:rPr>
              <a:t>develop</a:t>
            </a:r>
            <a:r>
              <a:rPr lang="nl-NL" sz="2400" dirty="0">
                <a:latin typeface="Corbel" panose="020B0503020204020204" pitchFamily="34" charset="0"/>
              </a:rPr>
              <a:t> content   </a:t>
            </a:r>
            <a:r>
              <a:rPr lang="nl-NL" sz="2400" dirty="0" err="1">
                <a:latin typeface="Corbel" panose="020B0503020204020204" pitchFamily="34" charset="0"/>
              </a:rPr>
              <a:t>and</a:t>
            </a:r>
            <a:r>
              <a:rPr lang="nl-NL" sz="2400" dirty="0">
                <a:latin typeface="Corbel" panose="020B0503020204020204" pitchFamily="34" charset="0"/>
              </a:rPr>
              <a:t> </a:t>
            </a:r>
            <a:r>
              <a:rPr lang="nl-NL" sz="2400" dirty="0" err="1">
                <a:latin typeface="Corbel" panose="020B0503020204020204" pitchFamily="34" charset="0"/>
              </a:rPr>
              <a:t>enforceability</a:t>
            </a:r>
            <a:r>
              <a:rPr lang="nl-NL" sz="2400" dirty="0">
                <a:latin typeface="Corbel" panose="020B0503020204020204" pitchFamily="34" charset="0"/>
              </a:rPr>
              <a:t> right </a:t>
            </a:r>
            <a:r>
              <a:rPr lang="nl-NL" sz="2400" dirty="0" err="1">
                <a:latin typeface="Corbel" panose="020B0503020204020204" pitchFamily="34" charset="0"/>
              </a:rPr>
              <a:t>to</a:t>
            </a:r>
            <a:r>
              <a:rPr lang="nl-NL" sz="2400" dirty="0">
                <a:latin typeface="Corbel" panose="020B0503020204020204" pitchFamily="34" charset="0"/>
              </a:rPr>
              <a:t> </a:t>
            </a:r>
            <a:r>
              <a:rPr lang="nl-NL" sz="2400" dirty="0" err="1">
                <a:latin typeface="Corbel" panose="020B0503020204020204" pitchFamily="34" charset="0"/>
              </a:rPr>
              <a:t>social</a:t>
            </a:r>
            <a:r>
              <a:rPr lang="nl-NL" sz="2400" dirty="0">
                <a:latin typeface="Corbel" panose="020B0503020204020204" pitchFamily="34" charset="0"/>
              </a:rPr>
              <a:t> security in EU </a:t>
            </a:r>
            <a:r>
              <a:rPr lang="nl-NL" sz="2400" dirty="0" err="1">
                <a:latin typeface="Corbel" panose="020B0503020204020204" pitchFamily="34" charset="0"/>
              </a:rPr>
              <a:t>economic</a:t>
            </a:r>
            <a:r>
              <a:rPr lang="nl-NL" sz="2400" dirty="0">
                <a:latin typeface="Corbel" panose="020B0503020204020204" pitchFamily="34" charset="0"/>
              </a:rPr>
              <a:t> monitoring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073151" y="2260740"/>
            <a:ext cx="4298949" cy="3600311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Corbel" panose="020B0503020204020204" pitchFamily="34" charset="0"/>
              </a:rPr>
              <a:t>Content and enforceability right to social security at EU level in EU economic monitoring </a:t>
            </a:r>
          </a:p>
          <a:p>
            <a:r>
              <a:rPr lang="en-US" sz="2800" dirty="0">
                <a:latin typeface="Corbel" panose="020B0503020204020204" pitchFamily="34" charset="0"/>
              </a:rPr>
              <a:t>Through method of general principles of Union’s law</a:t>
            </a: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1073151" y="412377"/>
            <a:ext cx="3678143" cy="1618396"/>
          </a:xfrm>
          <a:noFill/>
        </p:spPr>
        <p:txBody>
          <a:bodyPr anchor="ctr"/>
          <a:lstStyle/>
          <a:p>
            <a:r>
              <a:rPr lang="nl-BE" sz="3200" dirty="0">
                <a:latin typeface="Corbel" panose="020B0503020204020204" pitchFamily="34" charset="0"/>
              </a:rPr>
              <a:t>Research </a:t>
            </a:r>
            <a:r>
              <a:rPr lang="nl-BE" sz="3200" dirty="0" err="1">
                <a:latin typeface="Corbel" panose="020B0503020204020204" pitchFamily="34" charset="0"/>
              </a:rPr>
              <a:t>questions</a:t>
            </a:r>
            <a:endParaRPr lang="nl-BE" sz="32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049822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154395" y="551517"/>
            <a:ext cx="6252633" cy="5414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 err="1">
                <a:latin typeface="Corbel" panose="020B0503020204020204" pitchFamily="34" charset="0"/>
              </a:rPr>
              <a:t>Problems</a:t>
            </a:r>
            <a:r>
              <a:rPr lang="nl-NL" sz="2400" dirty="0">
                <a:latin typeface="Corbel" panose="020B0503020204020204" pitchFamily="34" charset="0"/>
              </a:rPr>
              <a:t>: </a:t>
            </a:r>
          </a:p>
          <a:p>
            <a:pPr>
              <a:buClr>
                <a:schemeClr val="tx1"/>
              </a:buClr>
              <a:buFontTx/>
              <a:buChar char="-"/>
            </a:pPr>
            <a:r>
              <a:rPr lang="nl-NL" sz="2200" dirty="0">
                <a:latin typeface="Corbel" panose="020B0503020204020204" pitchFamily="34" charset="0"/>
              </a:rPr>
              <a:t>Large </a:t>
            </a:r>
            <a:r>
              <a:rPr lang="nl-NL" sz="2200" dirty="0" err="1">
                <a:latin typeface="Corbel" panose="020B0503020204020204" pitchFamily="34" charset="0"/>
              </a:rPr>
              <a:t>group</a:t>
            </a:r>
            <a:r>
              <a:rPr lang="nl-NL" sz="2200" dirty="0">
                <a:latin typeface="Corbel" panose="020B0503020204020204" pitchFamily="34" charset="0"/>
              </a:rPr>
              <a:t> of </a:t>
            </a:r>
            <a:r>
              <a:rPr lang="nl-NL" sz="2200" dirty="0" err="1">
                <a:latin typeface="Corbel" panose="020B0503020204020204" pitchFamily="34" charset="0"/>
              </a:rPr>
              <a:t>countries</a:t>
            </a:r>
            <a:endParaRPr lang="nl-NL" sz="2200" dirty="0">
              <a:latin typeface="Corbel" panose="020B0503020204020204" pitchFamily="34" charset="0"/>
            </a:endParaRPr>
          </a:p>
          <a:p>
            <a:pPr>
              <a:buClr>
                <a:schemeClr val="tx1"/>
              </a:buClr>
              <a:buFontTx/>
              <a:buChar char="-"/>
            </a:pPr>
            <a:r>
              <a:rPr lang="nl-NL" sz="2200" dirty="0" err="1">
                <a:latin typeface="Corbel" panose="020B0503020204020204" pitchFamily="34" charset="0"/>
              </a:rPr>
              <a:t>Not</a:t>
            </a:r>
            <a:r>
              <a:rPr lang="nl-NL" sz="2200" dirty="0">
                <a:latin typeface="Corbel" panose="020B0503020204020204" pitchFamily="34" charset="0"/>
              </a:rPr>
              <a:t> </a:t>
            </a:r>
            <a:r>
              <a:rPr lang="nl-NL" sz="2200" dirty="0" err="1">
                <a:latin typeface="Corbel" panose="020B0503020204020204" pitchFamily="34" charset="0"/>
              </a:rPr>
              <a:t>all</a:t>
            </a:r>
            <a:r>
              <a:rPr lang="nl-NL" sz="2200" dirty="0">
                <a:latin typeface="Corbel" panose="020B0503020204020204" pitchFamily="34" charset="0"/>
              </a:rPr>
              <a:t> </a:t>
            </a:r>
            <a:r>
              <a:rPr lang="nl-NL" sz="2200" dirty="0" err="1">
                <a:latin typeface="Corbel" panose="020B0503020204020204" pitchFamily="34" charset="0"/>
              </a:rPr>
              <a:t>countries</a:t>
            </a:r>
            <a:r>
              <a:rPr lang="nl-NL" sz="2200" dirty="0">
                <a:latin typeface="Corbel" panose="020B0503020204020204" pitchFamily="34" charset="0"/>
              </a:rPr>
              <a:t> </a:t>
            </a:r>
            <a:r>
              <a:rPr lang="nl-NL" sz="2200" dirty="0" err="1">
                <a:latin typeface="Corbel" panose="020B0503020204020204" pitchFamily="34" charset="0"/>
              </a:rPr>
              <a:t>recognize</a:t>
            </a:r>
            <a:r>
              <a:rPr lang="nl-NL" sz="2200" dirty="0">
                <a:latin typeface="Corbel" panose="020B0503020204020204" pitchFamily="34" charset="0"/>
              </a:rPr>
              <a:t> right </a:t>
            </a:r>
            <a:r>
              <a:rPr lang="nl-NL" sz="2200" dirty="0" err="1">
                <a:latin typeface="Corbel" panose="020B0503020204020204" pitchFamily="34" charset="0"/>
              </a:rPr>
              <a:t>to</a:t>
            </a:r>
            <a:r>
              <a:rPr lang="nl-NL" sz="2200" dirty="0">
                <a:latin typeface="Corbel" panose="020B0503020204020204" pitchFamily="34" charset="0"/>
              </a:rPr>
              <a:t> </a:t>
            </a:r>
            <a:r>
              <a:rPr lang="nl-NL" sz="2200" dirty="0" err="1">
                <a:latin typeface="Corbel" panose="020B0503020204020204" pitchFamily="34" charset="0"/>
              </a:rPr>
              <a:t>social</a:t>
            </a:r>
            <a:r>
              <a:rPr lang="nl-NL" sz="2200" dirty="0">
                <a:latin typeface="Corbel" panose="020B0503020204020204" pitchFamily="34" charset="0"/>
              </a:rPr>
              <a:t>     security </a:t>
            </a:r>
          </a:p>
          <a:p>
            <a:pPr>
              <a:buClr>
                <a:schemeClr val="tx1"/>
              </a:buClr>
              <a:buFontTx/>
              <a:buChar char="-"/>
            </a:pPr>
            <a:r>
              <a:rPr lang="nl-NL" sz="2200" dirty="0">
                <a:latin typeface="Corbel" panose="020B0503020204020204" pitchFamily="34" charset="0"/>
              </a:rPr>
              <a:t>Diverse </a:t>
            </a:r>
            <a:r>
              <a:rPr lang="nl-NL" sz="2200" dirty="0" err="1">
                <a:latin typeface="Corbel" panose="020B0503020204020204" pitchFamily="34" charset="0"/>
              </a:rPr>
              <a:t>formulations</a:t>
            </a:r>
            <a:r>
              <a:rPr lang="nl-NL" sz="2200" dirty="0">
                <a:latin typeface="Corbel" panose="020B0503020204020204" pitchFamily="34" charset="0"/>
              </a:rPr>
              <a:t> </a:t>
            </a:r>
            <a:r>
              <a:rPr lang="nl-NL" sz="2200" dirty="0" err="1">
                <a:latin typeface="Corbel" panose="020B0503020204020204" pitchFamily="34" charset="0"/>
              </a:rPr>
              <a:t>constitutions</a:t>
            </a:r>
            <a:r>
              <a:rPr lang="nl-NL" sz="2200" dirty="0">
                <a:latin typeface="Corbel" panose="020B0503020204020204" pitchFamily="34" charset="0"/>
              </a:rPr>
              <a:t> member </a:t>
            </a:r>
            <a:r>
              <a:rPr lang="nl-NL" sz="2200" dirty="0" err="1">
                <a:latin typeface="Corbel" panose="020B0503020204020204" pitchFamily="34" charset="0"/>
              </a:rPr>
              <a:t>states</a:t>
            </a:r>
            <a:r>
              <a:rPr lang="nl-NL" sz="2200" dirty="0">
                <a:latin typeface="Corbel" panose="020B0503020204020204" pitchFamily="34" charset="0"/>
              </a:rPr>
              <a:t> </a:t>
            </a:r>
          </a:p>
          <a:p>
            <a:pPr>
              <a:buClr>
                <a:schemeClr val="tx1"/>
              </a:buClr>
              <a:buFontTx/>
              <a:buChar char="-"/>
            </a:pPr>
            <a:r>
              <a:rPr lang="nl-NL" sz="2200" dirty="0">
                <a:latin typeface="Corbel" panose="020B0503020204020204" pitchFamily="34" charset="0"/>
              </a:rPr>
              <a:t>Diverse </a:t>
            </a:r>
            <a:r>
              <a:rPr lang="nl-NL" sz="2200" dirty="0" err="1">
                <a:latin typeface="Corbel" panose="020B0503020204020204" pitchFamily="34" charset="0"/>
              </a:rPr>
              <a:t>ways</a:t>
            </a:r>
            <a:r>
              <a:rPr lang="nl-NL" sz="2200" dirty="0">
                <a:latin typeface="Corbel" panose="020B0503020204020204" pitchFamily="34" charset="0"/>
              </a:rPr>
              <a:t> of </a:t>
            </a:r>
            <a:r>
              <a:rPr lang="nl-NL" sz="2200" dirty="0" err="1">
                <a:latin typeface="Corbel" panose="020B0503020204020204" pitchFamily="34" charset="0"/>
              </a:rPr>
              <a:t>enforcing</a:t>
            </a:r>
            <a:r>
              <a:rPr lang="nl-NL" sz="2200" dirty="0">
                <a:latin typeface="Corbel" panose="020B0503020204020204" pitchFamily="34" charset="0"/>
              </a:rPr>
              <a:t> </a:t>
            </a:r>
            <a:r>
              <a:rPr lang="nl-NL" sz="2200" dirty="0" err="1">
                <a:latin typeface="Corbel" panose="020B0503020204020204" pitchFamily="34" charset="0"/>
              </a:rPr>
              <a:t>social</a:t>
            </a:r>
            <a:r>
              <a:rPr lang="nl-NL" sz="2200" dirty="0">
                <a:latin typeface="Corbel" panose="020B0503020204020204" pitchFamily="34" charset="0"/>
              </a:rPr>
              <a:t> </a:t>
            </a:r>
            <a:r>
              <a:rPr lang="nl-NL" sz="2200" dirty="0" err="1">
                <a:latin typeface="Corbel" panose="020B0503020204020204" pitchFamily="34" charset="0"/>
              </a:rPr>
              <a:t>rights</a:t>
            </a:r>
            <a:r>
              <a:rPr lang="nl-NL" sz="2200" dirty="0">
                <a:latin typeface="Corbel" panose="020B0503020204020204" pitchFamily="34" charset="0"/>
              </a:rPr>
              <a:t> in </a:t>
            </a:r>
            <a:r>
              <a:rPr lang="nl-NL" sz="2200" dirty="0" err="1">
                <a:latin typeface="Corbel" panose="020B0503020204020204" pitchFamily="34" charset="0"/>
              </a:rPr>
              <a:t>constitutions</a:t>
            </a:r>
            <a:r>
              <a:rPr lang="nl-NL" sz="2200" dirty="0">
                <a:latin typeface="Corbel" panose="020B0503020204020204" pitchFamily="34" charset="0"/>
              </a:rPr>
              <a:t> member </a:t>
            </a:r>
            <a:r>
              <a:rPr lang="nl-NL" sz="2200" dirty="0" err="1">
                <a:latin typeface="Corbel" panose="020B0503020204020204" pitchFamily="34" charset="0"/>
              </a:rPr>
              <a:t>states</a:t>
            </a:r>
            <a:endParaRPr lang="nl-NL" sz="2200" dirty="0">
              <a:latin typeface="Corbel" panose="020B0503020204020204" pitchFamily="34" charset="0"/>
            </a:endParaRPr>
          </a:p>
          <a:p>
            <a:pPr>
              <a:buClr>
                <a:schemeClr val="tx1"/>
              </a:buClr>
              <a:buFontTx/>
              <a:buChar char="-"/>
            </a:pPr>
            <a:r>
              <a:rPr lang="nl-NL" sz="2200" dirty="0">
                <a:latin typeface="Corbel" panose="020B0503020204020204" pitchFamily="34" charset="0"/>
              </a:rPr>
              <a:t>Access </a:t>
            </a:r>
            <a:r>
              <a:rPr lang="nl-NL" sz="2200" dirty="0" err="1">
                <a:latin typeface="Corbel" panose="020B0503020204020204" pitchFamily="34" charset="0"/>
              </a:rPr>
              <a:t>to</a:t>
            </a:r>
            <a:r>
              <a:rPr lang="nl-NL" sz="2200" dirty="0">
                <a:latin typeface="Corbel" panose="020B0503020204020204" pitchFamily="34" charset="0"/>
              </a:rPr>
              <a:t> </a:t>
            </a:r>
            <a:r>
              <a:rPr lang="nl-NL" sz="2200" dirty="0" err="1">
                <a:latin typeface="Corbel" panose="020B0503020204020204" pitchFamily="34" charset="0"/>
              </a:rPr>
              <a:t>legal</a:t>
            </a:r>
            <a:r>
              <a:rPr lang="nl-NL" sz="2200" dirty="0">
                <a:latin typeface="Corbel" panose="020B0503020204020204" pitchFamily="34" charset="0"/>
              </a:rPr>
              <a:t> </a:t>
            </a:r>
            <a:r>
              <a:rPr lang="nl-NL" sz="2200" dirty="0" err="1">
                <a:latin typeface="Corbel" panose="020B0503020204020204" pitchFamily="34" charset="0"/>
              </a:rPr>
              <a:t>materials</a:t>
            </a:r>
            <a:endParaRPr lang="nl-NL" sz="2200" dirty="0">
              <a:latin typeface="Corbel" panose="020B0503020204020204" pitchFamily="34" charset="0"/>
            </a:endParaRPr>
          </a:p>
          <a:p>
            <a:pPr>
              <a:buFontTx/>
              <a:buChar char="-"/>
            </a:pPr>
            <a:endParaRPr lang="nl-NL" sz="2800" dirty="0">
              <a:latin typeface="Corbel" panose="020B0503020204020204" pitchFamily="34" charset="0"/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073151" y="2366169"/>
            <a:ext cx="4298949" cy="3600311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Corbel" panose="020B0503020204020204" pitchFamily="34" charset="0"/>
              </a:rPr>
              <a:t>Right to social security/social assistance  in constitutions EU member states </a:t>
            </a:r>
          </a:p>
          <a:p>
            <a:endParaRPr lang="en-US" sz="2800" dirty="0">
              <a:latin typeface="Corbel" panose="020B0503020204020204" pitchFamily="34" charset="0"/>
            </a:endParaRPr>
          </a:p>
          <a:p>
            <a:r>
              <a:rPr lang="en-US" sz="2800" dirty="0">
                <a:latin typeface="Corbel" panose="020B0503020204020204" pitchFamily="34" charset="0"/>
              </a:rPr>
              <a:t>Common constitutional tradition(s)? </a:t>
            </a: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1073151" y="372478"/>
            <a:ext cx="3708711" cy="1847889"/>
          </a:xfrm>
          <a:noFill/>
        </p:spPr>
        <p:txBody>
          <a:bodyPr wrap="square" anchor="ctr" anchorCtr="0">
            <a:noAutofit/>
          </a:bodyPr>
          <a:lstStyle/>
          <a:p>
            <a:r>
              <a:rPr lang="nl-BE" sz="2800" dirty="0" err="1">
                <a:latin typeface="Corbel" panose="020B0503020204020204" pitchFamily="34" charset="0"/>
              </a:rPr>
              <a:t>C</a:t>
            </a:r>
            <a:r>
              <a:rPr lang="nl-BE" sz="3200" dirty="0" err="1">
                <a:latin typeface="Corbel" panose="020B0503020204020204" pitchFamily="34" charset="0"/>
              </a:rPr>
              <a:t>onstitutions</a:t>
            </a:r>
            <a:r>
              <a:rPr lang="nl-BE" sz="3200" dirty="0">
                <a:latin typeface="Corbel" panose="020B0503020204020204" pitchFamily="34" charset="0"/>
              </a:rPr>
              <a:t> EU member </a:t>
            </a:r>
            <a:r>
              <a:rPr lang="nl-BE" sz="3200" dirty="0" err="1">
                <a:latin typeface="Corbel" panose="020B0503020204020204" pitchFamily="34" charset="0"/>
              </a:rPr>
              <a:t>states</a:t>
            </a:r>
            <a:r>
              <a:rPr lang="nl-BE" sz="3200" dirty="0">
                <a:latin typeface="Corbel" panose="020B0503020204020204" pitchFamily="34" charset="0"/>
              </a:rPr>
              <a:t> </a:t>
            </a:r>
            <a:endParaRPr lang="nl-BE" sz="28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041665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154395" y="551517"/>
            <a:ext cx="6252633" cy="5414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 err="1">
                <a:latin typeface="Corbel" panose="020B0503020204020204" pitchFamily="34" charset="0"/>
              </a:rPr>
              <a:t>Enforceable</a:t>
            </a:r>
            <a:r>
              <a:rPr lang="nl-NL" sz="2400" dirty="0">
                <a:latin typeface="Corbel" panose="020B0503020204020204" pitchFamily="34" charset="0"/>
              </a:rPr>
              <a:t> </a:t>
            </a:r>
            <a:r>
              <a:rPr lang="nl-NL" sz="2400" dirty="0" err="1">
                <a:latin typeface="Corbel" panose="020B0503020204020204" pitchFamily="34" charset="0"/>
              </a:rPr>
              <a:t>subjective</a:t>
            </a:r>
            <a:r>
              <a:rPr lang="nl-NL" sz="2400" dirty="0">
                <a:latin typeface="Corbel" panose="020B0503020204020204" pitchFamily="34" charset="0"/>
              </a:rPr>
              <a:t> right </a:t>
            </a:r>
            <a:r>
              <a:rPr lang="nl-NL" sz="2400" dirty="0" err="1">
                <a:latin typeface="Corbel" panose="020B0503020204020204" pitchFamily="34" charset="0"/>
              </a:rPr>
              <a:t>to</a:t>
            </a:r>
            <a:r>
              <a:rPr lang="nl-NL" sz="2400" dirty="0">
                <a:latin typeface="Corbel" panose="020B0503020204020204" pitchFamily="34" charset="0"/>
              </a:rPr>
              <a:t> minimum </a:t>
            </a:r>
            <a:r>
              <a:rPr lang="nl-NL" sz="2400" dirty="0" err="1">
                <a:latin typeface="Corbel" panose="020B0503020204020204" pitchFamily="34" charset="0"/>
              </a:rPr>
              <a:t>protection</a:t>
            </a:r>
            <a:r>
              <a:rPr lang="nl-NL" sz="2400" dirty="0">
                <a:latin typeface="Corbel" panose="020B0503020204020204" pitchFamily="34" charset="0"/>
              </a:rPr>
              <a:t>? </a:t>
            </a:r>
          </a:p>
          <a:p>
            <a:pPr>
              <a:buClr>
                <a:schemeClr val="tx1"/>
              </a:buClr>
              <a:buFont typeface="Corbel" panose="020B0503020204020204" pitchFamily="34" charset="0"/>
              <a:buChar char="‐"/>
            </a:pPr>
            <a:r>
              <a:rPr lang="nl-NL" sz="2000" dirty="0">
                <a:latin typeface="Corbel" panose="020B0503020204020204" pitchFamily="34" charset="0"/>
              </a:rPr>
              <a:t>Idea of human </a:t>
            </a:r>
            <a:r>
              <a:rPr lang="nl-NL" sz="2000" dirty="0" err="1">
                <a:latin typeface="Corbel" panose="020B0503020204020204" pitchFamily="34" charset="0"/>
              </a:rPr>
              <a:t>dignity</a:t>
            </a:r>
            <a:r>
              <a:rPr lang="nl-NL" sz="2000" dirty="0">
                <a:latin typeface="Corbel" panose="020B0503020204020204" pitchFamily="34" charset="0"/>
              </a:rPr>
              <a:t> </a:t>
            </a:r>
          </a:p>
          <a:p>
            <a:pPr>
              <a:buClr>
                <a:schemeClr val="tx1"/>
              </a:buClr>
              <a:buFont typeface="Corbel" panose="020B0503020204020204" pitchFamily="34" charset="0"/>
              <a:buChar char="‐"/>
            </a:pPr>
            <a:r>
              <a:rPr lang="nl-NL" sz="2000" dirty="0">
                <a:latin typeface="Corbel" panose="020B0503020204020204" pitchFamily="34" charset="0"/>
              </a:rPr>
              <a:t>e.g. </a:t>
            </a:r>
            <a:r>
              <a:rPr lang="nl-NL" sz="2000" dirty="0" err="1">
                <a:latin typeface="Corbel" panose="020B0503020204020204" pitchFamily="34" charset="0"/>
              </a:rPr>
              <a:t>Existenzminimum</a:t>
            </a:r>
            <a:r>
              <a:rPr lang="nl-NL" sz="2000" dirty="0">
                <a:latin typeface="Corbel" panose="020B0503020204020204" pitchFamily="34" charset="0"/>
              </a:rPr>
              <a:t> (Germany)</a:t>
            </a:r>
          </a:p>
          <a:p>
            <a:pPr lvl="1">
              <a:buClr>
                <a:schemeClr val="tx1"/>
              </a:buClr>
              <a:buFont typeface="Corbel" panose="020B0503020204020204" pitchFamily="34" charset="0"/>
              <a:buChar char="‐"/>
            </a:pPr>
            <a:r>
              <a:rPr lang="nl-NL" sz="1800" dirty="0" err="1">
                <a:latin typeface="Corbel" panose="020B0503020204020204" pitchFamily="34" charset="0"/>
              </a:rPr>
              <a:t>Procedural</a:t>
            </a:r>
            <a:r>
              <a:rPr lang="nl-NL" sz="1800" dirty="0">
                <a:latin typeface="Corbel" panose="020B0503020204020204" pitchFamily="34" charset="0"/>
              </a:rPr>
              <a:t> </a:t>
            </a:r>
            <a:r>
              <a:rPr lang="nl-NL" sz="1800" dirty="0" err="1">
                <a:latin typeface="Corbel" panose="020B0503020204020204" pitchFamily="34" charset="0"/>
              </a:rPr>
              <a:t>elements</a:t>
            </a:r>
            <a:r>
              <a:rPr lang="nl-NL" sz="1800" dirty="0">
                <a:latin typeface="Corbel" panose="020B0503020204020204" pitchFamily="34" charset="0"/>
              </a:rPr>
              <a:t> </a:t>
            </a:r>
          </a:p>
          <a:p>
            <a:pPr lvl="1">
              <a:buClr>
                <a:schemeClr val="tx1"/>
              </a:buClr>
              <a:buFont typeface="Corbel" panose="020B0503020204020204" pitchFamily="34" charset="0"/>
              <a:buChar char="‐"/>
            </a:pPr>
            <a:r>
              <a:rPr lang="nl-NL" sz="1800" dirty="0" err="1">
                <a:latin typeface="Corbel" panose="020B0503020204020204" pitchFamily="34" charset="0"/>
              </a:rPr>
              <a:t>Substantial</a:t>
            </a:r>
            <a:r>
              <a:rPr lang="nl-NL" sz="1800" dirty="0">
                <a:latin typeface="Corbel" panose="020B0503020204020204" pitchFamily="34" charset="0"/>
              </a:rPr>
              <a:t> </a:t>
            </a:r>
            <a:r>
              <a:rPr lang="nl-NL" sz="1800" dirty="0" err="1">
                <a:latin typeface="Corbel" panose="020B0503020204020204" pitchFamily="34" charset="0"/>
              </a:rPr>
              <a:t>elements</a:t>
            </a:r>
            <a:r>
              <a:rPr lang="nl-NL" sz="1800" dirty="0">
                <a:latin typeface="Corbel" panose="020B0503020204020204" pitchFamily="34" charset="0"/>
              </a:rPr>
              <a:t> </a:t>
            </a:r>
          </a:p>
          <a:p>
            <a:pPr>
              <a:buClr>
                <a:schemeClr val="tx1"/>
              </a:buClr>
              <a:buFont typeface="Corbel" panose="020B0503020204020204" pitchFamily="34" charset="0"/>
              <a:buChar char="-"/>
            </a:pPr>
            <a:r>
              <a:rPr lang="nl-NL" sz="2200" dirty="0">
                <a:latin typeface="Corbel" panose="020B0503020204020204" pitchFamily="34" charset="0"/>
              </a:rPr>
              <a:t>e.g. Denmark, Estonia and Finland </a:t>
            </a:r>
            <a:endParaRPr lang="nl-NL" sz="2200" dirty="0" smtClean="0">
              <a:latin typeface="Corbel" panose="020B0503020204020204" pitchFamily="34" charset="0"/>
            </a:endParaRPr>
          </a:p>
          <a:p>
            <a:pPr>
              <a:buClr>
                <a:schemeClr val="tx1"/>
              </a:buClr>
              <a:buFont typeface="Corbel" panose="020B0503020204020204" pitchFamily="34" charset="0"/>
              <a:buChar char="-"/>
            </a:pPr>
            <a:r>
              <a:rPr lang="nl-NL" sz="2200" dirty="0" smtClean="0">
                <a:latin typeface="Corbel" panose="020B0503020204020204" pitchFamily="34" charset="0"/>
              </a:rPr>
              <a:t>Cf. </a:t>
            </a:r>
            <a:r>
              <a:rPr lang="nl-NL" sz="2200" smtClean="0">
                <a:latin typeface="Corbel" panose="020B0503020204020204" pitchFamily="34" charset="0"/>
              </a:rPr>
              <a:t>ECHR</a:t>
            </a:r>
            <a:endParaRPr lang="nl-NL" sz="2200" dirty="0">
              <a:latin typeface="Corbel" panose="020B0503020204020204" pitchFamily="34" charset="0"/>
            </a:endParaRPr>
          </a:p>
          <a:p>
            <a:pPr marL="457200" lvl="1" indent="0">
              <a:buNone/>
            </a:pPr>
            <a:endParaRPr lang="nl-NL" sz="2600" dirty="0">
              <a:latin typeface="Corbel" panose="020B0503020204020204" pitchFamily="34" charset="0"/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073151" y="2366169"/>
            <a:ext cx="4298949" cy="3600311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Corbel" panose="020B0503020204020204" pitchFamily="34" charset="0"/>
              </a:rPr>
              <a:t>No specific social security model </a:t>
            </a:r>
          </a:p>
          <a:p>
            <a:endParaRPr lang="en-US" sz="2800" dirty="0">
              <a:latin typeface="Corbel" panose="020B0503020204020204" pitchFamily="34" charset="0"/>
            </a:endParaRPr>
          </a:p>
          <a:p>
            <a:r>
              <a:rPr lang="en-US" sz="2800" dirty="0">
                <a:latin typeface="Corbel" panose="020B0503020204020204" pitchFamily="34" charset="0"/>
              </a:rPr>
              <a:t>Rights  only arise from legislation</a:t>
            </a: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1042910" y="367993"/>
            <a:ext cx="3749861" cy="1846729"/>
          </a:xfrm>
          <a:noFill/>
        </p:spPr>
        <p:txBody>
          <a:bodyPr anchor="ctr" anchorCtr="0"/>
          <a:lstStyle/>
          <a:p>
            <a:r>
              <a:rPr lang="nl-BE" sz="3200" dirty="0">
                <a:latin typeface="Corbel" panose="020B0503020204020204" pitchFamily="34" charset="0"/>
              </a:rPr>
              <a:t>Right to </a:t>
            </a:r>
            <a:r>
              <a:rPr lang="nl-BE" sz="3200" dirty="0" err="1">
                <a:latin typeface="Corbel" panose="020B0503020204020204" pitchFamily="34" charset="0"/>
              </a:rPr>
              <a:t>social</a:t>
            </a:r>
            <a:r>
              <a:rPr lang="nl-BE" sz="3200" dirty="0">
                <a:latin typeface="Corbel" panose="020B0503020204020204" pitchFamily="34" charset="0"/>
              </a:rPr>
              <a:t> security</a:t>
            </a:r>
            <a:endParaRPr lang="nl-BE" sz="28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800564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624573" y="446089"/>
            <a:ext cx="6252633" cy="5963022"/>
          </a:xfrm>
        </p:spPr>
        <p:txBody>
          <a:bodyPr>
            <a:normAutofit fontScale="55000" lnSpcReduction="20000"/>
          </a:bodyPr>
          <a:lstStyle/>
          <a:p>
            <a:pPr marL="57150" indent="0">
              <a:buNone/>
            </a:pPr>
            <a:endParaRPr lang="nl-NL" sz="2400" dirty="0">
              <a:latin typeface="Corbel" panose="020B0503020204020204" pitchFamily="34" charset="0"/>
            </a:endParaRPr>
          </a:p>
          <a:p>
            <a:pPr marL="57150" indent="0">
              <a:buNone/>
            </a:pPr>
            <a:endParaRPr lang="nl-NL" sz="3000" dirty="0">
              <a:latin typeface="Corbel" panose="020B0503020204020204" pitchFamily="34" charset="0"/>
            </a:endParaRPr>
          </a:p>
          <a:p>
            <a:pPr marL="57150" indent="0">
              <a:buNone/>
            </a:pPr>
            <a:endParaRPr lang="nl-NL" sz="4500" dirty="0">
              <a:latin typeface="Corbel" panose="020B0503020204020204" pitchFamily="34" charset="0"/>
            </a:endParaRPr>
          </a:p>
          <a:p>
            <a:pPr marL="57150" indent="0">
              <a:buNone/>
            </a:pPr>
            <a:r>
              <a:rPr lang="nl-NL" sz="4400" dirty="0">
                <a:latin typeface="Corbel" panose="020B0503020204020204" pitchFamily="34" charset="0"/>
              </a:rPr>
              <a:t>&gt;&lt; </a:t>
            </a:r>
            <a:r>
              <a:rPr lang="nl-NL" sz="4400" dirty="0" err="1">
                <a:latin typeface="Corbel" panose="020B0503020204020204" pitchFamily="34" charset="0"/>
              </a:rPr>
              <a:t>Economic</a:t>
            </a:r>
            <a:r>
              <a:rPr lang="nl-NL" sz="4400" dirty="0">
                <a:latin typeface="Corbel" panose="020B0503020204020204" pitchFamily="34" charset="0"/>
              </a:rPr>
              <a:t> </a:t>
            </a:r>
            <a:r>
              <a:rPr lang="nl-NL" sz="4400" dirty="0" err="1">
                <a:latin typeface="Corbel" panose="020B0503020204020204" pitchFamily="34" charset="0"/>
              </a:rPr>
              <a:t>and</a:t>
            </a:r>
            <a:r>
              <a:rPr lang="nl-NL" sz="4400" dirty="0">
                <a:latin typeface="Corbel" panose="020B0503020204020204" pitchFamily="34" charset="0"/>
              </a:rPr>
              <a:t> financial </a:t>
            </a:r>
            <a:r>
              <a:rPr lang="nl-NL" sz="4400" dirty="0" err="1">
                <a:latin typeface="Corbel" panose="020B0503020204020204" pitchFamily="34" charset="0"/>
              </a:rPr>
              <a:t>considerations</a:t>
            </a:r>
            <a:endParaRPr lang="nl-NL" sz="4400" dirty="0">
              <a:latin typeface="Corbel" panose="020B0503020204020204" pitchFamily="34" charset="0"/>
            </a:endParaRPr>
          </a:p>
          <a:p>
            <a:pPr marL="400050">
              <a:buClr>
                <a:schemeClr val="tx1"/>
              </a:buClr>
              <a:buFont typeface="Corbel" panose="020B0503020204020204" pitchFamily="34" charset="0"/>
              <a:buChar char="‐"/>
            </a:pPr>
            <a:r>
              <a:rPr lang="nl-NL" sz="3600" dirty="0" err="1">
                <a:latin typeface="Corbel" panose="020B0503020204020204" pitchFamily="34" charset="0"/>
              </a:rPr>
              <a:t>Constitutional</a:t>
            </a:r>
            <a:r>
              <a:rPr lang="nl-NL" sz="3600" dirty="0">
                <a:latin typeface="Corbel" panose="020B0503020204020204" pitchFamily="34" charset="0"/>
              </a:rPr>
              <a:t> </a:t>
            </a:r>
            <a:r>
              <a:rPr lang="nl-NL" sz="3600" dirty="0" err="1">
                <a:latin typeface="Corbel" panose="020B0503020204020204" pitchFamily="34" charset="0"/>
              </a:rPr>
              <a:t>duty</a:t>
            </a:r>
            <a:r>
              <a:rPr lang="nl-NL" sz="3600" dirty="0">
                <a:latin typeface="Corbel" panose="020B0503020204020204" pitchFamily="34" charset="0"/>
              </a:rPr>
              <a:t> to reform </a:t>
            </a:r>
            <a:r>
              <a:rPr lang="nl-NL" sz="3600" dirty="0" err="1">
                <a:latin typeface="Corbel" panose="020B0503020204020204" pitchFamily="34" charset="0"/>
              </a:rPr>
              <a:t>social</a:t>
            </a:r>
            <a:r>
              <a:rPr lang="nl-NL" sz="3600" dirty="0">
                <a:latin typeface="Corbel" panose="020B0503020204020204" pitchFamily="34" charset="0"/>
              </a:rPr>
              <a:t> security </a:t>
            </a:r>
            <a:r>
              <a:rPr lang="nl-NL" sz="3600" dirty="0" smtClean="0">
                <a:latin typeface="Corbel" panose="020B0503020204020204" pitchFamily="34" charset="0"/>
              </a:rPr>
              <a:t>system(?)</a:t>
            </a:r>
          </a:p>
          <a:p>
            <a:pPr marL="400050">
              <a:buClr>
                <a:schemeClr val="tx1"/>
              </a:buClr>
              <a:buFont typeface="Corbel" panose="020B0503020204020204" pitchFamily="34" charset="0"/>
              <a:buChar char="‐"/>
            </a:pPr>
            <a:r>
              <a:rPr lang="nl-NL" sz="3600" dirty="0" err="1" smtClean="0">
                <a:latin typeface="Corbel" panose="020B0503020204020204" pitchFamily="34" charset="0"/>
              </a:rPr>
              <a:t>Constitutional</a:t>
            </a:r>
            <a:r>
              <a:rPr lang="nl-NL" sz="3600" dirty="0" smtClean="0">
                <a:latin typeface="Corbel" panose="020B0503020204020204" pitchFamily="34" charset="0"/>
              </a:rPr>
              <a:t> </a:t>
            </a:r>
            <a:r>
              <a:rPr lang="nl-NL" sz="3600" dirty="0" err="1" smtClean="0">
                <a:latin typeface="Corbel" panose="020B0503020204020204" pitchFamily="34" charset="0"/>
              </a:rPr>
              <a:t>duty</a:t>
            </a:r>
            <a:r>
              <a:rPr lang="nl-NL" sz="3600" dirty="0" smtClean="0">
                <a:latin typeface="Corbel" panose="020B0503020204020204" pitchFamily="34" charset="0"/>
              </a:rPr>
              <a:t> to </a:t>
            </a:r>
            <a:r>
              <a:rPr lang="nl-NL" sz="3600" dirty="0" err="1" smtClean="0">
                <a:latin typeface="Corbel" panose="020B0503020204020204" pitchFamily="34" charset="0"/>
              </a:rPr>
              <a:t>sustain</a:t>
            </a:r>
            <a:r>
              <a:rPr lang="nl-NL" sz="3600" dirty="0" smtClean="0">
                <a:latin typeface="Corbel" panose="020B0503020204020204" pitchFamily="34" charset="0"/>
              </a:rPr>
              <a:t> </a:t>
            </a:r>
            <a:r>
              <a:rPr lang="nl-NL" sz="3600" dirty="0" err="1" smtClean="0">
                <a:latin typeface="Corbel" panose="020B0503020204020204" pitchFamily="34" charset="0"/>
              </a:rPr>
              <a:t>national</a:t>
            </a:r>
            <a:r>
              <a:rPr lang="nl-NL" sz="3600" dirty="0" smtClean="0">
                <a:latin typeface="Corbel" panose="020B0503020204020204" pitchFamily="34" charset="0"/>
              </a:rPr>
              <a:t> budgets (?)</a:t>
            </a:r>
            <a:endParaRPr lang="nl-NL" sz="3600" dirty="0">
              <a:latin typeface="Corbel" panose="020B0503020204020204" pitchFamily="34" charset="0"/>
            </a:endParaRPr>
          </a:p>
          <a:p>
            <a:pPr marL="400050">
              <a:buClr>
                <a:schemeClr val="tx1"/>
              </a:buClr>
              <a:buFont typeface="Corbel" panose="020B0503020204020204" pitchFamily="34" charset="0"/>
              <a:buChar char="‐"/>
            </a:pPr>
            <a:r>
              <a:rPr lang="nl-NL" sz="3600" dirty="0">
                <a:latin typeface="Corbel" panose="020B0503020204020204" pitchFamily="34" charset="0"/>
              </a:rPr>
              <a:t>Short-term &gt;&lt; long-term changes </a:t>
            </a:r>
          </a:p>
          <a:p>
            <a:pPr marL="57150" indent="0">
              <a:buClr>
                <a:schemeClr val="tx1"/>
              </a:buClr>
              <a:buNone/>
            </a:pPr>
            <a:endParaRPr lang="nl-NL" sz="3600" dirty="0">
              <a:latin typeface="Corbel" panose="020B0503020204020204" pitchFamily="34" charset="0"/>
            </a:endParaRPr>
          </a:p>
          <a:p>
            <a:pPr marL="57150" indent="0">
              <a:buNone/>
            </a:pPr>
            <a:r>
              <a:rPr lang="nl-NL" sz="4400" dirty="0" err="1">
                <a:latin typeface="Corbel" panose="020B0503020204020204" pitchFamily="34" charset="0"/>
              </a:rPr>
              <a:t>Need</a:t>
            </a:r>
            <a:r>
              <a:rPr lang="nl-NL" sz="4400" dirty="0">
                <a:latin typeface="Corbel" panose="020B0503020204020204" pitchFamily="34" charset="0"/>
              </a:rPr>
              <a:t> </a:t>
            </a:r>
            <a:r>
              <a:rPr lang="nl-NL" sz="4400" dirty="0" err="1">
                <a:latin typeface="Corbel" panose="020B0503020204020204" pitchFamily="34" charset="0"/>
              </a:rPr>
              <a:t>for</a:t>
            </a:r>
            <a:r>
              <a:rPr lang="nl-NL" sz="4400" dirty="0">
                <a:latin typeface="Corbel" panose="020B0503020204020204" pitchFamily="34" charset="0"/>
              </a:rPr>
              <a:t> </a:t>
            </a:r>
            <a:r>
              <a:rPr lang="nl-NL" sz="4400" dirty="0" err="1">
                <a:latin typeface="Corbel" panose="020B0503020204020204" pitchFamily="34" charset="0"/>
              </a:rPr>
              <a:t>transparent</a:t>
            </a:r>
            <a:r>
              <a:rPr lang="nl-NL" sz="4400" dirty="0">
                <a:latin typeface="Corbel" panose="020B0503020204020204" pitchFamily="34" charset="0"/>
              </a:rPr>
              <a:t> </a:t>
            </a:r>
            <a:r>
              <a:rPr lang="nl-NL" sz="4400" dirty="0" err="1">
                <a:latin typeface="Corbel" panose="020B0503020204020204" pitchFamily="34" charset="0"/>
              </a:rPr>
              <a:t>and</a:t>
            </a:r>
            <a:r>
              <a:rPr lang="nl-NL" sz="4400" dirty="0">
                <a:latin typeface="Corbel" panose="020B0503020204020204" pitchFamily="34" charset="0"/>
              </a:rPr>
              <a:t> </a:t>
            </a:r>
            <a:r>
              <a:rPr lang="nl-NL" sz="4400" dirty="0" err="1">
                <a:latin typeface="Corbel" panose="020B0503020204020204" pitchFamily="34" charset="0"/>
              </a:rPr>
              <a:t>consultative</a:t>
            </a:r>
            <a:r>
              <a:rPr lang="nl-NL" sz="4400" dirty="0">
                <a:latin typeface="Corbel" panose="020B0503020204020204" pitchFamily="34" charset="0"/>
              </a:rPr>
              <a:t> procedure </a:t>
            </a:r>
          </a:p>
          <a:p>
            <a:pPr marL="57150" indent="0">
              <a:buNone/>
            </a:pPr>
            <a:endParaRPr lang="nl-NL" sz="4400" dirty="0">
              <a:latin typeface="Corbel" panose="020B0503020204020204" pitchFamily="34" charset="0"/>
            </a:endParaRPr>
          </a:p>
          <a:p>
            <a:pPr marL="57150" indent="0">
              <a:buNone/>
            </a:pPr>
            <a:r>
              <a:rPr lang="nl-NL" sz="4400" dirty="0" err="1">
                <a:latin typeface="Corbel" panose="020B0503020204020204" pitchFamily="34" charset="0"/>
              </a:rPr>
              <a:t>Need</a:t>
            </a:r>
            <a:r>
              <a:rPr lang="nl-NL" sz="4400" dirty="0">
                <a:latin typeface="Corbel" panose="020B0503020204020204" pitchFamily="34" charset="0"/>
              </a:rPr>
              <a:t> </a:t>
            </a:r>
            <a:r>
              <a:rPr lang="nl-NL" sz="4400" dirty="0" err="1">
                <a:latin typeface="Corbel" panose="020B0503020204020204" pitchFamily="34" charset="0"/>
              </a:rPr>
              <a:t>to</a:t>
            </a:r>
            <a:r>
              <a:rPr lang="nl-NL" sz="4400" dirty="0">
                <a:latin typeface="Corbel" panose="020B0503020204020204" pitchFamily="34" charset="0"/>
              </a:rPr>
              <a:t> preserve adequate benefits</a:t>
            </a:r>
          </a:p>
          <a:p>
            <a:pPr lvl="1">
              <a:buFont typeface="Corbel" panose="020B0503020204020204" pitchFamily="34" charset="0"/>
              <a:buChar char="‐"/>
            </a:pPr>
            <a:endParaRPr lang="nl-NL" sz="4500" dirty="0">
              <a:solidFill>
                <a:prstClr val="white"/>
              </a:solidFill>
              <a:latin typeface="Corbel" panose="020B0503020204020204" pitchFamily="34" charset="0"/>
            </a:endParaRPr>
          </a:p>
          <a:p>
            <a:pPr marL="0" indent="0">
              <a:buNone/>
            </a:pPr>
            <a:r>
              <a:rPr lang="nl-NL" sz="4400" dirty="0">
                <a:solidFill>
                  <a:prstClr val="white"/>
                </a:solidFill>
                <a:latin typeface="Corbel" panose="020B0503020204020204" pitchFamily="34" charset="0"/>
              </a:rPr>
              <a:t>Respect </a:t>
            </a:r>
            <a:r>
              <a:rPr lang="nl-NL" sz="4400" dirty="0" err="1">
                <a:solidFill>
                  <a:prstClr val="white"/>
                </a:solidFill>
                <a:latin typeface="Corbel" panose="020B0503020204020204" pitchFamily="34" charset="0"/>
              </a:rPr>
              <a:t>for</a:t>
            </a:r>
            <a:r>
              <a:rPr lang="nl-NL" sz="4400" dirty="0">
                <a:solidFill>
                  <a:prstClr val="white"/>
                </a:solidFill>
                <a:latin typeface="Corbel" panose="020B0503020204020204" pitchFamily="34" charset="0"/>
              </a:rPr>
              <a:t> legitimate </a:t>
            </a:r>
            <a:r>
              <a:rPr lang="nl-NL" sz="4400" dirty="0" smtClean="0">
                <a:solidFill>
                  <a:prstClr val="white"/>
                </a:solidFill>
                <a:latin typeface="Corbel" panose="020B0503020204020204" pitchFamily="34" charset="0"/>
              </a:rPr>
              <a:t>expectations and </a:t>
            </a:r>
            <a:r>
              <a:rPr lang="nl-NL" sz="4400" dirty="0" err="1" smtClean="0">
                <a:solidFill>
                  <a:prstClr val="white"/>
                </a:solidFill>
                <a:latin typeface="Corbel" panose="020B0503020204020204" pitchFamily="34" charset="0"/>
              </a:rPr>
              <a:t>transitionary</a:t>
            </a:r>
            <a:r>
              <a:rPr lang="nl-NL" sz="4400" dirty="0" smtClean="0">
                <a:solidFill>
                  <a:prstClr val="white"/>
                </a:solidFill>
                <a:latin typeface="Corbel" panose="020B0503020204020204" pitchFamily="34" charset="0"/>
              </a:rPr>
              <a:t> </a:t>
            </a:r>
            <a:r>
              <a:rPr lang="nl-NL" sz="4400" dirty="0" err="1" smtClean="0">
                <a:solidFill>
                  <a:prstClr val="white"/>
                </a:solidFill>
                <a:latin typeface="Corbel" panose="020B0503020204020204" pitchFamily="34" charset="0"/>
              </a:rPr>
              <a:t>measures</a:t>
            </a:r>
            <a:endParaRPr lang="nl-NL" sz="4400" dirty="0">
              <a:solidFill>
                <a:prstClr val="white"/>
              </a:solidFill>
              <a:latin typeface="Corbel" panose="020B0503020204020204" pitchFamily="34" charset="0"/>
            </a:endParaRPr>
          </a:p>
          <a:p>
            <a:pPr marL="514350" lvl="1" indent="0">
              <a:buNone/>
            </a:pPr>
            <a:endParaRPr lang="nl-NL" sz="2000" dirty="0">
              <a:latin typeface="Corbel" panose="020B0503020204020204" pitchFamily="34" charset="0"/>
            </a:endParaRPr>
          </a:p>
          <a:p>
            <a:pPr marL="57150" indent="0">
              <a:buNone/>
            </a:pPr>
            <a:endParaRPr lang="nl-NL" sz="2400" dirty="0">
              <a:latin typeface="Corbel" panose="020B0503020204020204" pitchFamily="34" charset="0"/>
            </a:endParaRPr>
          </a:p>
          <a:p>
            <a:pPr>
              <a:buFont typeface="Corbel" panose="020B0503020204020204" pitchFamily="34" charset="0"/>
              <a:buChar char="‐"/>
            </a:pPr>
            <a:endParaRPr lang="nl-NL" sz="2400" dirty="0">
              <a:latin typeface="Corbel" panose="020B0503020204020204" pitchFamily="34" charset="0"/>
            </a:endParaRPr>
          </a:p>
          <a:p>
            <a:pPr>
              <a:buFont typeface="Corbel" panose="020B0503020204020204" pitchFamily="34" charset="0"/>
              <a:buChar char="‐"/>
            </a:pPr>
            <a:endParaRPr lang="nl-NL" sz="2400" dirty="0">
              <a:latin typeface="Corbel" panose="020B0503020204020204" pitchFamily="34" charset="0"/>
            </a:endParaRPr>
          </a:p>
          <a:p>
            <a:pPr marL="457200" lvl="1" indent="0">
              <a:buNone/>
            </a:pPr>
            <a:endParaRPr lang="nl-NL" sz="2600" dirty="0">
              <a:latin typeface="Corbel" panose="020B0503020204020204" pitchFamily="34" charset="0"/>
            </a:endParaRPr>
          </a:p>
          <a:p>
            <a:pPr marL="457200" lvl="1" indent="0">
              <a:buNone/>
            </a:pPr>
            <a:endParaRPr lang="nl-NL" sz="2600" dirty="0">
              <a:latin typeface="Corbel" panose="020B0503020204020204" pitchFamily="34" charset="0"/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073151" y="2366169"/>
            <a:ext cx="4298949" cy="3600311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Corbel" panose="020B0503020204020204" pitchFamily="34" charset="0"/>
              </a:rPr>
              <a:t>Protection ‘core’ right to social security</a:t>
            </a:r>
          </a:p>
          <a:p>
            <a:endParaRPr lang="en-US" sz="2800" dirty="0">
              <a:latin typeface="Corbel" panose="020B0503020204020204" pitchFamily="34" charset="0"/>
            </a:endParaRPr>
          </a:p>
          <a:p>
            <a:r>
              <a:rPr lang="en-US" sz="2800" dirty="0">
                <a:latin typeface="Corbel" panose="020B0503020204020204" pitchFamily="34" charset="0"/>
              </a:rPr>
              <a:t>Additional protection </a:t>
            </a:r>
            <a:r>
              <a:rPr lang="en-US" sz="2800" dirty="0" smtClean="0">
                <a:latin typeface="Corbel" panose="020B0503020204020204" pitchFamily="34" charset="0"/>
              </a:rPr>
              <a:t>via general constitutional principles </a:t>
            </a:r>
            <a:r>
              <a:rPr lang="en-US" sz="2800" dirty="0">
                <a:latin typeface="Corbel" panose="020B0503020204020204" pitchFamily="34" charset="0"/>
              </a:rPr>
              <a:t>(e.g. rule of law)</a:t>
            </a:r>
          </a:p>
        </p:txBody>
      </p:sp>
      <p:sp>
        <p:nvSpPr>
          <p:cNvPr id="7" name="Titel 5"/>
          <p:cNvSpPr>
            <a:spLocks noGrp="1"/>
          </p:cNvSpPr>
          <p:nvPr>
            <p:ph type="title"/>
          </p:nvPr>
        </p:nvSpPr>
        <p:spPr>
          <a:noFill/>
        </p:spPr>
        <p:txBody>
          <a:bodyPr anchor="ctr" anchorCtr="0"/>
          <a:lstStyle/>
          <a:p>
            <a:r>
              <a:rPr lang="nl-BE" sz="3200" dirty="0">
                <a:latin typeface="Corbel" panose="020B0503020204020204" pitchFamily="34" charset="0"/>
              </a:rPr>
              <a:t>Right to </a:t>
            </a:r>
            <a:r>
              <a:rPr lang="nl-BE" sz="3200" dirty="0" err="1">
                <a:latin typeface="Corbel" panose="020B0503020204020204" pitchFamily="34" charset="0"/>
              </a:rPr>
              <a:t>social</a:t>
            </a:r>
            <a:r>
              <a:rPr lang="nl-BE" sz="3200" dirty="0">
                <a:latin typeface="Corbel" panose="020B0503020204020204" pitchFamily="34" charset="0"/>
              </a:rPr>
              <a:t> security</a:t>
            </a:r>
            <a:endParaRPr lang="nl-BE" sz="28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59621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624573" y="446089"/>
            <a:ext cx="6252633" cy="5963022"/>
          </a:xfrm>
        </p:spPr>
        <p:txBody>
          <a:bodyPr>
            <a:normAutofit lnSpcReduction="10000"/>
          </a:bodyPr>
          <a:lstStyle/>
          <a:p>
            <a:pPr marL="57150" indent="0">
              <a:buNone/>
            </a:pPr>
            <a:endParaRPr lang="nl-NL" sz="2400" dirty="0">
              <a:latin typeface="Corbel" panose="020B0503020204020204" pitchFamily="34" charset="0"/>
            </a:endParaRPr>
          </a:p>
          <a:p>
            <a:pPr marL="57150" indent="0">
              <a:buNone/>
            </a:pPr>
            <a:endParaRPr lang="nl-NL" sz="3000" dirty="0">
              <a:latin typeface="Corbel" panose="020B0503020204020204" pitchFamily="34" charset="0"/>
            </a:endParaRPr>
          </a:p>
          <a:p>
            <a:pPr marL="57150" indent="0">
              <a:buNone/>
            </a:pPr>
            <a:endParaRPr lang="nl-NL" sz="3000" dirty="0">
              <a:latin typeface="Corbel" panose="020B0503020204020204" pitchFamily="34" charset="0"/>
            </a:endParaRPr>
          </a:p>
          <a:p>
            <a:pPr marL="57150" indent="0">
              <a:buNone/>
            </a:pPr>
            <a:endParaRPr lang="nl-NL" sz="3000" dirty="0">
              <a:latin typeface="Corbel" panose="020B0503020204020204" pitchFamily="34" charset="0"/>
            </a:endParaRPr>
          </a:p>
          <a:p>
            <a:pPr marL="57150" indent="0">
              <a:buNone/>
            </a:pPr>
            <a:r>
              <a:rPr lang="nl-NL" sz="2400" dirty="0" err="1">
                <a:latin typeface="Corbel" panose="020B0503020204020204" pitchFamily="34" charset="0"/>
              </a:rPr>
              <a:t>Difficulty</a:t>
            </a:r>
            <a:r>
              <a:rPr lang="nl-NL" sz="2400" dirty="0">
                <a:latin typeface="Corbel" panose="020B0503020204020204" pitchFamily="34" charset="0"/>
              </a:rPr>
              <a:t> </a:t>
            </a:r>
            <a:r>
              <a:rPr lang="nl-NL" sz="2400" dirty="0" err="1" smtClean="0">
                <a:latin typeface="Corbel" panose="020B0503020204020204" pitchFamily="34" charset="0"/>
              </a:rPr>
              <a:t>for</a:t>
            </a:r>
            <a:r>
              <a:rPr lang="nl-NL" sz="2400" dirty="0" smtClean="0">
                <a:latin typeface="Corbel" panose="020B0503020204020204" pitchFamily="34" charset="0"/>
              </a:rPr>
              <a:t> </a:t>
            </a:r>
            <a:r>
              <a:rPr lang="nl-NL" sz="2400" dirty="0" err="1" smtClean="0">
                <a:latin typeface="Corbel" panose="020B0503020204020204" pitchFamily="34" charset="0"/>
              </a:rPr>
              <a:t>national</a:t>
            </a:r>
            <a:r>
              <a:rPr lang="nl-NL" sz="2400" dirty="0" smtClean="0">
                <a:latin typeface="Corbel" panose="020B0503020204020204" pitchFamily="34" charset="0"/>
              </a:rPr>
              <a:t> </a:t>
            </a:r>
            <a:r>
              <a:rPr lang="nl-NL" sz="2400" dirty="0">
                <a:latin typeface="Corbel" panose="020B0503020204020204" pitchFamily="34" charset="0"/>
              </a:rPr>
              <a:t>case law? </a:t>
            </a:r>
          </a:p>
          <a:p>
            <a:pPr marL="400050">
              <a:buClr>
                <a:schemeClr val="tx1"/>
              </a:buClr>
              <a:buFont typeface="Corbel" panose="020B0503020204020204" pitchFamily="34" charset="0"/>
              <a:buChar char="-"/>
            </a:pPr>
            <a:r>
              <a:rPr lang="nl-NL" sz="2000" dirty="0" err="1" smtClean="0">
                <a:latin typeface="Corbel" panose="020B0503020204020204" pitchFamily="34" charset="0"/>
              </a:rPr>
              <a:t>Trying</a:t>
            </a:r>
            <a:r>
              <a:rPr lang="nl-NL" sz="2000" dirty="0" smtClean="0">
                <a:latin typeface="Corbel" panose="020B0503020204020204" pitchFamily="34" charset="0"/>
              </a:rPr>
              <a:t> </a:t>
            </a:r>
            <a:r>
              <a:rPr lang="nl-NL" sz="2000" dirty="0">
                <a:latin typeface="Corbel" panose="020B0503020204020204" pitchFamily="34" charset="0"/>
              </a:rPr>
              <a:t>to </a:t>
            </a:r>
            <a:r>
              <a:rPr lang="nl-NL" sz="2000" dirty="0" err="1">
                <a:latin typeface="Corbel" panose="020B0503020204020204" pitchFamily="34" charset="0"/>
              </a:rPr>
              <a:t>find</a:t>
            </a:r>
            <a:r>
              <a:rPr lang="nl-NL" sz="2000" dirty="0">
                <a:latin typeface="Corbel" panose="020B0503020204020204" pitchFamily="34" charset="0"/>
              </a:rPr>
              <a:t> a </a:t>
            </a:r>
            <a:r>
              <a:rPr lang="nl-NL" sz="2000" dirty="0" smtClean="0">
                <a:latin typeface="Corbel" panose="020B0503020204020204" pitchFamily="34" charset="0"/>
              </a:rPr>
              <a:t>balance </a:t>
            </a:r>
            <a:r>
              <a:rPr lang="nl-NL" sz="2000" dirty="0" err="1" smtClean="0">
                <a:latin typeface="Corbel" panose="020B0503020204020204" pitchFamily="34" charset="0"/>
              </a:rPr>
              <a:t>between</a:t>
            </a:r>
            <a:r>
              <a:rPr lang="nl-NL" sz="2000" dirty="0" smtClean="0">
                <a:latin typeface="Corbel" panose="020B0503020204020204" pitchFamily="34" charset="0"/>
              </a:rPr>
              <a:t> </a:t>
            </a:r>
            <a:r>
              <a:rPr lang="nl-NL" sz="2000" dirty="0" err="1" smtClean="0">
                <a:latin typeface="Corbel" panose="020B0503020204020204" pitchFamily="34" charset="0"/>
              </a:rPr>
              <a:t>need</a:t>
            </a:r>
            <a:r>
              <a:rPr lang="nl-NL" sz="2000" dirty="0" smtClean="0">
                <a:latin typeface="Corbel" panose="020B0503020204020204" pitchFamily="34" charset="0"/>
              </a:rPr>
              <a:t> </a:t>
            </a:r>
            <a:r>
              <a:rPr lang="nl-NL" sz="2000" dirty="0" err="1" smtClean="0">
                <a:latin typeface="Corbel" panose="020B0503020204020204" pitchFamily="34" charset="0"/>
              </a:rPr>
              <a:t>for</a:t>
            </a:r>
            <a:r>
              <a:rPr lang="nl-NL" sz="2000" dirty="0" smtClean="0">
                <a:latin typeface="Corbel" panose="020B0503020204020204" pitchFamily="34" charset="0"/>
              </a:rPr>
              <a:t> </a:t>
            </a:r>
            <a:r>
              <a:rPr lang="nl-NL" sz="2000" dirty="0">
                <a:latin typeface="Corbel" panose="020B0503020204020204" pitchFamily="34" charset="0"/>
              </a:rPr>
              <a:t>long-term </a:t>
            </a:r>
            <a:r>
              <a:rPr lang="nl-NL" sz="2000" dirty="0" err="1" smtClean="0">
                <a:latin typeface="Corbel" panose="020B0503020204020204" pitchFamily="34" charset="0"/>
              </a:rPr>
              <a:t>sustainability</a:t>
            </a:r>
            <a:r>
              <a:rPr lang="nl-NL" sz="2000" dirty="0" smtClean="0">
                <a:latin typeface="Corbel" panose="020B0503020204020204" pitchFamily="34" charset="0"/>
              </a:rPr>
              <a:t> public </a:t>
            </a:r>
            <a:r>
              <a:rPr lang="nl-NL" sz="2000" dirty="0" err="1" smtClean="0">
                <a:latin typeface="Corbel" panose="020B0503020204020204" pitchFamily="34" charset="0"/>
              </a:rPr>
              <a:t>finances</a:t>
            </a:r>
            <a:r>
              <a:rPr lang="nl-NL" sz="2000" dirty="0" smtClean="0">
                <a:latin typeface="Corbel" panose="020B0503020204020204" pitchFamily="34" charset="0"/>
              </a:rPr>
              <a:t> </a:t>
            </a:r>
            <a:r>
              <a:rPr lang="nl-NL" sz="2000" dirty="0">
                <a:latin typeface="Corbel" panose="020B0503020204020204" pitchFamily="34" charset="0"/>
              </a:rPr>
              <a:t>and </a:t>
            </a:r>
            <a:r>
              <a:rPr lang="nl-NL" sz="2000" dirty="0" err="1">
                <a:latin typeface="Corbel" panose="020B0503020204020204" pitchFamily="34" charset="0"/>
              </a:rPr>
              <a:t>protection</a:t>
            </a:r>
            <a:r>
              <a:rPr lang="nl-NL" sz="2000" dirty="0">
                <a:latin typeface="Corbel" panose="020B0503020204020204" pitchFamily="34" charset="0"/>
              </a:rPr>
              <a:t> </a:t>
            </a:r>
            <a:r>
              <a:rPr lang="nl-NL" sz="2000" dirty="0" err="1">
                <a:latin typeface="Corbel" panose="020B0503020204020204" pitchFamily="34" charset="0"/>
              </a:rPr>
              <a:t>social</a:t>
            </a:r>
            <a:r>
              <a:rPr lang="nl-NL" sz="2000" dirty="0">
                <a:latin typeface="Corbel" panose="020B0503020204020204" pitchFamily="34" charset="0"/>
              </a:rPr>
              <a:t> security </a:t>
            </a:r>
            <a:r>
              <a:rPr lang="nl-NL" sz="2000" dirty="0" err="1" smtClean="0">
                <a:latin typeface="Corbel" panose="020B0503020204020204" pitchFamily="34" charset="0"/>
              </a:rPr>
              <a:t>rights</a:t>
            </a:r>
            <a:endParaRPr lang="nl-NL" sz="2000" dirty="0">
              <a:latin typeface="Corbel" panose="020B0503020204020204" pitchFamily="34" charset="0"/>
            </a:endParaRPr>
          </a:p>
          <a:p>
            <a:pPr marL="57150" indent="0">
              <a:buNone/>
            </a:pPr>
            <a:endParaRPr lang="nl-NL" sz="2400" dirty="0">
              <a:solidFill>
                <a:prstClr val="white"/>
              </a:solidFill>
              <a:latin typeface="Corbel" panose="020B0503020204020204" pitchFamily="34" charset="0"/>
            </a:endParaRPr>
          </a:p>
          <a:p>
            <a:pPr marL="57150" indent="0">
              <a:buNone/>
            </a:pPr>
            <a:r>
              <a:rPr lang="nl-NL" sz="2400" dirty="0" err="1">
                <a:solidFill>
                  <a:prstClr val="white"/>
                </a:solidFill>
                <a:latin typeface="Corbel" panose="020B0503020204020204" pitchFamily="34" charset="0"/>
              </a:rPr>
              <a:t>Relevance</a:t>
            </a:r>
            <a:r>
              <a:rPr lang="nl-NL" sz="2400" dirty="0">
                <a:solidFill>
                  <a:prstClr val="white"/>
                </a:solidFill>
                <a:latin typeface="Corbel" panose="020B0503020204020204" pitchFamily="34" charset="0"/>
              </a:rPr>
              <a:t> EU </a:t>
            </a:r>
            <a:r>
              <a:rPr lang="nl-NL" sz="2400" dirty="0" err="1">
                <a:solidFill>
                  <a:prstClr val="white"/>
                </a:solidFill>
                <a:latin typeface="Corbel" panose="020B0503020204020204" pitchFamily="34" charset="0"/>
              </a:rPr>
              <a:t>economic</a:t>
            </a:r>
            <a:r>
              <a:rPr lang="nl-NL" sz="2400" dirty="0">
                <a:solidFill>
                  <a:prstClr val="white"/>
                </a:solidFill>
                <a:latin typeface="Corbel" panose="020B0503020204020204" pitchFamily="34" charset="0"/>
              </a:rPr>
              <a:t> monitoring? </a:t>
            </a:r>
          </a:p>
          <a:p>
            <a:pPr marL="400050">
              <a:buClr>
                <a:schemeClr val="tx1"/>
              </a:buClr>
              <a:buFont typeface="Corbel" panose="020B0503020204020204" pitchFamily="34" charset="0"/>
              <a:buChar char="-"/>
            </a:pPr>
            <a:r>
              <a:rPr lang="nl-NL" sz="2000" dirty="0" err="1">
                <a:solidFill>
                  <a:prstClr val="white"/>
                </a:solidFill>
                <a:latin typeface="Corbel" panose="020B0503020204020204" pitchFamily="34" charset="0"/>
              </a:rPr>
              <a:t>S</a:t>
            </a:r>
            <a:r>
              <a:rPr lang="nl-NL" sz="2000" dirty="0" err="1" smtClean="0">
                <a:solidFill>
                  <a:prstClr val="white"/>
                </a:solidFill>
                <a:latin typeface="Corbel" panose="020B0503020204020204" pitchFamily="34" charset="0"/>
              </a:rPr>
              <a:t>pecific</a:t>
            </a:r>
            <a:r>
              <a:rPr lang="nl-NL" sz="2000" dirty="0" smtClean="0">
                <a:solidFill>
                  <a:prstClr val="white"/>
                </a:solidFill>
                <a:latin typeface="Corbel" panose="020B0503020204020204" pitchFamily="34" charset="0"/>
              </a:rPr>
              <a:t> </a:t>
            </a:r>
            <a:r>
              <a:rPr lang="nl-NL" sz="2000" dirty="0">
                <a:solidFill>
                  <a:prstClr val="white"/>
                </a:solidFill>
                <a:latin typeface="Corbel" panose="020B0503020204020204" pitchFamily="34" charset="0"/>
              </a:rPr>
              <a:t>criteria </a:t>
            </a:r>
            <a:r>
              <a:rPr lang="nl-NL" sz="2000" dirty="0" err="1">
                <a:solidFill>
                  <a:prstClr val="white"/>
                </a:solidFill>
                <a:latin typeface="Corbel" panose="020B0503020204020204" pitchFamily="34" charset="0"/>
              </a:rPr>
              <a:t>for</a:t>
            </a:r>
            <a:r>
              <a:rPr lang="nl-NL" sz="2000" dirty="0">
                <a:solidFill>
                  <a:prstClr val="white"/>
                </a:solidFill>
                <a:latin typeface="Corbel" panose="020B0503020204020204" pitchFamily="34" charset="0"/>
              </a:rPr>
              <a:t> EU/member </a:t>
            </a:r>
            <a:r>
              <a:rPr lang="nl-NL" sz="2000" dirty="0" err="1" smtClean="0">
                <a:solidFill>
                  <a:prstClr val="white"/>
                </a:solidFill>
                <a:latin typeface="Corbel" panose="020B0503020204020204" pitchFamily="34" charset="0"/>
              </a:rPr>
              <a:t>states</a:t>
            </a:r>
            <a:r>
              <a:rPr lang="nl-NL" sz="2000" dirty="0" smtClean="0">
                <a:solidFill>
                  <a:prstClr val="white"/>
                </a:solidFill>
                <a:latin typeface="Corbel" panose="020B0503020204020204" pitchFamily="34" charset="0"/>
              </a:rPr>
              <a:t> </a:t>
            </a:r>
            <a:r>
              <a:rPr lang="nl-NL" sz="2000" dirty="0">
                <a:solidFill>
                  <a:prstClr val="white"/>
                </a:solidFill>
                <a:latin typeface="Corbel" panose="020B0503020204020204" pitchFamily="34" charset="0"/>
              </a:rPr>
              <a:t>to </a:t>
            </a:r>
            <a:r>
              <a:rPr lang="nl-NL" sz="2000" dirty="0" smtClean="0">
                <a:solidFill>
                  <a:prstClr val="white"/>
                </a:solidFill>
                <a:latin typeface="Corbel" panose="020B0503020204020204" pitchFamily="34" charset="0"/>
              </a:rPr>
              <a:t>respect </a:t>
            </a:r>
            <a:r>
              <a:rPr lang="nl-NL" sz="2000" dirty="0" err="1" smtClean="0">
                <a:solidFill>
                  <a:prstClr val="white"/>
                </a:solidFill>
                <a:latin typeface="Corbel" panose="020B0503020204020204" pitchFamily="34" charset="0"/>
              </a:rPr>
              <a:t>within</a:t>
            </a:r>
            <a:r>
              <a:rPr lang="nl-NL" sz="2000" dirty="0" smtClean="0">
                <a:solidFill>
                  <a:prstClr val="white"/>
                </a:solidFill>
                <a:latin typeface="Corbel" panose="020B0503020204020204" pitchFamily="34" charset="0"/>
              </a:rPr>
              <a:t> </a:t>
            </a:r>
            <a:r>
              <a:rPr lang="nl-NL" sz="2000" dirty="0" err="1" smtClean="0">
                <a:solidFill>
                  <a:prstClr val="white"/>
                </a:solidFill>
                <a:latin typeface="Corbel" panose="020B0503020204020204" pitchFamily="34" charset="0"/>
              </a:rPr>
              <a:t>the</a:t>
            </a:r>
            <a:r>
              <a:rPr lang="nl-NL" sz="2000" dirty="0" smtClean="0">
                <a:solidFill>
                  <a:prstClr val="white"/>
                </a:solidFill>
                <a:latin typeface="Corbel" panose="020B0503020204020204" pitchFamily="34" charset="0"/>
              </a:rPr>
              <a:t> </a:t>
            </a:r>
            <a:r>
              <a:rPr lang="nl-NL" sz="2000" dirty="0" err="1" smtClean="0">
                <a:solidFill>
                  <a:prstClr val="white"/>
                </a:solidFill>
                <a:latin typeface="Corbel" panose="020B0503020204020204" pitchFamily="34" charset="0"/>
              </a:rPr>
              <a:t>protection</a:t>
            </a:r>
            <a:r>
              <a:rPr lang="nl-NL" sz="2000" dirty="0" smtClean="0">
                <a:solidFill>
                  <a:prstClr val="white"/>
                </a:solidFill>
                <a:latin typeface="Corbel" panose="020B0503020204020204" pitchFamily="34" charset="0"/>
              </a:rPr>
              <a:t> </a:t>
            </a:r>
            <a:r>
              <a:rPr lang="nl-NL" sz="2000" dirty="0" err="1" smtClean="0">
                <a:solidFill>
                  <a:prstClr val="white"/>
                </a:solidFill>
                <a:latin typeface="Corbel" panose="020B0503020204020204" pitchFamily="34" charset="0"/>
              </a:rPr>
              <a:t>social</a:t>
            </a:r>
            <a:r>
              <a:rPr lang="nl-NL" sz="2000" dirty="0" smtClean="0">
                <a:solidFill>
                  <a:prstClr val="white"/>
                </a:solidFill>
                <a:latin typeface="Corbel" panose="020B0503020204020204" pitchFamily="34" charset="0"/>
              </a:rPr>
              <a:t> security </a:t>
            </a:r>
            <a:r>
              <a:rPr lang="nl-NL" sz="2000" dirty="0" err="1" smtClean="0">
                <a:solidFill>
                  <a:prstClr val="white"/>
                </a:solidFill>
                <a:latin typeface="Corbel" panose="020B0503020204020204" pitchFamily="34" charset="0"/>
              </a:rPr>
              <a:t>rights</a:t>
            </a:r>
            <a:endParaRPr lang="nl-NL" sz="2000" dirty="0" smtClean="0">
              <a:solidFill>
                <a:prstClr val="white"/>
              </a:solidFill>
              <a:latin typeface="Corbel" panose="020B0503020204020204" pitchFamily="34" charset="0"/>
            </a:endParaRPr>
          </a:p>
          <a:p>
            <a:pPr marL="400050">
              <a:buClr>
                <a:schemeClr val="tx1"/>
              </a:buClr>
              <a:buFont typeface="Corbel" panose="020B0503020204020204" pitchFamily="34" charset="0"/>
              <a:buChar char="-"/>
            </a:pPr>
            <a:r>
              <a:rPr lang="nl-NL" sz="2000" dirty="0" smtClean="0">
                <a:solidFill>
                  <a:prstClr val="white"/>
                </a:solidFill>
                <a:latin typeface="Corbel" panose="020B0503020204020204" pitchFamily="34" charset="0"/>
              </a:rPr>
              <a:t>Input </a:t>
            </a:r>
            <a:r>
              <a:rPr lang="nl-NL" sz="2000" dirty="0" err="1" smtClean="0">
                <a:solidFill>
                  <a:prstClr val="white"/>
                </a:solidFill>
                <a:latin typeface="Corbel" panose="020B0503020204020204" pitchFamily="34" charset="0"/>
              </a:rPr>
              <a:t>for</a:t>
            </a:r>
            <a:r>
              <a:rPr lang="nl-NL" sz="2000" dirty="0" smtClean="0">
                <a:solidFill>
                  <a:prstClr val="white"/>
                </a:solidFill>
                <a:latin typeface="Corbel" panose="020B0503020204020204" pitchFamily="34" charset="0"/>
              </a:rPr>
              <a:t> a EU </a:t>
            </a:r>
            <a:r>
              <a:rPr lang="nl-NL" sz="2000" dirty="0" err="1" smtClean="0">
                <a:solidFill>
                  <a:prstClr val="white"/>
                </a:solidFill>
                <a:latin typeface="Corbel" panose="020B0503020204020204" pitchFamily="34" charset="0"/>
              </a:rPr>
              <a:t>pillar</a:t>
            </a:r>
            <a:r>
              <a:rPr lang="nl-NL" sz="2000" dirty="0" smtClean="0">
                <a:solidFill>
                  <a:prstClr val="white"/>
                </a:solidFill>
                <a:latin typeface="Corbel" panose="020B0503020204020204" pitchFamily="34" charset="0"/>
              </a:rPr>
              <a:t> of </a:t>
            </a:r>
            <a:r>
              <a:rPr lang="nl-NL" sz="2000" dirty="0" err="1" smtClean="0">
                <a:solidFill>
                  <a:prstClr val="white"/>
                </a:solidFill>
                <a:latin typeface="Corbel" panose="020B0503020204020204" pitchFamily="34" charset="0"/>
              </a:rPr>
              <a:t>social</a:t>
            </a:r>
            <a:r>
              <a:rPr lang="nl-NL" sz="2000" dirty="0" smtClean="0">
                <a:solidFill>
                  <a:prstClr val="white"/>
                </a:solidFill>
                <a:latin typeface="Corbel" panose="020B0503020204020204" pitchFamily="34" charset="0"/>
              </a:rPr>
              <a:t> </a:t>
            </a:r>
            <a:r>
              <a:rPr lang="nl-NL" sz="2000" dirty="0" err="1" smtClean="0">
                <a:solidFill>
                  <a:prstClr val="white"/>
                </a:solidFill>
                <a:latin typeface="Corbel" panose="020B0503020204020204" pitchFamily="34" charset="0"/>
              </a:rPr>
              <a:t>rights</a:t>
            </a:r>
            <a:r>
              <a:rPr lang="nl-NL" sz="2000" dirty="0" smtClean="0">
                <a:solidFill>
                  <a:prstClr val="white"/>
                </a:solidFill>
                <a:latin typeface="Corbel" panose="020B0503020204020204" pitchFamily="34" charset="0"/>
              </a:rPr>
              <a:t>? </a:t>
            </a:r>
            <a:endParaRPr lang="nl-NL" sz="2000" dirty="0">
              <a:solidFill>
                <a:prstClr val="white"/>
              </a:solidFill>
              <a:latin typeface="Corbel" panose="020B0503020204020204" pitchFamily="34" charset="0"/>
            </a:endParaRPr>
          </a:p>
          <a:p>
            <a:pPr marL="514350" lvl="1" indent="0">
              <a:buNone/>
            </a:pPr>
            <a:endParaRPr lang="nl-NL" sz="2400" dirty="0">
              <a:latin typeface="Corbel" panose="020B0503020204020204" pitchFamily="34" charset="0"/>
            </a:endParaRPr>
          </a:p>
          <a:p>
            <a:pPr marL="57150" indent="0">
              <a:buNone/>
            </a:pPr>
            <a:endParaRPr lang="nl-NL" sz="2400" dirty="0">
              <a:latin typeface="Corbel" panose="020B0503020204020204" pitchFamily="34" charset="0"/>
            </a:endParaRPr>
          </a:p>
          <a:p>
            <a:pPr>
              <a:buFont typeface="Corbel" panose="020B0503020204020204" pitchFamily="34" charset="0"/>
              <a:buChar char="‐"/>
            </a:pPr>
            <a:endParaRPr lang="nl-NL" sz="2400" dirty="0">
              <a:latin typeface="Corbel" panose="020B0503020204020204" pitchFamily="34" charset="0"/>
            </a:endParaRPr>
          </a:p>
          <a:p>
            <a:pPr>
              <a:buFont typeface="Corbel" panose="020B0503020204020204" pitchFamily="34" charset="0"/>
              <a:buChar char="‐"/>
            </a:pPr>
            <a:endParaRPr lang="nl-NL" sz="2400" dirty="0">
              <a:latin typeface="Corbel" panose="020B0503020204020204" pitchFamily="34" charset="0"/>
            </a:endParaRPr>
          </a:p>
          <a:p>
            <a:pPr marL="457200" lvl="1" indent="0">
              <a:buNone/>
            </a:pPr>
            <a:endParaRPr lang="nl-NL" sz="2600" dirty="0">
              <a:latin typeface="Corbel" panose="020B0503020204020204" pitchFamily="34" charset="0"/>
            </a:endParaRPr>
          </a:p>
          <a:p>
            <a:pPr marL="457200" lvl="1" indent="0">
              <a:buNone/>
            </a:pPr>
            <a:endParaRPr lang="nl-NL" sz="2600" dirty="0">
              <a:latin typeface="Corbel" panose="020B0503020204020204" pitchFamily="34" charset="0"/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073151" y="2366169"/>
            <a:ext cx="4298949" cy="3600311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Corbel" panose="020B0503020204020204" pitchFamily="34" charset="0"/>
              </a:rPr>
              <a:t>Reflections part 3</a:t>
            </a:r>
          </a:p>
        </p:txBody>
      </p:sp>
      <p:sp>
        <p:nvSpPr>
          <p:cNvPr id="7" name="Titel 5"/>
          <p:cNvSpPr>
            <a:spLocks noGrp="1"/>
          </p:cNvSpPr>
          <p:nvPr>
            <p:ph type="title"/>
          </p:nvPr>
        </p:nvSpPr>
        <p:spPr>
          <a:noFill/>
        </p:spPr>
        <p:txBody>
          <a:bodyPr anchor="ctr" anchorCtr="0"/>
          <a:lstStyle/>
          <a:p>
            <a:r>
              <a:rPr lang="nl-BE" sz="3200" dirty="0">
                <a:latin typeface="Corbel" panose="020B0503020204020204" pitchFamily="34" charset="0"/>
              </a:rPr>
              <a:t>Right to </a:t>
            </a:r>
            <a:r>
              <a:rPr lang="nl-BE" sz="3200" dirty="0" err="1">
                <a:latin typeface="Corbel" panose="020B0503020204020204" pitchFamily="34" charset="0"/>
              </a:rPr>
              <a:t>social</a:t>
            </a:r>
            <a:r>
              <a:rPr lang="nl-BE" sz="3200" dirty="0">
                <a:latin typeface="Corbel" panose="020B0503020204020204" pitchFamily="34" charset="0"/>
              </a:rPr>
              <a:t> security</a:t>
            </a:r>
            <a:endParaRPr lang="nl-BE" sz="28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304865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eerbaar">
  <a:themeElements>
    <a:clrScheme name="Citeerbaar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Citeerbaar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eerbaar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Kantoor Them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 Them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8505542-BCEF-47F2-90D3-D407C4B4B16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TM03457503[[fn=Citeerbaar]]</Template>
  <TotalTime>473</TotalTime>
  <Words>375</Words>
  <Application>Microsoft Office PowerPoint</Application>
  <PresentationFormat>Egendefinert</PresentationFormat>
  <Paragraphs>87</Paragraphs>
  <Slides>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8" baseType="lpstr">
      <vt:lpstr>Citeerbaar</vt:lpstr>
      <vt:lpstr>The right to social security in the EU legal order </vt:lpstr>
      <vt:lpstr>Problem statement</vt:lpstr>
      <vt:lpstr>Research questions</vt:lpstr>
      <vt:lpstr>Constitutions EU member states </vt:lpstr>
      <vt:lpstr>Right to social security</vt:lpstr>
      <vt:lpstr>Right to social security</vt:lpstr>
      <vt:lpstr>Right to social security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</dc:title>
  <dc:creator>Eleni</dc:creator>
  <cp:lastModifiedBy>Martin</cp:lastModifiedBy>
  <cp:revision>39</cp:revision>
  <cp:lastPrinted>2016-09-14T08:36:59Z</cp:lastPrinted>
  <dcterms:created xsi:type="dcterms:W3CDTF">2016-09-05T12:58:06Z</dcterms:created>
  <dcterms:modified xsi:type="dcterms:W3CDTF">2016-10-18T18:27:49Z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TC028952549991</vt:lpwstr>
  </property>
</Properties>
</file>