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805" r:id="rId2"/>
  </p:sldMasterIdLst>
  <p:notesMasterIdLst>
    <p:notesMasterId r:id="rId32"/>
  </p:notesMasterIdLst>
  <p:handoutMasterIdLst>
    <p:handoutMasterId r:id="rId33"/>
  </p:handoutMasterIdLst>
  <p:sldIdLst>
    <p:sldId id="285" r:id="rId3"/>
    <p:sldId id="287" r:id="rId4"/>
    <p:sldId id="288" r:id="rId5"/>
    <p:sldId id="314"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Lst>
  <p:sldSz cx="9144000" cy="6858000" type="screen4x3"/>
  <p:notesSz cx="6797675" cy="9928225"/>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A9"/>
    <a:srgbClr val="007BA1"/>
    <a:srgbClr val="BB051B"/>
    <a:srgbClr val="B20519"/>
    <a:srgbClr val="B2071B"/>
    <a:srgbClr val="831E23"/>
    <a:srgbClr val="007BA3"/>
    <a:srgbClr val="2059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206" autoAdjust="0"/>
    <p:restoredTop sz="86667" autoAdjust="0"/>
  </p:normalViewPr>
  <p:slideViewPr>
    <p:cSldViewPr showGuides="1">
      <p:cViewPr>
        <p:scale>
          <a:sx n="75" d="100"/>
          <a:sy n="75" d="100"/>
        </p:scale>
        <p:origin x="-1116" y="-282"/>
      </p:cViewPr>
      <p:guideLst>
        <p:guide orient="horz" pos="2160"/>
        <p:guide orient="horz" pos="1003"/>
        <p:guide orient="horz" pos="913"/>
        <p:guide orient="horz" pos="3884"/>
        <p:guide pos="2880"/>
        <p:guide pos="453"/>
        <p:guide pos="526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FIL-0008.tjenester.u.dep.no\0600$\Hjem\AD1476\Mobile%20Dokumenter\s&#230;raldersgrenser%20figu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col"/>
        <c:grouping val="stacked"/>
        <c:ser>
          <c:idx val="0"/>
          <c:order val="0"/>
          <c:tx>
            <c:v>Tjenestepensjon</c:v>
          </c:tx>
          <c:cat>
            <c:numRef>
              <c:f>'Ark1'!$A$4:$A$17</c:f>
              <c:numCache>
                <c:formatCode>General</c:formatCode>
                <c:ptCount val="14"/>
                <c:pt idx="0">
                  <c:v>57</c:v>
                </c:pt>
                <c:pt idx="1">
                  <c:v>58</c:v>
                </c:pt>
                <c:pt idx="2">
                  <c:v>59</c:v>
                </c:pt>
                <c:pt idx="3">
                  <c:v>60</c:v>
                </c:pt>
                <c:pt idx="4">
                  <c:v>61</c:v>
                </c:pt>
                <c:pt idx="5">
                  <c:v>62</c:v>
                </c:pt>
                <c:pt idx="6">
                  <c:v>63</c:v>
                </c:pt>
                <c:pt idx="7">
                  <c:v>64</c:v>
                </c:pt>
                <c:pt idx="8">
                  <c:v>65</c:v>
                </c:pt>
                <c:pt idx="9">
                  <c:v>66</c:v>
                </c:pt>
                <c:pt idx="10">
                  <c:v>67</c:v>
                </c:pt>
                <c:pt idx="11">
                  <c:v>68</c:v>
                </c:pt>
                <c:pt idx="12">
                  <c:v>69</c:v>
                </c:pt>
                <c:pt idx="13">
                  <c:v>70</c:v>
                </c:pt>
              </c:numCache>
            </c:numRef>
          </c:cat>
          <c:val>
            <c:numRef>
              <c:f>'Ark1'!$B$4:$B$17</c:f>
              <c:numCache>
                <c:formatCode>General</c:formatCode>
                <c:ptCount val="14"/>
                <c:pt idx="0">
                  <c:v>66</c:v>
                </c:pt>
                <c:pt idx="1">
                  <c:v>66</c:v>
                </c:pt>
                <c:pt idx="2">
                  <c:v>66</c:v>
                </c:pt>
                <c:pt idx="3">
                  <c:v>66</c:v>
                </c:pt>
                <c:pt idx="4">
                  <c:v>66</c:v>
                </c:pt>
                <c:pt idx="5">
                  <c:v>66</c:v>
                </c:pt>
                <c:pt idx="6">
                  <c:v>66</c:v>
                </c:pt>
                <c:pt idx="7">
                  <c:v>66</c:v>
                </c:pt>
                <c:pt idx="8">
                  <c:v>66</c:v>
                </c:pt>
                <c:pt idx="9">
                  <c:v>66</c:v>
                </c:pt>
              </c:numCache>
            </c:numRef>
          </c:val>
        </c:ser>
        <c:ser>
          <c:idx val="1"/>
          <c:order val="1"/>
          <c:tx>
            <c:v>Folketrygden</c:v>
          </c:tx>
          <c:cat>
            <c:numRef>
              <c:f>'Ark1'!$A$4:$A$17</c:f>
              <c:numCache>
                <c:formatCode>General</c:formatCode>
                <c:ptCount val="14"/>
                <c:pt idx="0">
                  <c:v>57</c:v>
                </c:pt>
                <c:pt idx="1">
                  <c:v>58</c:v>
                </c:pt>
                <c:pt idx="2">
                  <c:v>59</c:v>
                </c:pt>
                <c:pt idx="3">
                  <c:v>60</c:v>
                </c:pt>
                <c:pt idx="4">
                  <c:v>61</c:v>
                </c:pt>
                <c:pt idx="5">
                  <c:v>62</c:v>
                </c:pt>
                <c:pt idx="6">
                  <c:v>63</c:v>
                </c:pt>
                <c:pt idx="7">
                  <c:v>64</c:v>
                </c:pt>
                <c:pt idx="8">
                  <c:v>65</c:v>
                </c:pt>
                <c:pt idx="9">
                  <c:v>66</c:v>
                </c:pt>
                <c:pt idx="10">
                  <c:v>67</c:v>
                </c:pt>
                <c:pt idx="11">
                  <c:v>68</c:v>
                </c:pt>
                <c:pt idx="12">
                  <c:v>69</c:v>
                </c:pt>
                <c:pt idx="13">
                  <c:v>70</c:v>
                </c:pt>
              </c:numCache>
            </c:numRef>
          </c:cat>
          <c:val>
            <c:numRef>
              <c:f>'Ark1'!$C$4:$C$17</c:f>
              <c:numCache>
                <c:formatCode>General</c:formatCode>
                <c:ptCount val="14"/>
                <c:pt idx="10">
                  <c:v>54</c:v>
                </c:pt>
                <c:pt idx="11">
                  <c:v>54</c:v>
                </c:pt>
                <c:pt idx="12">
                  <c:v>54</c:v>
                </c:pt>
                <c:pt idx="13">
                  <c:v>54</c:v>
                </c:pt>
              </c:numCache>
            </c:numRef>
          </c:val>
        </c:ser>
        <c:ser>
          <c:idx val="2"/>
          <c:order val="2"/>
          <c:tx>
            <c:v>Samordnet tjenestepensjon</c:v>
          </c:tx>
          <c:cat>
            <c:numRef>
              <c:f>'Ark1'!$A$4:$A$17</c:f>
              <c:numCache>
                <c:formatCode>General</c:formatCode>
                <c:ptCount val="14"/>
                <c:pt idx="0">
                  <c:v>57</c:v>
                </c:pt>
                <c:pt idx="1">
                  <c:v>58</c:v>
                </c:pt>
                <c:pt idx="2">
                  <c:v>59</c:v>
                </c:pt>
                <c:pt idx="3">
                  <c:v>60</c:v>
                </c:pt>
                <c:pt idx="4">
                  <c:v>61</c:v>
                </c:pt>
                <c:pt idx="5">
                  <c:v>62</c:v>
                </c:pt>
                <c:pt idx="6">
                  <c:v>63</c:v>
                </c:pt>
                <c:pt idx="7">
                  <c:v>64</c:v>
                </c:pt>
                <c:pt idx="8">
                  <c:v>65</c:v>
                </c:pt>
                <c:pt idx="9">
                  <c:v>66</c:v>
                </c:pt>
                <c:pt idx="10">
                  <c:v>67</c:v>
                </c:pt>
                <c:pt idx="11">
                  <c:v>68</c:v>
                </c:pt>
                <c:pt idx="12">
                  <c:v>69</c:v>
                </c:pt>
                <c:pt idx="13">
                  <c:v>70</c:v>
                </c:pt>
              </c:numCache>
            </c:numRef>
          </c:cat>
          <c:val>
            <c:numRef>
              <c:f>'Ark1'!$D$4:$D$17</c:f>
              <c:numCache>
                <c:formatCode>General</c:formatCode>
                <c:ptCount val="14"/>
                <c:pt idx="10">
                  <c:v>14</c:v>
                </c:pt>
                <c:pt idx="11">
                  <c:v>14</c:v>
                </c:pt>
                <c:pt idx="12">
                  <c:v>14</c:v>
                </c:pt>
                <c:pt idx="13">
                  <c:v>14</c:v>
                </c:pt>
              </c:numCache>
            </c:numRef>
          </c:val>
        </c:ser>
        <c:gapWidth val="0"/>
        <c:overlap val="100"/>
        <c:axId val="219120768"/>
        <c:axId val="219122688"/>
      </c:barChart>
      <c:catAx>
        <c:axId val="219120768"/>
        <c:scaling>
          <c:orientation val="minMax"/>
        </c:scaling>
        <c:axPos val="b"/>
        <c:numFmt formatCode="General" sourceLinked="1"/>
        <c:tickLblPos val="nextTo"/>
        <c:crossAx val="219122688"/>
        <c:crosses val="autoZero"/>
        <c:auto val="1"/>
        <c:lblAlgn val="ctr"/>
        <c:lblOffset val="100"/>
      </c:catAx>
      <c:valAx>
        <c:axId val="219122688"/>
        <c:scaling>
          <c:orientation val="minMax"/>
        </c:scaling>
        <c:axPos val="l"/>
        <c:numFmt formatCode="General" sourceLinked="1"/>
        <c:tickLblPos val="nextTo"/>
        <c:crossAx val="219120768"/>
        <c:crosses val="autoZero"/>
        <c:crossBetween val="between"/>
      </c:valAx>
    </c:plotArea>
    <c:legend>
      <c:legendPos val="b"/>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nb-NO"/>
  <c:chart>
    <c:plotArea>
      <c:layout/>
      <c:barChart>
        <c:barDir val="col"/>
        <c:grouping val="stacked"/>
        <c:ser>
          <c:idx val="0"/>
          <c:order val="0"/>
          <c:tx>
            <c:v>AFP 62-64</c:v>
          </c:tx>
          <c:spPr>
            <a:solidFill>
              <a:schemeClr val="accent4"/>
            </a:solidFill>
          </c:spPr>
          <c:cat>
            <c:numRef>
              <c:f>'Ark1'!$A$4:$A$17</c:f>
              <c:numCache>
                <c:formatCode>General</c:formatCode>
                <c:ptCount val="14"/>
                <c:pt idx="0">
                  <c:v>57</c:v>
                </c:pt>
                <c:pt idx="1">
                  <c:v>58</c:v>
                </c:pt>
                <c:pt idx="2">
                  <c:v>59</c:v>
                </c:pt>
                <c:pt idx="3">
                  <c:v>60</c:v>
                </c:pt>
                <c:pt idx="4">
                  <c:v>61</c:v>
                </c:pt>
                <c:pt idx="5">
                  <c:v>62</c:v>
                </c:pt>
                <c:pt idx="6">
                  <c:v>63</c:v>
                </c:pt>
                <c:pt idx="7">
                  <c:v>64</c:v>
                </c:pt>
                <c:pt idx="8">
                  <c:v>65</c:v>
                </c:pt>
                <c:pt idx="9">
                  <c:v>66</c:v>
                </c:pt>
                <c:pt idx="10">
                  <c:v>67</c:v>
                </c:pt>
                <c:pt idx="11">
                  <c:v>68</c:v>
                </c:pt>
                <c:pt idx="12">
                  <c:v>69</c:v>
                </c:pt>
                <c:pt idx="13">
                  <c:v>70</c:v>
                </c:pt>
              </c:numCache>
            </c:numRef>
          </c:cat>
          <c:val>
            <c:numRef>
              <c:f>'Ark1'!$E$4:$E$17</c:f>
              <c:numCache>
                <c:formatCode>General</c:formatCode>
                <c:ptCount val="14"/>
                <c:pt idx="5">
                  <c:v>54</c:v>
                </c:pt>
                <c:pt idx="6">
                  <c:v>54</c:v>
                </c:pt>
                <c:pt idx="7">
                  <c:v>54</c:v>
                </c:pt>
              </c:numCache>
            </c:numRef>
          </c:val>
        </c:ser>
        <c:ser>
          <c:idx val="3"/>
          <c:order val="1"/>
          <c:tx>
            <c:v>AFP 65-66</c:v>
          </c:tx>
          <c:spPr>
            <a:solidFill>
              <a:schemeClr val="accent1"/>
            </a:solidFill>
          </c:spPr>
          <c:val>
            <c:numRef>
              <c:f>'Ark1'!$G$4:$G$17</c:f>
              <c:numCache>
                <c:formatCode>General</c:formatCode>
                <c:ptCount val="14"/>
                <c:pt idx="8">
                  <c:v>66</c:v>
                </c:pt>
                <c:pt idx="9">
                  <c:v>66</c:v>
                </c:pt>
              </c:numCache>
            </c:numRef>
          </c:val>
        </c:ser>
        <c:ser>
          <c:idx val="1"/>
          <c:order val="2"/>
          <c:tx>
            <c:v>Folketrygden</c:v>
          </c:tx>
          <c:cat>
            <c:numRef>
              <c:f>'Ark1'!$A$4:$A$17</c:f>
              <c:numCache>
                <c:formatCode>General</c:formatCode>
                <c:ptCount val="14"/>
                <c:pt idx="0">
                  <c:v>57</c:v>
                </c:pt>
                <c:pt idx="1">
                  <c:v>58</c:v>
                </c:pt>
                <c:pt idx="2">
                  <c:v>59</c:v>
                </c:pt>
                <c:pt idx="3">
                  <c:v>60</c:v>
                </c:pt>
                <c:pt idx="4">
                  <c:v>61</c:v>
                </c:pt>
                <c:pt idx="5">
                  <c:v>62</c:v>
                </c:pt>
                <c:pt idx="6">
                  <c:v>63</c:v>
                </c:pt>
                <c:pt idx="7">
                  <c:v>64</c:v>
                </c:pt>
                <c:pt idx="8">
                  <c:v>65</c:v>
                </c:pt>
                <c:pt idx="9">
                  <c:v>66</c:v>
                </c:pt>
                <c:pt idx="10">
                  <c:v>67</c:v>
                </c:pt>
                <c:pt idx="11">
                  <c:v>68</c:v>
                </c:pt>
                <c:pt idx="12">
                  <c:v>69</c:v>
                </c:pt>
                <c:pt idx="13">
                  <c:v>70</c:v>
                </c:pt>
              </c:numCache>
            </c:numRef>
          </c:cat>
          <c:val>
            <c:numRef>
              <c:f>'Ark1'!$C$4:$C$17</c:f>
              <c:numCache>
                <c:formatCode>General</c:formatCode>
                <c:ptCount val="14"/>
                <c:pt idx="10">
                  <c:v>54</c:v>
                </c:pt>
                <c:pt idx="11">
                  <c:v>54</c:v>
                </c:pt>
                <c:pt idx="12">
                  <c:v>54</c:v>
                </c:pt>
                <c:pt idx="13">
                  <c:v>54</c:v>
                </c:pt>
              </c:numCache>
            </c:numRef>
          </c:val>
        </c:ser>
        <c:ser>
          <c:idx val="2"/>
          <c:order val="3"/>
          <c:tx>
            <c:v>Samordnet tjenestepensjon</c:v>
          </c:tx>
          <c:cat>
            <c:numRef>
              <c:f>'Ark1'!$A$4:$A$17</c:f>
              <c:numCache>
                <c:formatCode>General</c:formatCode>
                <c:ptCount val="14"/>
                <c:pt idx="0">
                  <c:v>57</c:v>
                </c:pt>
                <c:pt idx="1">
                  <c:v>58</c:v>
                </c:pt>
                <c:pt idx="2">
                  <c:v>59</c:v>
                </c:pt>
                <c:pt idx="3">
                  <c:v>60</c:v>
                </c:pt>
                <c:pt idx="4">
                  <c:v>61</c:v>
                </c:pt>
                <c:pt idx="5">
                  <c:v>62</c:v>
                </c:pt>
                <c:pt idx="6">
                  <c:v>63</c:v>
                </c:pt>
                <c:pt idx="7">
                  <c:v>64</c:v>
                </c:pt>
                <c:pt idx="8">
                  <c:v>65</c:v>
                </c:pt>
                <c:pt idx="9">
                  <c:v>66</c:v>
                </c:pt>
                <c:pt idx="10">
                  <c:v>67</c:v>
                </c:pt>
                <c:pt idx="11">
                  <c:v>68</c:v>
                </c:pt>
                <c:pt idx="12">
                  <c:v>69</c:v>
                </c:pt>
                <c:pt idx="13">
                  <c:v>70</c:v>
                </c:pt>
              </c:numCache>
            </c:numRef>
          </c:cat>
          <c:val>
            <c:numRef>
              <c:f>'Ark1'!$D$4:$D$17</c:f>
              <c:numCache>
                <c:formatCode>General</c:formatCode>
                <c:ptCount val="14"/>
                <c:pt idx="10">
                  <c:v>14</c:v>
                </c:pt>
                <c:pt idx="11">
                  <c:v>14</c:v>
                </c:pt>
                <c:pt idx="12">
                  <c:v>14</c:v>
                </c:pt>
                <c:pt idx="13">
                  <c:v>14</c:v>
                </c:pt>
              </c:numCache>
            </c:numRef>
          </c:val>
        </c:ser>
        <c:ser>
          <c:idx val="4"/>
          <c:order val="4"/>
          <c:val>
            <c:numRef>
              <c:f>'Ark1'!$F$4:$F$17</c:f>
              <c:numCache>
                <c:formatCode>General</c:formatCode>
                <c:ptCount val="14"/>
                <c:pt idx="5">
                  <c:v>4.2920622096546248</c:v>
                </c:pt>
                <c:pt idx="6">
                  <c:v>4.2920622096546248</c:v>
                </c:pt>
                <c:pt idx="7">
                  <c:v>4.2920622096546248</c:v>
                </c:pt>
              </c:numCache>
            </c:numRef>
          </c:val>
        </c:ser>
        <c:gapWidth val="0"/>
        <c:overlap val="100"/>
        <c:axId val="235655168"/>
        <c:axId val="235656704"/>
      </c:barChart>
      <c:catAx>
        <c:axId val="235655168"/>
        <c:scaling>
          <c:orientation val="minMax"/>
        </c:scaling>
        <c:axPos val="b"/>
        <c:numFmt formatCode="General" sourceLinked="1"/>
        <c:tickLblPos val="nextTo"/>
        <c:crossAx val="235656704"/>
        <c:crosses val="autoZero"/>
        <c:auto val="1"/>
        <c:lblAlgn val="ctr"/>
        <c:lblOffset val="100"/>
      </c:catAx>
      <c:valAx>
        <c:axId val="235656704"/>
        <c:scaling>
          <c:orientation val="minMax"/>
        </c:scaling>
        <c:axPos val="l"/>
        <c:numFmt formatCode="General" sourceLinked="1"/>
        <c:tickLblPos val="nextTo"/>
        <c:crossAx val="235655168"/>
        <c:crosses val="autoZero"/>
        <c:crossBetween val="between"/>
      </c:valAx>
    </c:plotArea>
    <c:legend>
      <c:legendPos val="b"/>
      <c:legendEntry>
        <c:idx val="4"/>
        <c:delete val="1"/>
      </c:legendEntry>
      <c:layout/>
      <c:txPr>
        <a:bodyPr/>
        <a:lstStyle/>
        <a:p>
          <a:pPr>
            <a:defRPr sz="800"/>
          </a:pPr>
          <a:endParaRPr lang="nb-NO"/>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9" y="0"/>
            <a:ext cx="2946400" cy="496888"/>
          </a:xfrm>
          <a:prstGeom prst="rect">
            <a:avLst/>
          </a:prstGeom>
        </p:spPr>
        <p:txBody>
          <a:bodyPr vert="horz" lIns="91440" tIns="45720" rIns="91440" bIns="45720" rtlCol="0"/>
          <a:lstStyle>
            <a:lvl1pPr algn="r">
              <a:defRPr sz="1200"/>
            </a:lvl1pPr>
          </a:lstStyle>
          <a:p>
            <a:fld id="{49057A21-95A8-449A-A9AC-5F8AE5FADA5B}" type="datetimeFigureOut">
              <a:rPr lang="nb-NO" smtClean="0"/>
              <a:t>14.02.2014</a:t>
            </a:fld>
            <a:endParaRPr lang="nb-NO"/>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9" y="9429750"/>
            <a:ext cx="2946400" cy="496888"/>
          </a:xfrm>
          <a:prstGeom prst="rect">
            <a:avLst/>
          </a:prstGeom>
        </p:spPr>
        <p:txBody>
          <a:bodyPr vert="horz" lIns="91440" tIns="45720" rIns="91440" bIns="45720" rtlCol="0" anchor="b"/>
          <a:lstStyle>
            <a:lvl1pPr algn="r">
              <a:defRPr sz="1200"/>
            </a:lvl1pPr>
          </a:lstStyle>
          <a:p>
            <a:fld id="{32519524-24A8-4BDF-86D3-4D0410968122}" type="slidenum">
              <a:rPr lang="nb-NO" smtClean="0"/>
              <a:t>‹#›</a:t>
            </a:fld>
            <a:endParaRPr 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50444"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C18B6A-70AD-4AB0-A02D-C0FC08D14F91}" type="datetimeFigureOut">
              <a:rPr lang="nb-NO"/>
              <a:pPr>
                <a:defRPr/>
              </a:pPr>
              <a:t>14.02.2014</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b-NO" noProof="0" smtClean="0"/>
          </a:p>
        </p:txBody>
      </p:sp>
      <p:sp>
        <p:nvSpPr>
          <p:cNvPr id="5" name="Plassholder for nota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 name="Plassholder for bunntekst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50444" y="9430092"/>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773A84-FC95-4064-B83F-81CB4A0C49A5}"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ebsir.lovdata.no/cgi-lex/lexles?doc=/lov/nl/hl-19750530-018.html&amp;19" TargetMode="External"/><Relationship Id="rId7" Type="http://schemas.openxmlformats.org/officeDocument/2006/relationships/hyperlink" Target="http://websir.lovdata.no/cgi-lex/lexles?doc=/lov/nl/hl-20050617-062.html&amp;13-1"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ebsir.lovdata.no/cgi-lex/wifthen?300l0078" TargetMode="External"/><Relationship Id="rId5" Type="http://schemas.openxmlformats.org/officeDocument/2006/relationships/hyperlink" Target="http://websir.lovdata.no/cgi-lex/lexles?doc=/lov/nl/hl-20050617-062.html&amp;13-3" TargetMode="External"/><Relationship Id="rId4" Type="http://schemas.openxmlformats.org/officeDocument/2006/relationships/hyperlink" Target="http://websir.lovdata.no/cgi-lex/lexles?doc=/lov/nl/hl-19750530-018.html&amp;3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11</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12</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14</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15</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16</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I behandlingen av meldingen ble det ikke tatt stilling til slike endringer. Sosialkomiteens medlemmer fra Arbeiderpartiet varslet imidlertid at det på lengre sikt kan være behov for en grundigere gjennomgang av særaldersgrensesystemet slik at de ulike ordningene bedre kan samordnes i tråd med målsettingen om økt avgangsalder. I etterkant pågikk det drøftinger mellom staten og organisasjonene, uten at det førte til noen gjennomgang av særaldersgrensene i privat sektor.</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17</a:t>
            </a:fld>
            <a:endParaRPr 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18</a:t>
            </a:fld>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19</a:t>
            </a:fld>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20</a:t>
            </a:fld>
            <a:endParaRPr 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26</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a:t>
            </a:fld>
            <a:endParaRPr 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27</a:t>
            </a:fld>
            <a:endParaRPr 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 største gruppene er innen politi (60 år), forsvaret (60 år), renholdere (65 år) og sykepleiere og hjelpepleiere (65 år).</a:t>
            </a:r>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Etter lovens bokstav er altså aldersgrensen satt lavere enn 70 år for å skjerme arbeidsgiver/samfunnet fra konsekvensene av at noen står i stilling uforsvarlig lenge, ikke av hensyn til arbeidstakerne. Selv om dette har vært den opprinnelige intensjonen bak lavere aldersgrenser, har imidlertid særaldersgrensene en økonomisk verdi for arbeidstakerne.</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dirty="0" smtClean="0"/>
          </a:p>
          <a:p>
            <a:r>
              <a:rPr lang="nb-NO" sz="1200" kern="1200" dirty="0" smtClean="0">
                <a:solidFill>
                  <a:schemeClr val="tx1"/>
                </a:solidFill>
                <a:latin typeface="+mn-lt"/>
                <a:ea typeface="+mn-ea"/>
                <a:cs typeface="+mn-cs"/>
              </a:rPr>
              <a:t>Aldersgrenseloven omfatter medlemmer av Statens pensjonskasse. Aldersgrensen etter denne loven fastsettes av Arbeidsdepartementet, eller av Stortinget dersom det gjelder større grupper eller vedtaket har prinsipiell betydning. </a:t>
            </a:r>
          </a:p>
          <a:p>
            <a:r>
              <a:rPr lang="nb-NO" sz="1200" kern="1200" dirty="0" smtClean="0">
                <a:solidFill>
                  <a:schemeClr val="tx1"/>
                </a:solidFill>
                <a:latin typeface="+mn-lt"/>
                <a:ea typeface="+mn-ea"/>
                <a:cs typeface="+mn-cs"/>
              </a:rPr>
              <a:t> </a:t>
            </a:r>
          </a:p>
          <a:p>
            <a:r>
              <a:rPr lang="nb-NO" sz="1200" kern="1200" dirty="0" smtClean="0">
                <a:solidFill>
                  <a:schemeClr val="tx1"/>
                </a:solidFill>
                <a:latin typeface="+mn-lt"/>
                <a:ea typeface="+mn-ea"/>
                <a:cs typeface="+mn-cs"/>
              </a:rPr>
              <a:t>Aldersgrensen for forsvarspersonell og sykepleiere er nedfelt i hhv. lov om personell i forsvaret og lov om pensjonsordning for sykepleiere. Lov om pensjonsordning for ballettdansere, sangsolister og </a:t>
            </a:r>
            <a:r>
              <a:rPr lang="nb-NO" sz="1200" kern="1200" dirty="0" err="1" smtClean="0">
                <a:solidFill>
                  <a:schemeClr val="tx1"/>
                </a:solidFill>
                <a:latin typeface="+mn-lt"/>
                <a:ea typeface="+mn-ea"/>
                <a:cs typeface="+mn-cs"/>
              </a:rPr>
              <a:t>korsangere</a:t>
            </a:r>
            <a:r>
              <a:rPr lang="nb-NO" sz="1200" kern="1200" dirty="0" smtClean="0">
                <a:solidFill>
                  <a:schemeClr val="tx1"/>
                </a:solidFill>
                <a:latin typeface="+mn-lt"/>
                <a:ea typeface="+mn-ea"/>
                <a:cs typeface="+mn-cs"/>
              </a:rPr>
              <a:t> ved Den norske opera har egne aldersgrenser for disse gruppene, hhv. 41, 52 og 56 år. </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28</a:t>
            </a:fld>
            <a:endParaRPr 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0000" lnSpcReduction="20000"/>
          </a:bodyPr>
          <a:lstStyle/>
          <a:p>
            <a:r>
              <a:rPr lang="nb-NO" baseline="0" dirty="0" smtClean="0"/>
              <a:t>Statoil: oppsigelse grunnet nådd pensjonsalder 67 år. Oppsigelsen kjent ugyldig i Stavanger </a:t>
            </a:r>
            <a:r>
              <a:rPr lang="nb-NO" baseline="0" dirty="0" err="1" smtClean="0"/>
              <a:t>tingrett</a:t>
            </a:r>
            <a:r>
              <a:rPr lang="nb-NO" baseline="0" dirty="0" smtClean="0"/>
              <a:t>. Statoil anket, men trakk senere anken</a:t>
            </a:r>
          </a:p>
          <a:p>
            <a:r>
              <a:rPr lang="nb-NO" sz="1200" b="0" i="0" kern="1200" dirty="0" smtClean="0">
                <a:solidFill>
                  <a:schemeClr val="tx1"/>
                </a:solidFill>
                <a:latin typeface="+mn-lt"/>
                <a:ea typeface="+mn-ea"/>
                <a:cs typeface="+mn-cs"/>
              </a:rPr>
              <a:t>Spørsmål om </a:t>
            </a:r>
            <a:r>
              <a:rPr lang="nb-NO" sz="1200" b="1" i="0" kern="1200" dirty="0" smtClean="0">
                <a:solidFill>
                  <a:schemeClr val="tx1"/>
                </a:solidFill>
                <a:latin typeface="+mn-lt"/>
                <a:ea typeface="+mn-ea"/>
                <a:cs typeface="+mn-cs"/>
              </a:rPr>
              <a:t>Statoil</a:t>
            </a:r>
            <a:r>
              <a:rPr lang="nb-NO" sz="1200" b="0" i="0" kern="1200" dirty="0" smtClean="0">
                <a:solidFill>
                  <a:schemeClr val="tx1"/>
                </a:solidFill>
                <a:latin typeface="+mn-lt"/>
                <a:ea typeface="+mn-ea"/>
                <a:cs typeface="+mn-cs"/>
              </a:rPr>
              <a:t> med hjemmel i en etablert praksis kan håndheve en særaldersgrense på 67 år for sine landbaserte ansatte og på dette grunnlag kreve arbeidsforholdet brakt til opphør, også etter at diskrimineringsforbudet mot alder er implementert i norsk lov. Saksøker fikk medhold. </a:t>
            </a:r>
            <a:endParaRPr lang="nb-NO" baseline="0" dirty="0" smtClean="0"/>
          </a:p>
          <a:p>
            <a:endParaRPr lang="nb-NO" dirty="0" smtClean="0"/>
          </a:p>
          <a:p>
            <a:r>
              <a:rPr lang="nb-NO" dirty="0" smtClean="0"/>
              <a:t>Kystlink: oppsigelse på grunn av alder med grunnlag i </a:t>
            </a:r>
            <a:r>
              <a:rPr lang="nb-NO" dirty="0" smtClean="0">
                <a:hlinkClick r:id="rId3" action="ppaction://hlinkfile"/>
              </a:rPr>
              <a:t>sjømannsloven § 19</a:t>
            </a:r>
            <a:r>
              <a:rPr lang="nb-NO" dirty="0" smtClean="0"/>
              <a:t> nr. 1 sjette ledd er i strid med diskrimineringsforbudet i </a:t>
            </a:r>
            <a:r>
              <a:rPr lang="nb-NO" dirty="0" smtClean="0">
                <a:hlinkClick r:id="rId4" action="ppaction://hlinkfile"/>
              </a:rPr>
              <a:t>sjømannsloven § 33</a:t>
            </a:r>
            <a:r>
              <a:rPr lang="nb-NO" dirty="0" smtClean="0"/>
              <a:t>, </a:t>
            </a:r>
          </a:p>
          <a:p>
            <a:r>
              <a:rPr lang="nb-NO" dirty="0" smtClean="0"/>
              <a:t>Et flertall i Høyesterett kom til at oppsigelsen</a:t>
            </a:r>
            <a:r>
              <a:rPr lang="nb-NO" baseline="0" dirty="0" smtClean="0"/>
              <a:t> var lovlig, men flertallet var delt i begrunnelsen (To mente at § 19 nr. 1 sjette ledd ikke er i strid med EU-direktivet. To mente at det ikke var holdepunkter for at direktivet skulle supplere øvrige regler i sjømannsloven). </a:t>
            </a:r>
            <a:r>
              <a:rPr lang="nb-NO" sz="1200" kern="1200" baseline="0" dirty="0" smtClean="0">
                <a:solidFill>
                  <a:schemeClr val="tx1"/>
                </a:solidFill>
                <a:latin typeface="+mn-lt"/>
                <a:ea typeface="+mn-ea"/>
                <a:cs typeface="+mn-cs"/>
              </a:rPr>
              <a:t>Dommen er klaget inn for Den europeiske </a:t>
            </a:r>
            <a:r>
              <a:rPr lang="nb-NO" sz="1200" kern="1200" baseline="0" dirty="0" err="1" smtClean="0">
                <a:solidFill>
                  <a:schemeClr val="tx1"/>
                </a:solidFill>
                <a:latin typeface="+mn-lt"/>
                <a:ea typeface="+mn-ea"/>
                <a:cs typeface="+mn-cs"/>
              </a:rPr>
              <a:t>sosialkomite</a:t>
            </a:r>
            <a:r>
              <a:rPr lang="nb-NO" sz="1200" kern="1200" baseline="0" dirty="0" smtClean="0">
                <a:solidFill>
                  <a:schemeClr val="tx1"/>
                </a:solidFill>
                <a:latin typeface="+mn-lt"/>
                <a:ea typeface="+mn-ea"/>
                <a:cs typeface="+mn-cs"/>
              </a:rPr>
              <a:t> som er overvåkningsorgan for Den europeiske sosialpakt (ESP).</a:t>
            </a:r>
            <a:endParaRPr lang="nb-NO" dirty="0" smtClean="0"/>
          </a:p>
          <a:p>
            <a:endParaRPr lang="nb-NO" dirty="0" smtClean="0"/>
          </a:p>
          <a:p>
            <a:r>
              <a:rPr lang="nb-NO" dirty="0" smtClean="0"/>
              <a:t>SAS-pilotene: </a:t>
            </a:r>
            <a:r>
              <a:rPr lang="nb-NO" dirty="0" err="1" smtClean="0"/>
              <a:t>nedbammingsbehov</a:t>
            </a:r>
            <a:r>
              <a:rPr lang="nb-NO" baseline="0" dirty="0" smtClean="0"/>
              <a:t> førte til at piloter som hadde nådd pensjonsalder 60 år ble sagt opp, selv om det hadde vært mulig å stå i stilling til 65 år. Oppsigelsen hadde saklig formål</a:t>
            </a:r>
          </a:p>
          <a:p>
            <a:r>
              <a:rPr lang="nb-NO" sz="1200" b="0" i="0" kern="1200" dirty="0" smtClean="0">
                <a:solidFill>
                  <a:schemeClr val="tx1"/>
                </a:solidFill>
                <a:latin typeface="+mn-lt"/>
                <a:ea typeface="+mn-ea"/>
                <a:cs typeface="+mn-cs"/>
              </a:rPr>
              <a:t>Høyesterett kom til at utvelgelsen av pilotene innebar aldersdiskriminering, men at utvelgelsen kunne opprettholdes fordi den hadde et saklig formål og ikke var uforholdsmessig inngripende overfor de som ble oppsagt, jf. </a:t>
            </a:r>
            <a:r>
              <a:rPr lang="nb-NO" sz="1200" b="0" i="0" u="none" strike="noStrike" kern="1200" dirty="0" smtClean="0">
                <a:solidFill>
                  <a:schemeClr val="tx1"/>
                </a:solidFill>
                <a:latin typeface="+mn-lt"/>
                <a:ea typeface="+mn-ea"/>
                <a:cs typeface="+mn-cs"/>
                <a:hlinkClick r:id="rId5"/>
              </a:rPr>
              <a:t>arbeidsmiljøloven § 13-3</a:t>
            </a:r>
            <a:r>
              <a:rPr lang="nb-NO" sz="1200" b="0" i="0" kern="1200" dirty="0" smtClean="0">
                <a:solidFill>
                  <a:schemeClr val="tx1"/>
                </a:solidFill>
                <a:latin typeface="+mn-lt"/>
                <a:ea typeface="+mn-ea"/>
                <a:cs typeface="+mn-cs"/>
              </a:rPr>
              <a:t> andre ledd. Pilotene som ble rammet var omfattet av en meget gunstig pensjonsordning og pilotene med lavest ansiennitet i bedriften ville fått en usikker økonomisk fremtid i et svakt arbeidsmarked.</a:t>
            </a:r>
            <a:endParaRPr lang="nb-NO" baseline="0" dirty="0" smtClean="0"/>
          </a:p>
          <a:p>
            <a:endParaRPr lang="nb-NO" baseline="0" dirty="0" smtClean="0"/>
          </a:p>
          <a:p>
            <a:endParaRPr lang="nb-NO" baseline="0" dirty="0" smtClean="0"/>
          </a:p>
          <a:p>
            <a:r>
              <a:rPr lang="nb-NO" baseline="0" dirty="0" smtClean="0"/>
              <a:t>Gjensidige: </a:t>
            </a:r>
            <a:r>
              <a:rPr lang="nb-NO" dirty="0" smtClean="0"/>
              <a:t>Saken gjaldt om en arbeidstaker har rett til å stå i stillingen mens det pågår tvist om gyldigheten av en bedriftsintern aldersgrense</a:t>
            </a:r>
          </a:p>
          <a:p>
            <a:r>
              <a:rPr lang="nb-NO" sz="1200" b="0" i="0" kern="1200" dirty="0" smtClean="0">
                <a:solidFill>
                  <a:schemeClr val="tx1"/>
                </a:solidFill>
                <a:latin typeface="+mn-lt"/>
                <a:ea typeface="+mn-ea"/>
                <a:cs typeface="+mn-cs"/>
              </a:rPr>
              <a:t>Høyesterett la vekt på at den bedriftsinterne aldersgrensen var basert på hensynet til arbeidsdeling mellom generasjonene, at mange vil ønske å gå av ved fylte 67 år og arbeidsgivers ønske om forutberegnelighet. Fordi aldersgrensen var relativt høy i europeisk sammenheng og de som gikk av mottok en god tjenestepensjon, var aldersgrensen i samsvar med unntaksbestemmelsen i Rådsdirektiv</a:t>
            </a:r>
            <a:r>
              <a:rPr lang="nb-NO" sz="1200" b="0" i="0" u="none" strike="noStrike" kern="1200" dirty="0" smtClean="0">
                <a:solidFill>
                  <a:schemeClr val="tx1"/>
                </a:solidFill>
                <a:latin typeface="+mn-lt"/>
                <a:ea typeface="+mn-ea"/>
                <a:cs typeface="+mn-cs"/>
                <a:hlinkClick r:id="rId6"/>
              </a:rPr>
              <a:t>2000/78/EF</a:t>
            </a:r>
            <a:r>
              <a:rPr lang="nb-NO" sz="1200" b="0" i="0" kern="1200" dirty="0" smtClean="0">
                <a:solidFill>
                  <a:schemeClr val="tx1"/>
                </a:solidFill>
                <a:latin typeface="+mn-lt"/>
                <a:ea typeface="+mn-ea"/>
                <a:cs typeface="+mn-cs"/>
              </a:rPr>
              <a:t> artikkel 6 nr. 1 og dermed også med </a:t>
            </a:r>
            <a:r>
              <a:rPr lang="nb-NO" sz="1200" b="0" i="0" u="none" strike="noStrike" kern="1200" dirty="0" smtClean="0">
                <a:solidFill>
                  <a:schemeClr val="tx1"/>
                </a:solidFill>
                <a:latin typeface="+mn-lt"/>
                <a:ea typeface="+mn-ea"/>
                <a:cs typeface="+mn-cs"/>
                <a:hlinkClick r:id="rId5"/>
              </a:rPr>
              <a:t>arbeidsmiljøloven § 13-3</a:t>
            </a:r>
            <a:r>
              <a:rPr lang="nb-NO" sz="1200" b="0" i="0" kern="1200" dirty="0" smtClean="0">
                <a:solidFill>
                  <a:schemeClr val="tx1"/>
                </a:solidFill>
                <a:latin typeface="+mn-lt"/>
                <a:ea typeface="+mn-ea"/>
                <a:cs typeface="+mn-cs"/>
              </a:rPr>
              <a:t> andre ledd. Aldersgrensen var derfor ikke strid med diskrimineringsforbudet i </a:t>
            </a:r>
            <a:r>
              <a:rPr lang="nb-NO" sz="1200" b="0" i="0" u="none" strike="noStrike" kern="1200" dirty="0" smtClean="0">
                <a:solidFill>
                  <a:schemeClr val="tx1"/>
                </a:solidFill>
                <a:latin typeface="+mn-lt"/>
                <a:ea typeface="+mn-ea"/>
                <a:cs typeface="+mn-cs"/>
                <a:hlinkClick r:id="rId7"/>
              </a:rPr>
              <a:t>arbeidsmiljøloven § 13-1</a:t>
            </a:r>
            <a:r>
              <a:rPr lang="nb-NO" sz="1200" b="0" i="0" kern="1200" dirty="0" smtClean="0">
                <a:solidFill>
                  <a:schemeClr val="tx1"/>
                </a:solidFill>
                <a:latin typeface="+mn-lt"/>
                <a:ea typeface="+mn-ea"/>
                <a:cs typeface="+mn-cs"/>
              </a:rPr>
              <a:t> første ledd.</a:t>
            </a:r>
          </a:p>
          <a:p>
            <a:endParaRPr lang="nb-NO" sz="1200" b="0" i="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Helikopterpilotene: tariffestet</a:t>
            </a:r>
            <a:r>
              <a:rPr lang="nb-NO" baseline="0" dirty="0" smtClean="0"/>
              <a:t> </a:t>
            </a:r>
            <a:r>
              <a:rPr lang="nb-NO" dirty="0" smtClean="0"/>
              <a:t>aldersgrense på 60 år. ” Men så lenge de offentligrettslige reglene legger til grunn at en sertifikatholder kan drive ervervsmessig flyging inntil fylte 65 år, blir det uforholdsmessig inngripende å ivareta dette formålet ved å gjennomføre en tariffavtale som nekter alle flygerne å foreta slik flyging etter at de har fylt 60 år.”</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29</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5</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70-årsgrensen i arbeidsmiljøloven  </a:t>
            </a:r>
          </a:p>
          <a:p>
            <a:endParaRPr lang="nb-NO" dirty="0" smtClean="0"/>
          </a:p>
          <a:p>
            <a:r>
              <a:rPr lang="nb-NO" dirty="0" smtClean="0"/>
              <a:t>Bedriftsinterne aldersgrenser </a:t>
            </a:r>
          </a:p>
          <a:p>
            <a:endParaRPr lang="nb-NO" dirty="0" smtClean="0"/>
          </a:p>
          <a:p>
            <a:r>
              <a:rPr lang="nb-NO" dirty="0" smtClean="0"/>
              <a:t>Aldergrenser i offentlig sektor</a:t>
            </a:r>
          </a:p>
          <a:p>
            <a:endParaRPr lang="nb-NO" dirty="0" smtClean="0"/>
          </a:p>
          <a:p>
            <a:r>
              <a:rPr lang="nb-NO" dirty="0" smtClean="0"/>
              <a:t>Enkelte særaldersgrenser i privat sektor </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6</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7</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Forslag om aldersgrense 65 reist en rekke ganger fra 1839</a:t>
            </a:r>
            <a:r>
              <a:rPr lang="nb-NO" baseline="0" dirty="0" smtClean="0"/>
              <a:t> fram til 1884. 65 års aldersgrense (i betydning av at de kunne avskjediges men ikke kreve avskjed med pensjon)</a:t>
            </a:r>
          </a:p>
          <a:p>
            <a:endParaRPr lang="nb-NO" baseline="0" dirty="0" smtClean="0"/>
          </a:p>
          <a:p>
            <a:r>
              <a:rPr lang="nb-NO" baseline="0" dirty="0" smtClean="0"/>
              <a:t>Første </a:t>
            </a:r>
            <a:r>
              <a:rPr lang="nb-NO" baseline="0" dirty="0" err="1" smtClean="0"/>
              <a:t>pensjonskomite</a:t>
            </a:r>
            <a:r>
              <a:rPr lang="nb-NO" baseline="0" dirty="0" smtClean="0"/>
              <a:t> foreslå 70, 68, 66 og 60 års aldersgrense. Halvparten på 68, nesten halvparten på 66. Bare politifullmektiger fikk 60 år.</a:t>
            </a:r>
          </a:p>
          <a:p>
            <a:endParaRPr lang="nb-NO" baseline="0" dirty="0" smtClean="0"/>
          </a:p>
          <a:p>
            <a:r>
              <a:rPr lang="nb-NO" baseline="0" dirty="0" smtClean="0"/>
              <a:t>Annen </a:t>
            </a:r>
            <a:r>
              <a:rPr lang="nb-NO" baseline="0" dirty="0" err="1" smtClean="0"/>
              <a:t>pensjonskomite</a:t>
            </a:r>
            <a:r>
              <a:rPr lang="nb-NO" baseline="0" dirty="0" smtClean="0"/>
              <a:t> (1904) foreslå 70 år for menn og 65 for kvinner. Dobbelt aldersgrense: En aldersgrense der man pliktet å gå av og en lavere der man kunne avskjediges.</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8</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sz="1200" dirty="0" smtClean="0"/>
              <a:t>I 1972 ble pensjonsalderen senket fra 70 til 67 år og det ble da presisert i arbeidsmiljøloven at oppnådd pensjonsalder etter folketrygdloven ikke i seg selv kunne nyttes som grunnlag for oppsigelse.</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9</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10</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ppsett">
    <p:bg>
      <p:bgPr>
        <a:solidFill>
          <a:schemeClr val="bg1"/>
        </a:solidFill>
        <a:effectLst/>
      </p:bgPr>
    </p:bg>
    <p:spTree>
      <p:nvGrpSpPr>
        <p:cNvPr id="1" name=""/>
        <p:cNvGrpSpPr/>
        <p:nvPr/>
      </p:nvGrpSpPr>
      <p:grpSpPr>
        <a:xfrm>
          <a:off x="0" y="0"/>
          <a:ext cx="0" cy="0"/>
          <a:chOff x="0" y="0"/>
          <a:chExt cx="0" cy="0"/>
        </a:xfrm>
      </p:grpSpPr>
      <p:sp>
        <p:nvSpPr>
          <p:cNvPr id="15" name="Rektangel 14"/>
          <p:cNvSpPr>
            <a:spLocks noChangeAspect="1"/>
          </p:cNvSpPr>
          <p:nvPr userDrawn="1"/>
        </p:nvSpPr>
        <p:spPr>
          <a:xfrm>
            <a:off x="0" y="2124000"/>
            <a:ext cx="9144000" cy="4032448"/>
          </a:xfrm>
          <a:prstGeom prst="rect">
            <a:avLst/>
          </a:prstGeom>
          <a:solidFill>
            <a:srgbClr val="4E4C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bg1"/>
              </a:solidFill>
            </a:endParaRPr>
          </a:p>
        </p:txBody>
      </p:sp>
      <p:pic>
        <p:nvPicPr>
          <p:cNvPr id="17" name="Picture 2" descr="F:\INFO\Grafikk og maler\Grafisk profil\Designprogram for AD\Web\designelement_2010_figurer_hvite300dpi.png"/>
          <p:cNvPicPr>
            <a:picLocks noChangeAspect="1" noChangeArrowheads="1"/>
          </p:cNvPicPr>
          <p:nvPr userDrawn="1"/>
        </p:nvPicPr>
        <p:blipFill>
          <a:blip r:embed="rId2" cstate="print"/>
          <a:srcRect/>
          <a:stretch>
            <a:fillRect/>
          </a:stretch>
        </p:blipFill>
        <p:spPr bwMode="auto">
          <a:xfrm>
            <a:off x="0" y="3501008"/>
            <a:ext cx="2538469" cy="2808312"/>
          </a:xfrm>
          <a:prstGeom prst="rect">
            <a:avLst/>
          </a:prstGeom>
          <a:noFill/>
        </p:spPr>
      </p:pic>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8" name="TekstSylinder 7"/>
          <p:cNvSpPr txBox="1"/>
          <p:nvPr userDrawn="1"/>
        </p:nvSpPr>
        <p:spPr>
          <a:xfrm>
            <a:off x="0" y="-268288"/>
            <a:ext cx="2987675" cy="276226"/>
          </a:xfrm>
          <a:prstGeom prst="rect">
            <a:avLst/>
          </a:prstGeom>
          <a:noFill/>
        </p:spPr>
        <p:txBody>
          <a:bodyPr>
            <a:spAutoFit/>
          </a:bodyPr>
          <a:lstStyle/>
          <a:p>
            <a:pPr>
              <a:defRPr/>
            </a:pPr>
            <a:r>
              <a:rPr lang="nb-NO" sz="1200" dirty="0"/>
              <a:t>Norsk mal: Startside</a:t>
            </a:r>
          </a:p>
        </p:txBody>
      </p:sp>
      <p:sp>
        <p:nvSpPr>
          <p:cNvPr id="2" name="Tittel 1"/>
          <p:cNvSpPr>
            <a:spLocks noGrp="1"/>
          </p:cNvSpPr>
          <p:nvPr>
            <p:ph type="ctrTitle" hasCustomPrompt="1"/>
          </p:nvPr>
        </p:nvSpPr>
        <p:spPr>
          <a:xfrm>
            <a:off x="719138" y="2060848"/>
            <a:ext cx="7632700" cy="1470025"/>
          </a:xfrm>
        </p:spPr>
        <p:txBody>
          <a:bodyPr/>
          <a:lstStyle>
            <a:lvl1pPr algn="ctr">
              <a:defRPr baseline="0">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smtClean="0"/>
              <a:t>Sted og dato</a:t>
            </a:r>
            <a:endParaRPr lang="nb-NO" dirty="0" smtClean="0"/>
          </a:p>
        </p:txBody>
      </p:sp>
      <p:sp>
        <p:nvSpPr>
          <p:cNvPr id="10" name="Plassholder for dato 3"/>
          <p:cNvSpPr>
            <a:spLocks noGrp="1"/>
          </p:cNvSpPr>
          <p:nvPr>
            <p:ph type="dt" sz="half" idx="14"/>
          </p:nvPr>
        </p:nvSpPr>
        <p:spPr/>
        <p:txBody>
          <a:bodyPr/>
          <a:lstStyle>
            <a:lvl1pPr>
              <a:defRPr sz="1000">
                <a:latin typeface="Verdana" pitchFamily="34" charset="0"/>
              </a:defRPr>
            </a:lvl1pPr>
          </a:lstStyle>
          <a:p>
            <a:pPr>
              <a:defRPr/>
            </a:pPr>
            <a:fld id="{23C02FE5-4665-4B69-B193-1E83944FE311}" type="datetime4">
              <a:rPr lang="nb-NO" smtClean="0"/>
              <a:pPr>
                <a:defRPr/>
              </a:pPr>
              <a:t>14. februar 2014</a:t>
            </a:fld>
            <a:endParaRPr lang="nb-NO" dirty="0"/>
          </a:p>
        </p:txBody>
      </p:sp>
      <p:sp>
        <p:nvSpPr>
          <p:cNvPr id="11" name="Plassholder for bunntekst 4"/>
          <p:cNvSpPr>
            <a:spLocks noGrp="1"/>
          </p:cNvSpPr>
          <p:nvPr>
            <p:ph type="ftr" sz="quarter" idx="15"/>
          </p:nvPr>
        </p:nvSpPr>
        <p:spPr/>
        <p:txBody>
          <a:bodyPr/>
          <a:lstStyle>
            <a:lvl1pPr>
              <a:defRPr/>
            </a:lvl1pPr>
          </a:lstStyle>
          <a:p>
            <a:pPr>
              <a:defRPr/>
            </a:pPr>
            <a:r>
              <a:rPr lang="nb-NO"/>
              <a:t>Tittel på presentasjon</a:t>
            </a:r>
          </a:p>
        </p:txBody>
      </p:sp>
      <p:sp>
        <p:nvSpPr>
          <p:cNvPr id="14" name="TekstSylinder 13"/>
          <p:cNvSpPr txBox="1"/>
          <p:nvPr userDrawn="1"/>
        </p:nvSpPr>
        <p:spPr>
          <a:xfrm>
            <a:off x="-2124744" y="4929009"/>
            <a:ext cx="1836738" cy="830997"/>
          </a:xfrm>
          <a:prstGeom prst="rect">
            <a:avLst/>
          </a:prstGeom>
          <a:noFill/>
        </p:spPr>
        <p:txBody>
          <a:bodyPr>
            <a:spAutoFit/>
          </a:bodyPr>
          <a:lstStyle/>
          <a:p>
            <a:pPr>
              <a:defRPr/>
            </a:pPr>
            <a:r>
              <a:rPr lang="nb-NO" sz="1200" b="1" dirty="0"/>
              <a:t>Tips </a:t>
            </a:r>
            <a:r>
              <a:rPr lang="nb-NO" sz="1200" b="1" dirty="0" smtClean="0"/>
              <a:t>engelsk mal</a:t>
            </a:r>
            <a:endParaRPr lang="nb-NO" sz="1200" b="1" dirty="0"/>
          </a:p>
          <a:p>
            <a:pPr>
              <a:defRPr/>
            </a:pPr>
            <a:r>
              <a:rPr lang="nb-NO" sz="1200" dirty="0" smtClean="0"/>
              <a:t>Velg </a:t>
            </a:r>
            <a:r>
              <a:rPr lang="nb-NO" sz="1200" baseline="0" dirty="0" smtClean="0"/>
              <a:t> ASD mal ENGELSK</a:t>
            </a:r>
            <a:r>
              <a:rPr lang="nb-NO" sz="1200" dirty="0" smtClean="0"/>
              <a:t> under ”oppsett”.</a:t>
            </a:r>
            <a:endParaRPr lang="nb-NO" sz="1200" dirty="0"/>
          </a:p>
        </p:txBody>
      </p:sp>
      <p:pic>
        <p:nvPicPr>
          <p:cNvPr id="12" name="Bilde 11" descr="ASD2CB00.jpg"/>
          <p:cNvPicPr>
            <a:picLocks noChangeAspect="1"/>
          </p:cNvPicPr>
          <p:nvPr userDrawn="1"/>
        </p:nvPicPr>
        <p:blipFill>
          <a:blip r:embed="rId3" cstate="print"/>
          <a:stretch>
            <a:fillRect/>
          </a:stretch>
        </p:blipFill>
        <p:spPr>
          <a:xfrm>
            <a:off x="3578352" y="548680"/>
            <a:ext cx="1987296" cy="9936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a:defRPr/>
            </a:pPr>
            <a:r>
              <a:rPr lang="nb-NO" sz="1200" dirty="0"/>
              <a:t>Norsk mal: Diagram</a:t>
            </a:r>
          </a:p>
        </p:txBody>
      </p:sp>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err="1" smtClean="0"/>
              <a:t>ADs</a:t>
            </a:r>
            <a:r>
              <a:rPr lang="nb-NO" sz="1200" dirty="0" smtClean="0"/>
              <a:t> </a:t>
            </a:r>
            <a:r>
              <a:rPr lang="nb-NO" sz="1200" dirty="0"/>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9" name="Plassholder for diagram 8"/>
          <p:cNvSpPr>
            <a:spLocks noGrp="1"/>
          </p:cNvSpPr>
          <p:nvPr>
            <p:ph type="chart" sz="quarter" idx="13"/>
          </p:nvPr>
        </p:nvSpPr>
        <p:spPr>
          <a:xfrm>
            <a:off x="719138" y="1592263"/>
            <a:ext cx="7632700" cy="4537075"/>
          </a:xfrm>
        </p:spPr>
        <p:txBody>
          <a:bodyPr/>
          <a:lstStyle>
            <a:lvl1pPr>
              <a:buNone/>
              <a:defRPr sz="2000">
                <a:solidFill>
                  <a:schemeClr val="bg1">
                    <a:lumMod val="50000"/>
                  </a:schemeClr>
                </a:solidFill>
              </a:defRPr>
            </a:lvl1pPr>
          </a:lstStyle>
          <a:p>
            <a:pPr lvl="0"/>
            <a:r>
              <a:rPr lang="nb-NO" noProof="0" smtClean="0"/>
              <a:t>Klikk ikonet for å legge til et diagram</a:t>
            </a:r>
            <a:endParaRPr lang="nb-NO" noProof="0" dirty="0"/>
          </a:p>
        </p:txBody>
      </p:sp>
      <p:sp>
        <p:nvSpPr>
          <p:cNvPr id="6" name="Plassholder for dato 3"/>
          <p:cNvSpPr>
            <a:spLocks noGrp="1"/>
          </p:cNvSpPr>
          <p:nvPr>
            <p:ph type="dt" sz="half" idx="14"/>
          </p:nvPr>
        </p:nvSpPr>
        <p:spPr/>
        <p:txBody>
          <a:bodyPr/>
          <a:lstStyle>
            <a:lvl1pPr>
              <a:defRPr/>
            </a:lvl1pPr>
          </a:lstStyle>
          <a:p>
            <a:pPr>
              <a:defRPr/>
            </a:pPr>
            <a:fld id="{18B6E768-0471-49D2-8DC5-825B692613B8}" type="datetime4">
              <a:rPr lang="nb-NO" smtClean="0"/>
              <a:pPr>
                <a:defRPr/>
              </a:pPr>
              <a:t>14. februar 2014</a:t>
            </a:fld>
            <a:endParaRPr lang="nb-NO" dirty="0"/>
          </a:p>
        </p:txBody>
      </p:sp>
      <p:sp>
        <p:nvSpPr>
          <p:cNvPr id="7" name="Plassholder for bunntekst 4"/>
          <p:cNvSpPr>
            <a:spLocks noGrp="1"/>
          </p:cNvSpPr>
          <p:nvPr>
            <p:ph type="ftr" sz="quarter" idx="15"/>
          </p:nvPr>
        </p:nvSpPr>
        <p:spPr/>
        <p:txBody>
          <a:bodyPr/>
          <a:lstStyle>
            <a:lvl1pPr>
              <a:defRPr/>
            </a:lvl1pPr>
          </a:lstStyle>
          <a:p>
            <a:pPr>
              <a:defRPr/>
            </a:pPr>
            <a:r>
              <a:rPr lang="nb-NO"/>
              <a:t>Tittel på presentasjon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a:defRPr/>
            </a:pPr>
            <a:r>
              <a:rPr lang="nb-NO" sz="1200" dirty="0"/>
              <a:t>Norsk mal: Tabell</a:t>
            </a:r>
          </a:p>
        </p:txBody>
      </p:sp>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err="1" smtClean="0"/>
              <a:t>ADs</a:t>
            </a:r>
            <a:r>
              <a:rPr lang="nb-NO" sz="1200" dirty="0" smtClean="0"/>
              <a:t> </a:t>
            </a:r>
            <a:r>
              <a:rPr lang="nb-NO" sz="1200" dirty="0"/>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10" name="Plassholder for tabell 9"/>
          <p:cNvSpPr>
            <a:spLocks noGrp="1"/>
          </p:cNvSpPr>
          <p:nvPr>
            <p:ph type="tbl" sz="quarter" idx="13"/>
          </p:nvPr>
        </p:nvSpPr>
        <p:spPr>
          <a:xfrm>
            <a:off x="719138" y="1592263"/>
            <a:ext cx="7632700" cy="4537075"/>
          </a:xfrm>
        </p:spPr>
        <p:txBody>
          <a:bodyPr/>
          <a:lstStyle>
            <a:lvl1pPr>
              <a:buNone/>
              <a:defRPr sz="2000">
                <a:solidFill>
                  <a:schemeClr val="bg1">
                    <a:lumMod val="50000"/>
                  </a:schemeClr>
                </a:solidFill>
              </a:defRPr>
            </a:lvl1pPr>
          </a:lstStyle>
          <a:p>
            <a:pPr lvl="0"/>
            <a:r>
              <a:rPr lang="nb-NO" noProof="0" smtClean="0"/>
              <a:t>Klikk ikonet for å legge til en tabell</a:t>
            </a:r>
            <a:endParaRPr lang="nb-NO" noProof="0" dirty="0"/>
          </a:p>
        </p:txBody>
      </p:sp>
      <p:sp>
        <p:nvSpPr>
          <p:cNvPr id="6" name="Plassholder for dato 3"/>
          <p:cNvSpPr>
            <a:spLocks noGrp="1"/>
          </p:cNvSpPr>
          <p:nvPr>
            <p:ph type="dt" sz="half" idx="14"/>
          </p:nvPr>
        </p:nvSpPr>
        <p:spPr/>
        <p:txBody>
          <a:bodyPr/>
          <a:lstStyle>
            <a:lvl1pPr>
              <a:defRPr/>
            </a:lvl1pPr>
          </a:lstStyle>
          <a:p>
            <a:pPr>
              <a:defRPr/>
            </a:pPr>
            <a:fld id="{534D420B-3503-494D-980D-24562D808972}" type="datetime4">
              <a:rPr lang="nb-NO" smtClean="0"/>
              <a:pPr>
                <a:defRPr/>
              </a:pPr>
              <a:t>14. februar 2014</a:t>
            </a:fld>
            <a:endParaRPr lang="nb-NO" dirty="0"/>
          </a:p>
        </p:txBody>
      </p:sp>
      <p:sp>
        <p:nvSpPr>
          <p:cNvPr id="7" name="Plassholder for bunntekst 4"/>
          <p:cNvSpPr>
            <a:spLocks noGrp="1"/>
          </p:cNvSpPr>
          <p:nvPr>
            <p:ph type="ftr" sz="quarter" idx="15"/>
          </p:nvPr>
        </p:nvSpPr>
        <p:spPr/>
        <p:txBody>
          <a:bodyPr/>
          <a:lstStyle>
            <a:lvl1pPr>
              <a:defRPr/>
            </a:lvl1pPr>
          </a:lstStyle>
          <a:p>
            <a:pPr>
              <a:defRPr/>
            </a:pPr>
            <a:r>
              <a:rPr lang="nb-NO"/>
              <a:t>Tittel på presentasjon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t>Norsk mal: To innholdsdeler - Sammenlikning</a:t>
            </a:r>
          </a:p>
        </p:txBody>
      </p:sp>
      <p:sp>
        <p:nvSpPr>
          <p:cNvPr id="6" name="TekstSylinder 5"/>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err="1" smtClean="0"/>
              <a:t>ADs</a:t>
            </a:r>
            <a:r>
              <a:rPr lang="nb-NO" sz="1200" dirty="0" smtClean="0"/>
              <a:t> </a:t>
            </a:r>
            <a:r>
              <a:rPr lang="nb-NO" sz="1200" dirty="0"/>
              <a:t>fargepalett er lagt inn i malen og vil brukes automatisk i diagrammer og grafer</a:t>
            </a: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719138" y="1600200"/>
            <a:ext cx="3776662"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4" name="Plassholder for innhold 3"/>
          <p:cNvSpPr>
            <a:spLocks noGrp="1"/>
          </p:cNvSpPr>
          <p:nvPr>
            <p:ph sz="half" idx="2"/>
          </p:nvPr>
        </p:nvSpPr>
        <p:spPr>
          <a:xfrm>
            <a:off x="4648200" y="1600200"/>
            <a:ext cx="3703638"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7" name="Plassholder for dato 3"/>
          <p:cNvSpPr>
            <a:spLocks noGrp="1"/>
          </p:cNvSpPr>
          <p:nvPr>
            <p:ph type="dt" sz="half" idx="10"/>
          </p:nvPr>
        </p:nvSpPr>
        <p:spPr/>
        <p:txBody>
          <a:bodyPr/>
          <a:lstStyle>
            <a:lvl1pPr>
              <a:defRPr/>
            </a:lvl1pPr>
          </a:lstStyle>
          <a:p>
            <a:pPr>
              <a:defRPr/>
            </a:pPr>
            <a:fld id="{942DF000-B6D5-4C8E-B2B7-50A80A5FB2B6}" type="datetime4">
              <a:rPr lang="nb-NO" smtClean="0"/>
              <a:pPr>
                <a:defRPr/>
              </a:pPr>
              <a:t>14. februar 2014</a:t>
            </a:fld>
            <a:endParaRPr lang="nb-NO" dirty="0"/>
          </a:p>
        </p:txBody>
      </p:sp>
      <p:sp>
        <p:nvSpPr>
          <p:cNvPr id="8" name="Plassholder for bunntekst 4"/>
          <p:cNvSpPr>
            <a:spLocks noGrp="1"/>
          </p:cNvSpPr>
          <p:nvPr>
            <p:ph type="ftr" sz="quarter" idx="11"/>
          </p:nvPr>
        </p:nvSpPr>
        <p:spPr/>
        <p:txBody>
          <a:bodyPr/>
          <a:lstStyle>
            <a:lvl1pPr>
              <a:defRPr/>
            </a:lvl1pPr>
          </a:lstStyle>
          <a:p>
            <a:pPr>
              <a:defRPr/>
            </a:pPr>
            <a:r>
              <a:rPr lang="nb-NO"/>
              <a:t>Tittel på presentasjon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utt Oppsett">
    <p:bg>
      <p:bgPr>
        <a:solidFill>
          <a:schemeClr val="bg1"/>
        </a:solidFill>
        <a:effectLst/>
      </p:bgPr>
    </p:bg>
    <p:spTree>
      <p:nvGrpSpPr>
        <p:cNvPr id="1" name=""/>
        <p:cNvGrpSpPr/>
        <p:nvPr/>
      </p:nvGrpSpPr>
      <p:grpSpPr>
        <a:xfrm>
          <a:off x="0" y="0"/>
          <a:ext cx="0" cy="0"/>
          <a:chOff x="0" y="0"/>
          <a:chExt cx="0" cy="0"/>
        </a:xfrm>
      </p:grpSpPr>
      <p:sp>
        <p:nvSpPr>
          <p:cNvPr id="15" name="Rektangel 14"/>
          <p:cNvSpPr>
            <a:spLocks noChangeAspect="1"/>
          </p:cNvSpPr>
          <p:nvPr userDrawn="1"/>
        </p:nvSpPr>
        <p:spPr>
          <a:xfrm>
            <a:off x="0" y="2124000"/>
            <a:ext cx="9144000" cy="4032448"/>
          </a:xfrm>
          <a:prstGeom prst="rect">
            <a:avLst/>
          </a:prstGeom>
          <a:solidFill>
            <a:srgbClr val="4E4C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bg1"/>
              </a:solidFill>
            </a:endParaRPr>
          </a:p>
        </p:txBody>
      </p:sp>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8" name="TekstSylinder 7"/>
          <p:cNvSpPr txBox="1"/>
          <p:nvPr userDrawn="1"/>
        </p:nvSpPr>
        <p:spPr>
          <a:xfrm>
            <a:off x="0" y="-268288"/>
            <a:ext cx="2987675" cy="276226"/>
          </a:xfrm>
          <a:prstGeom prst="rect">
            <a:avLst/>
          </a:prstGeom>
          <a:noFill/>
        </p:spPr>
        <p:txBody>
          <a:bodyPr>
            <a:spAutoFit/>
          </a:bodyPr>
          <a:lstStyle/>
          <a:p>
            <a:pPr>
              <a:defRPr/>
            </a:pPr>
            <a:r>
              <a:rPr lang="nb-NO" sz="1200" dirty="0"/>
              <a:t>Norsk mal: Sluttside</a:t>
            </a:r>
          </a:p>
        </p:txBody>
      </p:sp>
      <p:sp>
        <p:nvSpPr>
          <p:cNvPr id="10" name="TekstSylinder 9"/>
          <p:cNvSpPr txBox="1"/>
          <p:nvPr userDrawn="1"/>
        </p:nvSpPr>
        <p:spPr>
          <a:xfrm>
            <a:off x="-2628900" y="5299075"/>
            <a:ext cx="2413000" cy="830263"/>
          </a:xfrm>
          <a:prstGeom prst="rect">
            <a:avLst/>
          </a:prstGeom>
          <a:noFill/>
        </p:spPr>
        <p:txBody>
          <a:bodyPr>
            <a:spAutoFit/>
          </a:bodyPr>
          <a:lstStyle/>
          <a:p>
            <a:pPr>
              <a:defRPr/>
            </a:pPr>
            <a:r>
              <a:rPr lang="nb-NO" sz="1200" b="1" dirty="0"/>
              <a:t>Tips bildekreditering:</a:t>
            </a:r>
          </a:p>
          <a:p>
            <a:pPr>
              <a:defRPr/>
            </a:pPr>
            <a:r>
              <a:rPr lang="nb-NO" sz="1200" dirty="0"/>
              <a:t>Alle bilder brukt i presentasjonen må krediteres for eksempel slik:</a:t>
            </a:r>
          </a:p>
          <a:p>
            <a:pPr>
              <a:defRPr/>
            </a:pPr>
            <a:r>
              <a:rPr lang="nb-NO" sz="1200" dirty="0"/>
              <a:t>Slide nr. X: Fotograf, Bildebyrå</a:t>
            </a:r>
          </a:p>
        </p:txBody>
      </p:sp>
      <p:sp>
        <p:nvSpPr>
          <p:cNvPr id="2" name="Tittel 1"/>
          <p:cNvSpPr>
            <a:spLocks noGrp="1"/>
          </p:cNvSpPr>
          <p:nvPr>
            <p:ph type="ctrTitle" hasCustomPrompt="1"/>
          </p:nvPr>
        </p:nvSpPr>
        <p:spPr>
          <a:xfrm>
            <a:off x="719138" y="2060848"/>
            <a:ext cx="7632700" cy="1470025"/>
          </a:xfrm>
        </p:spPr>
        <p:txBody>
          <a:bodyPr/>
          <a:lstStyle>
            <a:lvl1pPr algn="ctr">
              <a:defRPr baseline="0">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dirty="0" smtClean="0"/>
              <a:t>Bildekreditering</a:t>
            </a:r>
          </a:p>
        </p:txBody>
      </p:sp>
      <p:sp>
        <p:nvSpPr>
          <p:cNvPr id="11" name="Plassholder for dato 3"/>
          <p:cNvSpPr>
            <a:spLocks noGrp="1"/>
          </p:cNvSpPr>
          <p:nvPr>
            <p:ph type="dt" sz="half" idx="14"/>
          </p:nvPr>
        </p:nvSpPr>
        <p:spPr/>
        <p:txBody>
          <a:bodyPr/>
          <a:lstStyle>
            <a:lvl1pPr>
              <a:defRPr sz="1000">
                <a:latin typeface="Verdana" pitchFamily="34" charset="0"/>
              </a:defRPr>
            </a:lvl1pPr>
          </a:lstStyle>
          <a:p>
            <a:pPr>
              <a:defRPr/>
            </a:pPr>
            <a:fld id="{4C995EAD-8A68-4DEE-A668-F445693F7870}" type="datetime4">
              <a:rPr lang="nb-NO" smtClean="0"/>
              <a:pPr>
                <a:defRPr/>
              </a:pPr>
              <a:t>14. februar 2014</a:t>
            </a:fld>
            <a:endParaRPr lang="nb-NO" dirty="0"/>
          </a:p>
        </p:txBody>
      </p:sp>
      <p:sp>
        <p:nvSpPr>
          <p:cNvPr id="12" name="Plassholder for bunntekst 4"/>
          <p:cNvSpPr>
            <a:spLocks noGrp="1"/>
          </p:cNvSpPr>
          <p:nvPr>
            <p:ph type="ftr" sz="quarter" idx="15"/>
          </p:nvPr>
        </p:nvSpPr>
        <p:spPr/>
        <p:txBody>
          <a:bodyPr/>
          <a:lstStyle>
            <a:lvl1pPr>
              <a:defRPr/>
            </a:lvl1pPr>
          </a:lstStyle>
          <a:p>
            <a:pPr>
              <a:defRPr/>
            </a:pPr>
            <a:r>
              <a:rPr lang="nb-NO"/>
              <a:t>Tittel på presentasjon</a:t>
            </a:r>
          </a:p>
        </p:txBody>
      </p:sp>
      <p:pic>
        <p:nvPicPr>
          <p:cNvPr id="14" name="Bilde 13" descr="ASD2CB00.jpg"/>
          <p:cNvPicPr>
            <a:picLocks noChangeAspect="1"/>
          </p:cNvPicPr>
          <p:nvPr userDrawn="1"/>
        </p:nvPicPr>
        <p:blipFill>
          <a:blip r:embed="rId2" cstate="print"/>
          <a:stretch>
            <a:fillRect/>
          </a:stretch>
        </p:blipFill>
        <p:spPr>
          <a:xfrm>
            <a:off x="3578352" y="547200"/>
            <a:ext cx="1987296" cy="993648"/>
          </a:xfrm>
          <a:prstGeom prst="rect">
            <a:avLst/>
          </a:prstGeom>
        </p:spPr>
      </p:pic>
      <p:pic>
        <p:nvPicPr>
          <p:cNvPr id="16" name="Picture 2" descr="F:\INFO\Grafikk og maler\Grafisk profil\Designprogram for AD\Web\designelement_2010_figurer_hvite300dpi.png"/>
          <p:cNvPicPr>
            <a:picLocks noChangeAspect="1" noChangeArrowheads="1"/>
          </p:cNvPicPr>
          <p:nvPr userDrawn="1"/>
        </p:nvPicPr>
        <p:blipFill>
          <a:blip r:embed="rId3" cstate="print"/>
          <a:srcRect/>
          <a:stretch>
            <a:fillRect/>
          </a:stretch>
        </p:blipFill>
        <p:spPr bwMode="auto">
          <a:xfrm>
            <a:off x="0" y="3501008"/>
            <a:ext cx="2538469" cy="2808312"/>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ppsett">
    <p:bg>
      <p:bgPr>
        <a:solidFill>
          <a:schemeClr val="bg1"/>
        </a:solidFill>
        <a:effectLst/>
      </p:bgPr>
    </p:bg>
    <p:spTree>
      <p:nvGrpSpPr>
        <p:cNvPr id="1" name=""/>
        <p:cNvGrpSpPr/>
        <p:nvPr/>
      </p:nvGrpSpPr>
      <p:grpSpPr>
        <a:xfrm>
          <a:off x="0" y="0"/>
          <a:ext cx="0" cy="0"/>
          <a:chOff x="0" y="0"/>
          <a:chExt cx="0" cy="0"/>
        </a:xfrm>
      </p:grpSpPr>
      <p:sp>
        <p:nvSpPr>
          <p:cNvPr id="12" name="Rektangel 11"/>
          <p:cNvSpPr>
            <a:spLocks noChangeAspect="1"/>
          </p:cNvSpPr>
          <p:nvPr userDrawn="1"/>
        </p:nvSpPr>
        <p:spPr>
          <a:xfrm>
            <a:off x="0" y="2124000"/>
            <a:ext cx="9144000" cy="4032448"/>
          </a:xfrm>
          <a:prstGeom prst="rect">
            <a:avLst/>
          </a:prstGeom>
          <a:solidFill>
            <a:srgbClr val="4E4C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bg1"/>
              </a:solidFill>
            </a:endParaRPr>
          </a:p>
        </p:txBody>
      </p:sp>
      <p:pic>
        <p:nvPicPr>
          <p:cNvPr id="14" name="Picture 2" descr="F:\INFO\Grafikk og maler\Grafisk profil\Designprogram for AD\Web\designelement_2010_figurer_hvite300dpi.png"/>
          <p:cNvPicPr>
            <a:picLocks noChangeAspect="1" noChangeArrowheads="1"/>
          </p:cNvPicPr>
          <p:nvPr userDrawn="1"/>
        </p:nvPicPr>
        <p:blipFill>
          <a:blip r:embed="rId2" cstate="print"/>
          <a:srcRect/>
          <a:stretch>
            <a:fillRect/>
          </a:stretch>
        </p:blipFill>
        <p:spPr bwMode="auto">
          <a:xfrm>
            <a:off x="0" y="3501008"/>
            <a:ext cx="2538469" cy="2808312"/>
          </a:xfrm>
          <a:prstGeom prst="rect">
            <a:avLst/>
          </a:prstGeom>
          <a:noFill/>
        </p:spPr>
      </p:pic>
      <p:pic>
        <p:nvPicPr>
          <p:cNvPr id="13" name="Bilde 12" descr="ASD2CE00.png"/>
          <p:cNvPicPr>
            <a:picLocks noChangeAspect="1"/>
          </p:cNvPicPr>
          <p:nvPr userDrawn="1"/>
        </p:nvPicPr>
        <p:blipFill>
          <a:blip r:embed="rId3" cstate="print"/>
          <a:stretch>
            <a:fillRect/>
          </a:stretch>
        </p:blipFill>
        <p:spPr>
          <a:xfrm>
            <a:off x="3209541" y="547200"/>
            <a:ext cx="2724918" cy="993650"/>
          </a:xfrm>
          <a:prstGeom prst="rect">
            <a:avLst/>
          </a:prstGeom>
        </p:spPr>
      </p:pic>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8" name="TekstSylinder 7"/>
          <p:cNvSpPr txBox="1"/>
          <p:nvPr userDrawn="1"/>
        </p:nvSpPr>
        <p:spPr>
          <a:xfrm>
            <a:off x="0" y="-268288"/>
            <a:ext cx="2987675" cy="276226"/>
          </a:xfrm>
          <a:prstGeom prst="rect">
            <a:avLst/>
          </a:prstGeom>
          <a:noFill/>
        </p:spPr>
        <p:txBody>
          <a:bodyPr>
            <a:spAutoFit/>
          </a:bodyPr>
          <a:lstStyle/>
          <a:p>
            <a:pPr>
              <a:defRPr/>
            </a:pPr>
            <a:r>
              <a:rPr lang="nb-NO" sz="1200" dirty="0"/>
              <a:t>Engelsk mal: Startside</a:t>
            </a:r>
          </a:p>
        </p:txBody>
      </p:sp>
      <p:sp>
        <p:nvSpPr>
          <p:cNvPr id="2" name="Tittel 1"/>
          <p:cNvSpPr>
            <a:spLocks noGrp="1"/>
          </p:cNvSpPr>
          <p:nvPr>
            <p:ph type="ctrTitle" hasCustomPrompt="1"/>
          </p:nvPr>
        </p:nvSpPr>
        <p:spPr>
          <a:xfrm>
            <a:off x="719138" y="2060848"/>
            <a:ext cx="7632700" cy="1470025"/>
          </a:xfrm>
        </p:spPr>
        <p:txBody>
          <a:bodyPr/>
          <a:lstStyle>
            <a:lvl1pPr algn="ctr">
              <a:defRPr>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dirty="0" smtClean="0"/>
              <a:t>Sted og dato</a:t>
            </a:r>
          </a:p>
        </p:txBody>
      </p:sp>
      <p:sp>
        <p:nvSpPr>
          <p:cNvPr id="10" name="Plassholder for dato 3"/>
          <p:cNvSpPr>
            <a:spLocks noGrp="1"/>
          </p:cNvSpPr>
          <p:nvPr>
            <p:ph type="dt" sz="half" idx="14"/>
          </p:nvPr>
        </p:nvSpPr>
        <p:spPr/>
        <p:txBody>
          <a:bodyPr/>
          <a:lstStyle>
            <a:lvl1pPr>
              <a:defRPr sz="1000">
                <a:latin typeface="Verdana" pitchFamily="34" charset="0"/>
              </a:defRPr>
            </a:lvl1pPr>
          </a:lstStyle>
          <a:p>
            <a:pPr>
              <a:defRPr/>
            </a:pPr>
            <a:fld id="{EAE57D28-B19B-4CCD-9BA6-2644FE0AB910}" type="datetime4">
              <a:rPr lang="nb-NO" smtClean="0"/>
              <a:pPr>
                <a:defRPr/>
              </a:pPr>
              <a:t>14. februar 2014</a:t>
            </a:fld>
            <a:endParaRPr lang="nb-NO" dirty="0"/>
          </a:p>
        </p:txBody>
      </p:sp>
      <p:sp>
        <p:nvSpPr>
          <p:cNvPr id="11" name="Plassholder for bunntekst 4"/>
          <p:cNvSpPr>
            <a:spLocks noGrp="1"/>
          </p:cNvSpPr>
          <p:nvPr>
            <p:ph type="ftr" sz="quarter" idx="15"/>
          </p:nvPr>
        </p:nvSpPr>
        <p:spPr/>
        <p:txBody>
          <a:bodyPr/>
          <a:lstStyle>
            <a:lvl1pPr>
              <a:defRPr/>
            </a:lvl1pPr>
          </a:lstStyle>
          <a:p>
            <a:pPr>
              <a:defRPr/>
            </a:pPr>
            <a:r>
              <a:rPr lang="nb-NO"/>
              <a:t>Tittel på presentasjon</a:t>
            </a:r>
          </a:p>
        </p:txBody>
      </p:sp>
      <p:sp>
        <p:nvSpPr>
          <p:cNvPr id="15" name="TekstSylinder 14"/>
          <p:cNvSpPr txBox="1"/>
          <p:nvPr userDrawn="1"/>
        </p:nvSpPr>
        <p:spPr>
          <a:xfrm>
            <a:off x="-2196752" y="4977172"/>
            <a:ext cx="1836738" cy="646331"/>
          </a:xfrm>
          <a:prstGeom prst="rect">
            <a:avLst/>
          </a:prstGeom>
          <a:noFill/>
        </p:spPr>
        <p:txBody>
          <a:bodyPr>
            <a:spAutoFit/>
          </a:bodyPr>
          <a:lstStyle/>
          <a:p>
            <a:pPr>
              <a:defRPr/>
            </a:pPr>
            <a:r>
              <a:rPr lang="nb-NO" sz="1200" b="1" dirty="0"/>
              <a:t>Tips </a:t>
            </a:r>
            <a:r>
              <a:rPr lang="nb-NO" sz="1200" b="1" dirty="0" smtClean="0"/>
              <a:t>norsk mal</a:t>
            </a:r>
            <a:endParaRPr lang="nb-NO" sz="1200" b="1" dirty="0"/>
          </a:p>
          <a:p>
            <a:pPr>
              <a:defRPr/>
            </a:pPr>
            <a:r>
              <a:rPr lang="nb-NO" sz="1200" dirty="0" smtClean="0"/>
              <a:t>Velg ASD mal NORSK</a:t>
            </a:r>
            <a:r>
              <a:rPr lang="nb-NO" sz="1200" baseline="0" dirty="0" smtClean="0"/>
              <a:t> </a:t>
            </a:r>
            <a:r>
              <a:rPr lang="nb-NO" sz="1200" dirty="0" smtClean="0"/>
              <a:t>under ”oppsett”.</a:t>
            </a:r>
            <a:endParaRPr lang="nb-NO" sz="12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KST MED KULEPUNKT">
    <p:spTree>
      <p:nvGrpSpPr>
        <p:cNvPr id="1" name=""/>
        <p:cNvGrpSpPr/>
        <p:nvPr/>
      </p:nvGrpSpPr>
      <p:grpSpPr>
        <a:xfrm>
          <a:off x="0" y="0"/>
          <a:ext cx="0" cy="0"/>
          <a:chOff x="0" y="0"/>
          <a:chExt cx="0" cy="0"/>
        </a:xfrm>
      </p:grpSpPr>
      <p:sp>
        <p:nvSpPr>
          <p:cNvPr id="4" name="TekstSylinder 3"/>
          <p:cNvSpPr txBox="1"/>
          <p:nvPr userDrawn="1"/>
        </p:nvSpPr>
        <p:spPr>
          <a:xfrm>
            <a:off x="-2160588" y="4375150"/>
            <a:ext cx="1836738" cy="1569660"/>
          </a:xfrm>
          <a:prstGeom prst="rect">
            <a:avLst/>
          </a:prstGeom>
          <a:noFill/>
        </p:spPr>
        <p:txBody>
          <a:bodyPr>
            <a:spAutoFit/>
          </a:bodyPr>
          <a:lstStyle/>
          <a:p>
            <a:pPr>
              <a:defRPr/>
            </a:pPr>
            <a:r>
              <a:rPr lang="nb-NO" sz="1200" b="1" dirty="0"/>
              <a:t>Tips bunntekst:</a:t>
            </a:r>
          </a:p>
          <a:p>
            <a:pPr>
              <a:defRPr/>
            </a:pPr>
            <a:r>
              <a:rPr lang="nb-NO" sz="1200" dirty="0"/>
              <a:t>For å </a:t>
            </a:r>
            <a:r>
              <a:rPr lang="nb-NO" sz="1200" dirty="0" smtClean="0"/>
              <a:t>redigere sidenummer</a:t>
            </a:r>
            <a:r>
              <a:rPr lang="nb-NO" sz="1200" dirty="0"/>
              <a:t>, </a:t>
            </a:r>
            <a:r>
              <a:rPr lang="nb-NO" sz="1200" dirty="0" smtClean="0"/>
              <a:t>dato</a:t>
            </a:r>
            <a:r>
              <a:rPr lang="nb-NO" sz="1200" baseline="0" dirty="0" smtClean="0"/>
              <a:t> og</a:t>
            </a:r>
            <a:r>
              <a:rPr lang="nb-NO" sz="1200" dirty="0" smtClean="0"/>
              <a:t> tittel </a:t>
            </a:r>
            <a:r>
              <a:rPr lang="nb-NO" sz="1200" dirty="0"/>
              <a:t>på </a:t>
            </a:r>
            <a:r>
              <a:rPr lang="nb-NO" sz="1200" dirty="0" smtClean="0"/>
              <a:t>presentasjonen:</a:t>
            </a:r>
            <a:endParaRPr lang="nb-NO" sz="1200" dirty="0"/>
          </a:p>
          <a:p>
            <a:pPr>
              <a:defRPr/>
            </a:pPr>
            <a:r>
              <a:rPr lang="nb-NO" sz="1200" dirty="0"/>
              <a:t>Klikk  på</a:t>
            </a:r>
          </a:p>
          <a:p>
            <a:pPr>
              <a:defRPr/>
            </a:pPr>
            <a:r>
              <a:rPr lang="nb-NO" sz="1200" dirty="0"/>
              <a:t>”Sett Inn” -&gt; Topp og bunntekst -&gt; Huk av for ønsket tekst.</a:t>
            </a:r>
          </a:p>
        </p:txBody>
      </p:sp>
      <p:cxnSp>
        <p:nvCxnSpPr>
          <p:cNvPr id="5" name="Vinkel 4"/>
          <p:cNvCxnSpPr/>
          <p:nvPr userDrawn="1"/>
        </p:nvCxnSpPr>
        <p:spPr>
          <a:xfrm>
            <a:off x="-1152525" y="5984875"/>
            <a:ext cx="828675"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kstSylinder 5"/>
          <p:cNvSpPr txBox="1"/>
          <p:nvPr userDrawn="1"/>
        </p:nvSpPr>
        <p:spPr>
          <a:xfrm>
            <a:off x="-71438" y="-276225"/>
            <a:ext cx="4175126" cy="276225"/>
          </a:xfrm>
          <a:prstGeom prst="rect">
            <a:avLst/>
          </a:prstGeom>
          <a:noFill/>
        </p:spPr>
        <p:txBody>
          <a:bodyPr>
            <a:spAutoFit/>
          </a:bodyPr>
          <a:lstStyle/>
          <a:p>
            <a:pPr>
              <a:defRPr/>
            </a:pPr>
            <a:r>
              <a:rPr lang="nb-NO" sz="1200" dirty="0"/>
              <a:t>Engelsk </a:t>
            </a:r>
            <a:r>
              <a:rPr lang="nb-NO" sz="1200" dirty="0" err="1"/>
              <a:t>mal:Tekst</a:t>
            </a:r>
            <a:r>
              <a:rPr lang="nb-NO" sz="1200" dirty="0"/>
              <a:t> med </a:t>
            </a:r>
            <a:r>
              <a:rPr lang="nb-NO" sz="1200" dirty="0" err="1"/>
              <a:t>kulepunkter</a:t>
            </a:r>
            <a:endParaRPr lang="nb-NO" sz="1200" dirty="0"/>
          </a:p>
        </p:txBody>
      </p:sp>
      <p:sp>
        <p:nvSpPr>
          <p:cNvPr id="7" name="TekstSylinder 6"/>
          <p:cNvSpPr txBox="1"/>
          <p:nvPr userDrawn="1"/>
        </p:nvSpPr>
        <p:spPr>
          <a:xfrm>
            <a:off x="-2197100" y="1592263"/>
            <a:ext cx="1836737" cy="1200150"/>
          </a:xfrm>
          <a:prstGeom prst="rect">
            <a:avLst/>
          </a:prstGeom>
          <a:noFill/>
        </p:spPr>
        <p:txBody>
          <a:bodyPr>
            <a:spAutoFit/>
          </a:bodyPr>
          <a:lstStyle/>
          <a:p>
            <a:pPr>
              <a:defRPr/>
            </a:pPr>
            <a:r>
              <a:rPr lang="nb-NO" sz="1200" b="1" dirty="0"/>
              <a:t>Tips engelsk stavekontroll:</a:t>
            </a:r>
          </a:p>
          <a:p>
            <a:pPr>
              <a:defRPr/>
            </a:pPr>
            <a:r>
              <a:rPr lang="nb-NO" sz="1200" dirty="0"/>
              <a:t>Klikk fane ”se gjennom”, klikk i tekstfeltet og huk av for engelsk under ”språk”</a:t>
            </a:r>
          </a:p>
        </p:txBody>
      </p:sp>
      <p:sp>
        <p:nvSpPr>
          <p:cNvPr id="2" name="Tittel 1"/>
          <p:cNvSpPr>
            <a:spLocks noGrp="1"/>
          </p:cNvSpPr>
          <p:nvPr>
            <p:ph type="title"/>
          </p:nvPr>
        </p:nvSpPr>
        <p:spPr>
          <a:xfrm>
            <a:off x="719572" y="296652"/>
            <a:ext cx="7632266" cy="1143000"/>
          </a:xfr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720000" y="1592796"/>
            <a:ext cx="7631838" cy="4525963"/>
          </a:xfrm>
        </p:spPr>
        <p:txBody>
          <a:bodyPr/>
          <a:lstStyle>
            <a:lvl1pPr>
              <a:defRPr/>
            </a:lvl1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dato 3"/>
          <p:cNvSpPr>
            <a:spLocks noGrp="1"/>
          </p:cNvSpPr>
          <p:nvPr>
            <p:ph type="dt" sz="half" idx="10"/>
          </p:nvPr>
        </p:nvSpPr>
        <p:spPr/>
        <p:txBody>
          <a:bodyPr/>
          <a:lstStyle>
            <a:lvl1pPr>
              <a:defRPr/>
            </a:lvl1pPr>
          </a:lstStyle>
          <a:p>
            <a:pPr>
              <a:defRPr/>
            </a:pPr>
            <a:fld id="{8268B896-11D7-4FF3-98BC-F6E7DB575CC4}" type="datetime4">
              <a:rPr lang="nb-NO" smtClean="0"/>
              <a:pPr>
                <a:defRPr/>
              </a:pPr>
              <a:t>14. februar 2014</a:t>
            </a:fld>
            <a:endParaRPr lang="nb-NO" dirty="0"/>
          </a:p>
        </p:txBody>
      </p:sp>
      <p:sp>
        <p:nvSpPr>
          <p:cNvPr id="9" name="Plassholder for bunntekst 4"/>
          <p:cNvSpPr>
            <a:spLocks noGrp="1"/>
          </p:cNvSpPr>
          <p:nvPr>
            <p:ph type="ftr" sz="quarter" idx="11"/>
          </p:nvPr>
        </p:nvSpPr>
        <p:spPr/>
        <p:txBody>
          <a:bodyPr/>
          <a:lstStyle>
            <a:lvl1pPr>
              <a:defRPr/>
            </a:lvl1pPr>
          </a:lstStyle>
          <a:p>
            <a:pPr>
              <a:defRPr/>
            </a:pPr>
            <a:r>
              <a:rPr lang="nb-NO"/>
              <a:t>Tittel på presentasjon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KST UTEN KULEPUNKT">
    <p:spTree>
      <p:nvGrpSpPr>
        <p:cNvPr id="1" name=""/>
        <p:cNvGrpSpPr/>
        <p:nvPr/>
      </p:nvGrpSpPr>
      <p:grpSpPr>
        <a:xfrm>
          <a:off x="0" y="0"/>
          <a:ext cx="0" cy="0"/>
          <a:chOff x="0" y="0"/>
          <a:chExt cx="0" cy="0"/>
        </a:xfrm>
      </p:grpSpPr>
      <p:sp>
        <p:nvSpPr>
          <p:cNvPr id="4" name="TekstSylinder 3"/>
          <p:cNvSpPr txBox="1"/>
          <p:nvPr userDrawn="1"/>
        </p:nvSpPr>
        <p:spPr>
          <a:xfrm>
            <a:off x="-71438" y="-276225"/>
            <a:ext cx="4175126" cy="276225"/>
          </a:xfrm>
          <a:prstGeom prst="rect">
            <a:avLst/>
          </a:prstGeom>
          <a:noFill/>
        </p:spPr>
        <p:txBody>
          <a:bodyPr>
            <a:spAutoFit/>
          </a:bodyPr>
          <a:lstStyle/>
          <a:p>
            <a:pPr>
              <a:defRPr/>
            </a:pPr>
            <a:r>
              <a:rPr lang="nb-NO" sz="1200" dirty="0"/>
              <a:t>Engelsk </a:t>
            </a:r>
            <a:r>
              <a:rPr lang="nb-NO" sz="1200" dirty="0" err="1"/>
              <a:t>mal:Tekst</a:t>
            </a:r>
            <a:r>
              <a:rPr lang="nb-NO" sz="1200" dirty="0"/>
              <a:t> uten </a:t>
            </a:r>
            <a:r>
              <a:rPr lang="nb-NO" sz="1200" dirty="0" err="1"/>
              <a:t>kulepunkter</a:t>
            </a:r>
            <a:endParaRPr lang="nb-NO" sz="1200" dirty="0"/>
          </a:p>
        </p:txBody>
      </p: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a:p>
        </p:txBody>
      </p:sp>
      <p:sp>
        <p:nvSpPr>
          <p:cNvPr id="3" name="Plassholder for innhold 2"/>
          <p:cNvSpPr>
            <a:spLocks noGrp="1"/>
          </p:cNvSpPr>
          <p:nvPr>
            <p:ph idx="1"/>
          </p:nvPr>
        </p:nvSpPr>
        <p:spPr>
          <a:xfrm>
            <a:off x="720000" y="1592796"/>
            <a:ext cx="7631838" cy="4525963"/>
          </a:xfrm>
        </p:spPr>
        <p:txBody>
          <a:bodyPr/>
          <a:lstStyle>
            <a:lvl1pPr>
              <a:buNone/>
              <a:defRPr/>
            </a:lvl1pPr>
            <a:lvl2pPr>
              <a:buNone/>
              <a:defRPr/>
            </a:lvl2pPr>
            <a:lvl3pPr>
              <a:buNone/>
              <a:defRPr/>
            </a:lvl3pPr>
            <a:lvl4pPr>
              <a:buNone/>
              <a:defRPr/>
            </a:lvl4pPr>
            <a:lvl5pPr>
              <a:buNone/>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3"/>
          <p:cNvSpPr>
            <a:spLocks noGrp="1"/>
          </p:cNvSpPr>
          <p:nvPr>
            <p:ph type="dt" sz="half" idx="10"/>
          </p:nvPr>
        </p:nvSpPr>
        <p:spPr/>
        <p:txBody>
          <a:bodyPr/>
          <a:lstStyle>
            <a:lvl1pPr>
              <a:defRPr/>
            </a:lvl1pPr>
          </a:lstStyle>
          <a:p>
            <a:pPr>
              <a:defRPr/>
            </a:pPr>
            <a:fld id="{E2956487-0AEB-4587-AB8B-EE5149632330}" type="datetime4">
              <a:rPr lang="nb-NO" smtClean="0"/>
              <a:pPr>
                <a:defRPr/>
              </a:pPr>
              <a:t>14. februar 2014</a:t>
            </a:fld>
            <a:endParaRPr lang="nb-NO" dirty="0"/>
          </a:p>
        </p:txBody>
      </p:sp>
      <p:sp>
        <p:nvSpPr>
          <p:cNvPr id="6"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8" name="TekstSylinder 7"/>
          <p:cNvSpPr txBox="1"/>
          <p:nvPr userDrawn="1"/>
        </p:nvSpPr>
        <p:spPr>
          <a:xfrm>
            <a:off x="-2160588" y="4375150"/>
            <a:ext cx="1836738" cy="1569660"/>
          </a:xfrm>
          <a:prstGeom prst="rect">
            <a:avLst/>
          </a:prstGeom>
          <a:noFill/>
        </p:spPr>
        <p:txBody>
          <a:bodyPr>
            <a:spAutoFit/>
          </a:bodyPr>
          <a:lstStyle/>
          <a:p>
            <a:pPr>
              <a:defRPr/>
            </a:pPr>
            <a:r>
              <a:rPr lang="nb-NO" sz="1200" b="1" dirty="0"/>
              <a:t>Tips bunntekst:</a:t>
            </a:r>
          </a:p>
          <a:p>
            <a:pPr>
              <a:defRPr/>
            </a:pPr>
            <a:r>
              <a:rPr lang="nb-NO" sz="1200" dirty="0"/>
              <a:t>For å </a:t>
            </a:r>
            <a:r>
              <a:rPr lang="nb-NO" sz="1200" dirty="0" smtClean="0"/>
              <a:t>redigere sidenummer</a:t>
            </a:r>
            <a:r>
              <a:rPr lang="nb-NO" sz="1200" dirty="0"/>
              <a:t>, </a:t>
            </a:r>
            <a:r>
              <a:rPr lang="nb-NO" sz="1200" dirty="0" smtClean="0"/>
              <a:t>dato</a:t>
            </a:r>
            <a:r>
              <a:rPr lang="nb-NO" sz="1200" baseline="0" dirty="0" smtClean="0"/>
              <a:t> og</a:t>
            </a:r>
            <a:r>
              <a:rPr lang="nb-NO" sz="1200" dirty="0" smtClean="0"/>
              <a:t> tittel </a:t>
            </a:r>
            <a:r>
              <a:rPr lang="nb-NO" sz="1200" dirty="0"/>
              <a:t>på </a:t>
            </a:r>
            <a:r>
              <a:rPr lang="nb-NO" sz="1200" dirty="0" smtClean="0"/>
              <a:t>presentasjonen:</a:t>
            </a:r>
            <a:endParaRPr lang="nb-NO" sz="1200" dirty="0"/>
          </a:p>
          <a:p>
            <a:pPr>
              <a:defRPr/>
            </a:pPr>
            <a:r>
              <a:rPr lang="nb-NO" sz="1200" dirty="0"/>
              <a:t>Klikk  på</a:t>
            </a:r>
          </a:p>
          <a:p>
            <a:pPr>
              <a:defRPr/>
            </a:pPr>
            <a:r>
              <a:rPr lang="nb-NO" sz="1200" dirty="0"/>
              <a:t>”Sett Inn” -&gt; Topp og bunntekst -&gt; Huk av for ønsket tekst.</a:t>
            </a:r>
          </a:p>
        </p:txBody>
      </p:sp>
      <p:cxnSp>
        <p:nvCxnSpPr>
          <p:cNvPr id="9" name="Vinkel 8"/>
          <p:cNvCxnSpPr/>
          <p:nvPr userDrawn="1"/>
        </p:nvCxnSpPr>
        <p:spPr>
          <a:xfrm>
            <a:off x="-1152525" y="5984875"/>
            <a:ext cx="828675"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med 1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t>Engelsk mal: Tekst med </a:t>
            </a:r>
            <a:r>
              <a:rPr lang="nb-NO" sz="1200" dirty="0" err="1"/>
              <a:t>kulepunkter</a:t>
            </a:r>
            <a:r>
              <a:rPr lang="nb-NO" sz="1200" dirty="0"/>
              <a:t> - 1 vertikalt bilde</a:t>
            </a:r>
          </a:p>
        </p:txBody>
      </p:sp>
      <p:sp>
        <p:nvSpPr>
          <p:cNvPr id="2" name="Tittel 1"/>
          <p:cNvSpPr>
            <a:spLocks noGrp="1"/>
          </p:cNvSpPr>
          <p:nvPr>
            <p:ph type="title"/>
          </p:nvPr>
        </p:nvSpPr>
        <p:spPr>
          <a:xfrm>
            <a:off x="719572" y="296652"/>
            <a:ext cx="6372708" cy="1143000"/>
          </a:xfr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dato 3"/>
          <p:cNvSpPr>
            <a:spLocks noGrp="1"/>
          </p:cNvSpPr>
          <p:nvPr>
            <p:ph type="dt" sz="half" idx="14"/>
          </p:nvPr>
        </p:nvSpPr>
        <p:spPr/>
        <p:txBody>
          <a:bodyPr/>
          <a:lstStyle>
            <a:lvl1pPr>
              <a:defRPr/>
            </a:lvl1pPr>
          </a:lstStyle>
          <a:p>
            <a:pPr>
              <a:defRPr/>
            </a:pPr>
            <a:fld id="{DE48BE45-772C-4988-ACA5-996E38A7DE2C}" type="datetime4">
              <a:rPr lang="nb-NO" smtClean="0"/>
              <a:pPr>
                <a:defRPr/>
              </a:pPr>
              <a:t>14. februar 2014</a:t>
            </a:fld>
            <a:endParaRPr lang="nb-NO" dirty="0"/>
          </a:p>
        </p:txBody>
      </p:sp>
      <p:sp>
        <p:nvSpPr>
          <p:cNvPr id="7" name="Plassholder for bunntekst 4"/>
          <p:cNvSpPr>
            <a:spLocks noGrp="1"/>
          </p:cNvSpPr>
          <p:nvPr>
            <p:ph type="ftr" sz="quarter" idx="15"/>
          </p:nvPr>
        </p:nvSpPr>
        <p:spPr/>
        <p:txBody>
          <a:bodyPr/>
          <a:lstStyle>
            <a:lvl1pPr>
              <a:defRPr/>
            </a:lvl1pPr>
          </a:lstStyle>
          <a:p>
            <a:pPr>
              <a:defRPr/>
            </a:pPr>
            <a:r>
              <a:rPr lang="nb-NO"/>
              <a:t>Tittel på presentasjon</a:t>
            </a:r>
          </a:p>
        </p:txBody>
      </p:sp>
      <p:sp>
        <p:nvSpPr>
          <p:cNvPr id="10" name="Plassholder for bilde 7"/>
          <p:cNvSpPr>
            <a:spLocks noGrp="1"/>
          </p:cNvSpPr>
          <p:nvPr>
            <p:ph type="pic" sz="quarter" idx="13"/>
          </p:nvPr>
        </p:nvSpPr>
        <p:spPr>
          <a:xfrm>
            <a:off x="7200000" y="0"/>
            <a:ext cx="1944000" cy="63180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11" name="TekstSylinder 10"/>
          <p:cNvSpPr txBox="1"/>
          <p:nvPr userDrawn="1"/>
        </p:nvSpPr>
        <p:spPr>
          <a:xfrm>
            <a:off x="-2305050" y="5299075"/>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d 3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a:defRPr/>
            </a:pPr>
            <a:r>
              <a:rPr lang="nb-NO" sz="1200" dirty="0"/>
              <a:t>Engelsk mal: Tekst med </a:t>
            </a:r>
            <a:r>
              <a:rPr lang="nb-NO" sz="1200" dirty="0" err="1"/>
              <a:t>kulepunkter</a:t>
            </a:r>
            <a:r>
              <a:rPr lang="nb-NO" sz="1200" dirty="0"/>
              <a:t> - 3 bilder</a:t>
            </a:r>
          </a:p>
        </p:txBody>
      </p:sp>
      <p:sp>
        <p:nvSpPr>
          <p:cNvPr id="2" name="Tittel 1"/>
          <p:cNvSpPr>
            <a:spLocks noGrp="1"/>
          </p:cNvSpPr>
          <p:nvPr>
            <p:ph type="title"/>
          </p:nvPr>
        </p:nvSpPr>
        <p:spPr>
          <a:xfrm>
            <a:off x="719572" y="296652"/>
            <a:ext cx="6372708" cy="1143000"/>
          </a:xfr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dato 3"/>
          <p:cNvSpPr>
            <a:spLocks noGrp="1"/>
          </p:cNvSpPr>
          <p:nvPr>
            <p:ph type="dt" sz="half" idx="16"/>
          </p:nvPr>
        </p:nvSpPr>
        <p:spPr/>
        <p:txBody>
          <a:bodyPr/>
          <a:lstStyle>
            <a:lvl1pPr>
              <a:defRPr/>
            </a:lvl1pPr>
          </a:lstStyle>
          <a:p>
            <a:pPr>
              <a:defRPr/>
            </a:pPr>
            <a:fld id="{0EB9B518-1C53-4029-8E0A-4694C3522512}" type="datetime4">
              <a:rPr lang="nb-NO" smtClean="0"/>
              <a:pPr>
                <a:defRPr/>
              </a:pPr>
              <a:t>14. februar 2014</a:t>
            </a:fld>
            <a:endParaRPr lang="nb-NO" dirty="0"/>
          </a:p>
        </p:txBody>
      </p:sp>
      <p:sp>
        <p:nvSpPr>
          <p:cNvPr id="12" name="Plassholder for bunntekst 4"/>
          <p:cNvSpPr>
            <a:spLocks noGrp="1"/>
          </p:cNvSpPr>
          <p:nvPr>
            <p:ph type="ftr" sz="quarter" idx="17"/>
          </p:nvPr>
        </p:nvSpPr>
        <p:spPr/>
        <p:txBody>
          <a:bodyPr/>
          <a:lstStyle>
            <a:lvl1pPr>
              <a:defRPr/>
            </a:lvl1pPr>
          </a:lstStyle>
          <a:p>
            <a:pPr>
              <a:defRPr/>
            </a:pPr>
            <a:r>
              <a:rPr lang="nb-NO"/>
              <a:t>Tittel på presentasjon</a:t>
            </a:r>
          </a:p>
        </p:txBody>
      </p:sp>
      <p:sp>
        <p:nvSpPr>
          <p:cNvPr id="17" name="Plassholder for bilde 7"/>
          <p:cNvSpPr>
            <a:spLocks noGrp="1"/>
          </p:cNvSpPr>
          <p:nvPr>
            <p:ph type="pic" sz="quarter" idx="13"/>
          </p:nvPr>
        </p:nvSpPr>
        <p:spPr>
          <a:xfrm>
            <a:off x="7200000" y="0"/>
            <a:ext cx="1944000" cy="21060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18" name="Plassholder for bilde 7"/>
          <p:cNvSpPr>
            <a:spLocks noGrp="1"/>
          </p:cNvSpPr>
          <p:nvPr>
            <p:ph type="pic" sz="quarter" idx="14"/>
          </p:nvPr>
        </p:nvSpPr>
        <p:spPr>
          <a:xfrm>
            <a:off x="7200000" y="2106000"/>
            <a:ext cx="1944000" cy="21060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19" name="Plassholder for bilde 7"/>
          <p:cNvSpPr>
            <a:spLocks noGrp="1"/>
          </p:cNvSpPr>
          <p:nvPr>
            <p:ph type="pic" sz="quarter" idx="15"/>
          </p:nvPr>
        </p:nvSpPr>
        <p:spPr>
          <a:xfrm>
            <a:off x="7200000" y="4212000"/>
            <a:ext cx="1944000" cy="21060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a:p>
        </p:txBody>
      </p:sp>
      <p:sp>
        <p:nvSpPr>
          <p:cNvPr id="14" name="TekstSylinder 13"/>
          <p:cNvSpPr txBox="1"/>
          <p:nvPr userDrawn="1"/>
        </p:nvSpPr>
        <p:spPr>
          <a:xfrm>
            <a:off x="-2305050" y="5299075"/>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med 4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a:defRPr/>
            </a:pPr>
            <a:r>
              <a:rPr lang="nb-NO" sz="1200" dirty="0" smtClean="0"/>
              <a:t>Engelsk </a:t>
            </a:r>
            <a:r>
              <a:rPr lang="nb-NO" sz="1200" dirty="0"/>
              <a:t>mal: Tekst med </a:t>
            </a:r>
            <a:r>
              <a:rPr lang="nb-NO" sz="1200" dirty="0" err="1"/>
              <a:t>kulepunkter</a:t>
            </a:r>
            <a:r>
              <a:rPr lang="nb-NO" sz="1200" dirty="0"/>
              <a:t> – </a:t>
            </a:r>
            <a:r>
              <a:rPr lang="nb-NO" sz="1200" dirty="0" smtClean="0"/>
              <a:t>4 </a:t>
            </a:r>
            <a:r>
              <a:rPr lang="nb-NO" sz="1200" dirty="0"/>
              <a:t>vertikale bilder</a:t>
            </a:r>
          </a:p>
        </p:txBody>
      </p:sp>
      <p:sp>
        <p:nvSpPr>
          <p:cNvPr id="2" name="Tittel 1"/>
          <p:cNvSpPr>
            <a:spLocks noGrp="1"/>
          </p:cNvSpPr>
          <p:nvPr>
            <p:ph type="title"/>
          </p:nvPr>
        </p:nvSpPr>
        <p:spPr>
          <a:xfrm>
            <a:off x="719572" y="296652"/>
            <a:ext cx="6372708" cy="1143000"/>
          </a:xfr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dato 3"/>
          <p:cNvSpPr>
            <a:spLocks noGrp="1"/>
          </p:cNvSpPr>
          <p:nvPr>
            <p:ph type="dt" sz="half" idx="16"/>
          </p:nvPr>
        </p:nvSpPr>
        <p:spPr/>
        <p:txBody>
          <a:bodyPr/>
          <a:lstStyle>
            <a:lvl1pPr>
              <a:defRPr/>
            </a:lvl1pPr>
          </a:lstStyle>
          <a:p>
            <a:pPr>
              <a:defRPr/>
            </a:pPr>
            <a:fld id="{F6202035-0449-442D-9151-7754F77A8C87}" type="datetime4">
              <a:rPr lang="nb-NO" smtClean="0"/>
              <a:pPr>
                <a:defRPr/>
              </a:pPr>
              <a:t>14. februar 2014</a:t>
            </a:fld>
            <a:endParaRPr lang="nb-NO" dirty="0"/>
          </a:p>
        </p:txBody>
      </p:sp>
      <p:sp>
        <p:nvSpPr>
          <p:cNvPr id="12" name="Plassholder for bunntekst 4"/>
          <p:cNvSpPr>
            <a:spLocks noGrp="1"/>
          </p:cNvSpPr>
          <p:nvPr>
            <p:ph type="ftr" sz="quarter" idx="17"/>
          </p:nvPr>
        </p:nvSpPr>
        <p:spPr/>
        <p:txBody>
          <a:bodyPr/>
          <a:lstStyle>
            <a:lvl1pPr>
              <a:defRPr/>
            </a:lvl1pPr>
          </a:lstStyle>
          <a:p>
            <a:pPr>
              <a:defRPr/>
            </a:pPr>
            <a:r>
              <a:rPr lang="nb-NO"/>
              <a:t>Tittel på presentasjon</a:t>
            </a:r>
          </a:p>
        </p:txBody>
      </p:sp>
      <p:sp>
        <p:nvSpPr>
          <p:cNvPr id="15" name="Plassholder for bilde 7"/>
          <p:cNvSpPr>
            <a:spLocks noGrp="1"/>
          </p:cNvSpPr>
          <p:nvPr>
            <p:ph type="pic" sz="quarter" idx="13"/>
          </p:nvPr>
        </p:nvSpPr>
        <p:spPr>
          <a:xfrm>
            <a:off x="7200000" y="0"/>
            <a:ext cx="1944000" cy="15804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16" name="Plassholder for bilde 7"/>
          <p:cNvSpPr>
            <a:spLocks noGrp="1"/>
          </p:cNvSpPr>
          <p:nvPr>
            <p:ph type="pic" sz="quarter" idx="14"/>
          </p:nvPr>
        </p:nvSpPr>
        <p:spPr>
          <a:xfrm>
            <a:off x="7200000" y="1580400"/>
            <a:ext cx="1944000" cy="15804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17" name="Plassholder for bilde 7"/>
          <p:cNvSpPr>
            <a:spLocks noGrp="1"/>
          </p:cNvSpPr>
          <p:nvPr>
            <p:ph type="pic" sz="quarter" idx="15"/>
          </p:nvPr>
        </p:nvSpPr>
        <p:spPr>
          <a:xfrm>
            <a:off x="7200000" y="3160800"/>
            <a:ext cx="1944000" cy="15804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18" name="Plassholder for bilde 7"/>
          <p:cNvSpPr>
            <a:spLocks noGrp="1"/>
          </p:cNvSpPr>
          <p:nvPr>
            <p:ph type="pic" sz="quarter" idx="19"/>
          </p:nvPr>
        </p:nvSpPr>
        <p:spPr>
          <a:xfrm>
            <a:off x="7200000" y="4737600"/>
            <a:ext cx="1944000" cy="15804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a:t>
            </a:r>
            <a:br>
              <a:rPr lang="nb-NO" noProof="0" dirty="0" smtClean="0"/>
            </a:br>
            <a:r>
              <a:rPr lang="nb-NO" noProof="0" dirty="0" smtClean="0"/>
              <a:t>for å legge </a:t>
            </a:r>
            <a:br>
              <a:rPr lang="nb-NO" noProof="0" dirty="0" smtClean="0"/>
            </a:br>
            <a:r>
              <a:rPr lang="nb-NO" noProof="0" dirty="0" smtClean="0"/>
              <a:t>inn bilde</a:t>
            </a:r>
          </a:p>
          <a:p>
            <a:pPr lvl="0"/>
            <a:endParaRPr lang="nb-NO" noProof="0" dirty="0"/>
          </a:p>
        </p:txBody>
      </p:sp>
      <p:sp>
        <p:nvSpPr>
          <p:cNvPr id="14" name="TekstSylinder 13"/>
          <p:cNvSpPr txBox="1"/>
          <p:nvPr userDrawn="1"/>
        </p:nvSpPr>
        <p:spPr>
          <a:xfrm>
            <a:off x="-2305050" y="5299075"/>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 MED KULEPUNKT">
    <p:spTree>
      <p:nvGrpSpPr>
        <p:cNvPr id="1" name=""/>
        <p:cNvGrpSpPr/>
        <p:nvPr/>
      </p:nvGrpSpPr>
      <p:grpSpPr>
        <a:xfrm>
          <a:off x="0" y="0"/>
          <a:ext cx="0" cy="0"/>
          <a:chOff x="0" y="0"/>
          <a:chExt cx="0" cy="0"/>
        </a:xfrm>
      </p:grpSpPr>
      <p:sp>
        <p:nvSpPr>
          <p:cNvPr id="4" name="TekstSylinder 3"/>
          <p:cNvSpPr txBox="1"/>
          <p:nvPr userDrawn="1"/>
        </p:nvSpPr>
        <p:spPr>
          <a:xfrm>
            <a:off x="-71438" y="-276225"/>
            <a:ext cx="4175126" cy="276225"/>
          </a:xfrm>
          <a:prstGeom prst="rect">
            <a:avLst/>
          </a:prstGeom>
          <a:noFill/>
        </p:spPr>
        <p:txBody>
          <a:bodyPr>
            <a:spAutoFit/>
          </a:bodyPr>
          <a:lstStyle/>
          <a:p>
            <a:pPr>
              <a:defRPr/>
            </a:pPr>
            <a:r>
              <a:rPr lang="nb-NO" sz="1200" dirty="0"/>
              <a:t>Norsk </a:t>
            </a:r>
            <a:r>
              <a:rPr lang="nb-NO" sz="1200" dirty="0" err="1"/>
              <a:t>mal:Tekst</a:t>
            </a:r>
            <a:r>
              <a:rPr lang="nb-NO" sz="1200" dirty="0"/>
              <a:t> med </a:t>
            </a:r>
            <a:r>
              <a:rPr lang="nb-NO" sz="1200" dirty="0" err="1"/>
              <a:t>kulepunkter</a:t>
            </a:r>
            <a:endParaRPr lang="nb-NO" sz="1200" dirty="0"/>
          </a:p>
        </p:txBody>
      </p: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7631838" cy="4525963"/>
          </a:xfrm>
        </p:spPr>
        <p:txBody>
          <a:bodyPr/>
          <a:lstStyle>
            <a:lvl1pPr>
              <a:defRPr/>
            </a:lvl1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3"/>
          <p:cNvSpPr>
            <a:spLocks noGrp="1"/>
          </p:cNvSpPr>
          <p:nvPr>
            <p:ph type="dt" sz="half" idx="10"/>
          </p:nvPr>
        </p:nvSpPr>
        <p:spPr/>
        <p:txBody>
          <a:bodyPr/>
          <a:lstStyle>
            <a:lvl1pPr>
              <a:defRPr/>
            </a:lvl1pPr>
          </a:lstStyle>
          <a:p>
            <a:pPr>
              <a:defRPr/>
            </a:pPr>
            <a:fld id="{DE17EF39-231E-4A80-9796-21A8AF6FDBB3}" type="datetime4">
              <a:rPr lang="nb-NO" smtClean="0"/>
              <a:pPr>
                <a:defRPr/>
              </a:pPr>
              <a:t>14. februar 2014</a:t>
            </a:fld>
            <a:endParaRPr lang="nb-NO" dirty="0"/>
          </a:p>
        </p:txBody>
      </p:sp>
      <p:sp>
        <p:nvSpPr>
          <p:cNvPr id="8"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10" name="TekstSylinder 9"/>
          <p:cNvSpPr txBox="1"/>
          <p:nvPr userDrawn="1"/>
        </p:nvSpPr>
        <p:spPr>
          <a:xfrm>
            <a:off x="-2197100" y="1592263"/>
            <a:ext cx="1836737" cy="1200329"/>
          </a:xfrm>
          <a:prstGeom prst="rect">
            <a:avLst/>
          </a:prstGeom>
          <a:noFill/>
        </p:spPr>
        <p:txBody>
          <a:bodyPr>
            <a:spAutoFit/>
          </a:bodyPr>
          <a:lstStyle/>
          <a:p>
            <a:pPr>
              <a:defRPr/>
            </a:pPr>
            <a:r>
              <a:rPr lang="nb-NO" sz="1200" b="1" dirty="0"/>
              <a:t>Tips </a:t>
            </a:r>
            <a:r>
              <a:rPr lang="nb-NO" sz="1200" b="1" dirty="0" smtClean="0"/>
              <a:t>nynorsk</a:t>
            </a:r>
            <a:r>
              <a:rPr lang="nb-NO" sz="1200" b="1" baseline="0" dirty="0" smtClean="0"/>
              <a:t> </a:t>
            </a:r>
            <a:r>
              <a:rPr lang="nb-NO" sz="1200" b="1" dirty="0" smtClean="0"/>
              <a:t>stavekontroll</a:t>
            </a:r>
            <a:r>
              <a:rPr lang="nb-NO" sz="1200" b="1" dirty="0"/>
              <a:t>:</a:t>
            </a:r>
          </a:p>
          <a:p>
            <a:pPr>
              <a:defRPr/>
            </a:pPr>
            <a:r>
              <a:rPr lang="nb-NO" sz="1200" dirty="0"/>
              <a:t>Klikk fane ”se gjennom”, klikk i tekstfeltet og huk av for </a:t>
            </a:r>
            <a:r>
              <a:rPr lang="nb-NO" sz="1200" dirty="0" smtClean="0"/>
              <a:t>nynorsk </a:t>
            </a:r>
            <a:r>
              <a:rPr lang="nb-NO" sz="1200" dirty="0"/>
              <a:t>under ”språk”</a:t>
            </a:r>
          </a:p>
        </p:txBody>
      </p:sp>
      <p:sp>
        <p:nvSpPr>
          <p:cNvPr id="11" name="TekstSylinder 10"/>
          <p:cNvSpPr txBox="1"/>
          <p:nvPr userDrawn="1"/>
        </p:nvSpPr>
        <p:spPr>
          <a:xfrm>
            <a:off x="-2160588" y="4375150"/>
            <a:ext cx="1836738" cy="1569660"/>
          </a:xfrm>
          <a:prstGeom prst="rect">
            <a:avLst/>
          </a:prstGeom>
          <a:noFill/>
        </p:spPr>
        <p:txBody>
          <a:bodyPr>
            <a:spAutoFit/>
          </a:bodyPr>
          <a:lstStyle/>
          <a:p>
            <a:pPr>
              <a:defRPr/>
            </a:pPr>
            <a:r>
              <a:rPr lang="nb-NO" sz="1200" b="1" dirty="0"/>
              <a:t>Tips bunntekst:</a:t>
            </a:r>
          </a:p>
          <a:p>
            <a:pPr>
              <a:defRPr/>
            </a:pPr>
            <a:r>
              <a:rPr lang="nb-NO" sz="1200" dirty="0"/>
              <a:t>For å </a:t>
            </a:r>
            <a:r>
              <a:rPr lang="nb-NO" sz="1200" dirty="0" smtClean="0"/>
              <a:t>redigere sidenummer</a:t>
            </a:r>
            <a:r>
              <a:rPr lang="nb-NO" sz="1200" dirty="0"/>
              <a:t>, </a:t>
            </a:r>
            <a:r>
              <a:rPr lang="nb-NO" sz="1200" dirty="0" smtClean="0"/>
              <a:t>dato</a:t>
            </a:r>
            <a:r>
              <a:rPr lang="nb-NO" sz="1200" baseline="0" dirty="0" smtClean="0"/>
              <a:t> og</a:t>
            </a:r>
            <a:r>
              <a:rPr lang="nb-NO" sz="1200" dirty="0" smtClean="0"/>
              <a:t> tittel </a:t>
            </a:r>
            <a:r>
              <a:rPr lang="nb-NO" sz="1200" dirty="0"/>
              <a:t>på </a:t>
            </a:r>
            <a:r>
              <a:rPr lang="nb-NO" sz="1200" dirty="0" smtClean="0"/>
              <a:t>presentasjonen:</a:t>
            </a:r>
            <a:endParaRPr lang="nb-NO" sz="1200" dirty="0"/>
          </a:p>
          <a:p>
            <a:pPr>
              <a:defRPr/>
            </a:pPr>
            <a:r>
              <a:rPr lang="nb-NO" sz="1200" dirty="0"/>
              <a:t>Klikk  på</a:t>
            </a:r>
          </a:p>
          <a:p>
            <a:pPr>
              <a:defRPr/>
            </a:pPr>
            <a:r>
              <a:rPr lang="nb-NO" sz="1200" dirty="0"/>
              <a:t>”Sett Inn” -&gt; Topp og bunntekst -&gt; Huk av for ønsket tekst.</a:t>
            </a:r>
          </a:p>
        </p:txBody>
      </p:sp>
      <p:cxnSp>
        <p:nvCxnSpPr>
          <p:cNvPr id="12" name="Vinkel 11"/>
          <p:cNvCxnSpPr/>
          <p:nvPr userDrawn="1"/>
        </p:nvCxnSpPr>
        <p:spPr>
          <a:xfrm>
            <a:off x="-1152525" y="5984875"/>
            <a:ext cx="828675"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med liggende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t>Engelsk mal: Tekst med liggende bilde</a:t>
            </a:r>
          </a:p>
        </p:txBody>
      </p:sp>
      <p:sp>
        <p:nvSpPr>
          <p:cNvPr id="6" name="TekstSylinder 5"/>
          <p:cNvSpPr txBox="1"/>
          <p:nvPr userDrawn="1"/>
        </p:nvSpPr>
        <p:spPr>
          <a:xfrm>
            <a:off x="-2268538" y="4745038"/>
            <a:ext cx="2016125" cy="1384300"/>
          </a:xfrm>
          <a:prstGeom prst="rect">
            <a:avLst/>
          </a:prstGeom>
          <a:noFill/>
        </p:spPr>
        <p:txBody>
          <a:bodyPr>
            <a:spAutoFit/>
          </a:bodyPr>
          <a:lstStyle/>
          <a:p>
            <a:pPr>
              <a:defRPr/>
            </a:pPr>
            <a:r>
              <a:rPr lang="nb-NO" sz="1200" b="1" dirty="0"/>
              <a:t>Tips  bilde:</a:t>
            </a:r>
          </a:p>
          <a:p>
            <a:pPr>
              <a:defRPr/>
            </a:pPr>
            <a:r>
              <a:rPr lang="nb-NO" sz="1200" dirty="0"/>
              <a:t>Bildestørrelse kan forandres ved å dra i bilderammen eller høyreklikke på rammen og klikke på størrelse og plassering</a:t>
            </a:r>
          </a:p>
        </p:txBody>
      </p:sp>
      <p:sp>
        <p:nvSpPr>
          <p:cNvPr id="2" name="Tittel 1"/>
          <p:cNvSpPr>
            <a:spLocks noGrp="1"/>
          </p:cNvSpPr>
          <p:nvPr>
            <p:ph type="title"/>
          </p:nvPr>
        </p:nvSpPr>
        <p:spPr>
          <a:xfrm>
            <a:off x="719572" y="296652"/>
            <a:ext cx="7632266" cy="1143000"/>
          </a:xfr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720000" y="1592797"/>
            <a:ext cx="7631838" cy="2232248"/>
          </a:xfrm>
        </p:spPr>
        <p:txBody>
          <a:bodyPr/>
          <a:lstStyle/>
          <a:p>
            <a:pPr lvl="0"/>
            <a:r>
              <a:rPr lang="nb-NO" dirty="0" smtClean="0"/>
              <a:t>Klikk for å redigere tekststiler i malen</a:t>
            </a:r>
          </a:p>
          <a:p>
            <a:pPr lvl="1"/>
            <a:r>
              <a:rPr lang="nb-NO" dirty="0" smtClean="0"/>
              <a:t>Andre nivå</a:t>
            </a:r>
          </a:p>
          <a:p>
            <a:pPr lvl="2"/>
            <a:r>
              <a:rPr lang="nb-NO" dirty="0" smtClean="0"/>
              <a:t>Tredje nivå</a:t>
            </a:r>
          </a:p>
        </p:txBody>
      </p:sp>
      <p:sp>
        <p:nvSpPr>
          <p:cNvPr id="7" name="Plassholder for dato 3"/>
          <p:cNvSpPr>
            <a:spLocks noGrp="1"/>
          </p:cNvSpPr>
          <p:nvPr>
            <p:ph type="dt" sz="half" idx="14"/>
          </p:nvPr>
        </p:nvSpPr>
        <p:spPr/>
        <p:txBody>
          <a:bodyPr/>
          <a:lstStyle>
            <a:lvl1pPr>
              <a:defRPr/>
            </a:lvl1pPr>
          </a:lstStyle>
          <a:p>
            <a:pPr>
              <a:defRPr/>
            </a:pPr>
            <a:fld id="{C065C677-B7D4-4D38-84FD-310B7777B42C}" type="datetime4">
              <a:rPr lang="nb-NO" smtClean="0"/>
              <a:pPr>
                <a:defRPr/>
              </a:pPr>
              <a:t>14. februar 2014</a:t>
            </a:fld>
            <a:endParaRPr lang="nb-NO" dirty="0"/>
          </a:p>
        </p:txBody>
      </p:sp>
      <p:sp>
        <p:nvSpPr>
          <p:cNvPr id="9" name="Plassholder for bunntekst 4"/>
          <p:cNvSpPr>
            <a:spLocks noGrp="1"/>
          </p:cNvSpPr>
          <p:nvPr>
            <p:ph type="ftr" sz="quarter" idx="15"/>
          </p:nvPr>
        </p:nvSpPr>
        <p:spPr/>
        <p:txBody>
          <a:bodyPr/>
          <a:lstStyle>
            <a:lvl1pPr>
              <a:defRPr/>
            </a:lvl1pPr>
          </a:lstStyle>
          <a:p>
            <a:pPr>
              <a:defRPr/>
            </a:pPr>
            <a:r>
              <a:rPr lang="nb-NO"/>
              <a:t>Tittel på presentasjon</a:t>
            </a:r>
          </a:p>
        </p:txBody>
      </p:sp>
      <p:sp>
        <p:nvSpPr>
          <p:cNvPr id="11" name="Plassholder for bilde 7"/>
          <p:cNvSpPr>
            <a:spLocks noGrp="1"/>
          </p:cNvSpPr>
          <p:nvPr>
            <p:ph type="pic" sz="quarter" idx="13"/>
          </p:nvPr>
        </p:nvSpPr>
        <p:spPr>
          <a:xfrm>
            <a:off x="0" y="3438000"/>
            <a:ext cx="9144000" cy="28800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tfallende bilde">
    <p:spTree>
      <p:nvGrpSpPr>
        <p:cNvPr id="1" name=""/>
        <p:cNvGrpSpPr/>
        <p:nvPr/>
      </p:nvGrpSpPr>
      <p:grpSpPr>
        <a:xfrm>
          <a:off x="0" y="0"/>
          <a:ext cx="0" cy="0"/>
          <a:chOff x="0" y="0"/>
          <a:chExt cx="0" cy="0"/>
        </a:xfrm>
      </p:grpSpPr>
      <p:sp>
        <p:nvSpPr>
          <p:cNvPr id="3" name="TekstSylinder 2"/>
          <p:cNvSpPr txBox="1"/>
          <p:nvPr userDrawn="1"/>
        </p:nvSpPr>
        <p:spPr>
          <a:xfrm>
            <a:off x="-71438" y="-304800"/>
            <a:ext cx="7596188" cy="277812"/>
          </a:xfrm>
          <a:prstGeom prst="rect">
            <a:avLst/>
          </a:prstGeom>
          <a:noFill/>
        </p:spPr>
        <p:txBody>
          <a:bodyPr>
            <a:spAutoFit/>
          </a:bodyPr>
          <a:lstStyle/>
          <a:p>
            <a:pPr>
              <a:defRPr/>
            </a:pPr>
            <a:r>
              <a:rPr lang="nb-NO" sz="1200" dirty="0"/>
              <a:t>Engelsk mal: 1 utfallende bilde</a:t>
            </a:r>
          </a:p>
        </p:txBody>
      </p:sp>
      <p:sp>
        <p:nvSpPr>
          <p:cNvPr id="4" name="Plassholder for dato 3"/>
          <p:cNvSpPr>
            <a:spLocks noGrp="1"/>
          </p:cNvSpPr>
          <p:nvPr>
            <p:ph type="dt" sz="half" idx="14"/>
          </p:nvPr>
        </p:nvSpPr>
        <p:spPr/>
        <p:txBody>
          <a:bodyPr/>
          <a:lstStyle>
            <a:lvl1pPr>
              <a:defRPr/>
            </a:lvl1pPr>
          </a:lstStyle>
          <a:p>
            <a:pPr>
              <a:defRPr/>
            </a:pPr>
            <a:fld id="{B2C968D1-B88E-48CE-83B0-6B757554FAED}" type="datetime4">
              <a:rPr lang="nb-NO" smtClean="0"/>
              <a:pPr>
                <a:defRPr/>
              </a:pPr>
              <a:t>14. februar 2014</a:t>
            </a:fld>
            <a:endParaRPr lang="nb-NO" dirty="0"/>
          </a:p>
        </p:txBody>
      </p:sp>
      <p:sp>
        <p:nvSpPr>
          <p:cNvPr id="5" name="Plassholder for bunntekst 4"/>
          <p:cNvSpPr>
            <a:spLocks noGrp="1"/>
          </p:cNvSpPr>
          <p:nvPr>
            <p:ph type="ftr" sz="quarter" idx="15"/>
          </p:nvPr>
        </p:nvSpPr>
        <p:spPr/>
        <p:txBody>
          <a:bodyPr/>
          <a:lstStyle>
            <a:lvl1pPr>
              <a:defRPr/>
            </a:lvl1pPr>
          </a:lstStyle>
          <a:p>
            <a:pPr>
              <a:defRPr/>
            </a:pPr>
            <a:r>
              <a:rPr lang="nb-NO"/>
              <a:t>Tittel på presentasjon</a:t>
            </a:r>
          </a:p>
        </p:txBody>
      </p:sp>
      <p:sp>
        <p:nvSpPr>
          <p:cNvPr id="7" name="Plassholder for bilde 7"/>
          <p:cNvSpPr>
            <a:spLocks noGrp="1"/>
          </p:cNvSpPr>
          <p:nvPr>
            <p:ph type="pic" sz="quarter" idx="13"/>
          </p:nvPr>
        </p:nvSpPr>
        <p:spPr>
          <a:xfrm>
            <a:off x="0" y="0"/>
            <a:ext cx="9144000" cy="63180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for å legge inn bilde</a:t>
            </a:r>
          </a:p>
          <a:p>
            <a:pPr lvl="0"/>
            <a:endParaRPr lang="nb-NO" noProof="0" dirty="0"/>
          </a:p>
        </p:txBody>
      </p:sp>
      <p:sp>
        <p:nvSpPr>
          <p:cNvPr id="8" name="TekstSylinder 7"/>
          <p:cNvSpPr txBox="1"/>
          <p:nvPr userDrawn="1"/>
        </p:nvSpPr>
        <p:spPr>
          <a:xfrm>
            <a:off x="-2305050" y="5299075"/>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
        <p:nvSpPr>
          <p:cNvPr id="9" name="TekstSylinder 8"/>
          <p:cNvSpPr txBox="1"/>
          <p:nvPr userDrawn="1"/>
        </p:nvSpPr>
        <p:spPr>
          <a:xfrm>
            <a:off x="-2340768" y="3140968"/>
            <a:ext cx="2016125" cy="1384300"/>
          </a:xfrm>
          <a:prstGeom prst="rect">
            <a:avLst/>
          </a:prstGeom>
          <a:noFill/>
        </p:spPr>
        <p:txBody>
          <a:bodyPr>
            <a:spAutoFit/>
          </a:bodyPr>
          <a:lstStyle/>
          <a:p>
            <a:pPr>
              <a:defRPr/>
            </a:pPr>
            <a:r>
              <a:rPr lang="nb-NO" sz="1200" b="1" dirty="0"/>
              <a:t>Tips  bilde:</a:t>
            </a:r>
          </a:p>
          <a:p>
            <a:pPr>
              <a:defRPr/>
            </a:pPr>
            <a:r>
              <a:rPr lang="nb-NO" sz="1200" dirty="0"/>
              <a:t>Bildestørrelse kan forandres ved å dra i bilderammen eller høyreklikke på rammen og klikke på størrelse og plassering</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tfallende bilde med tittel">
    <p:spTree>
      <p:nvGrpSpPr>
        <p:cNvPr id="1" name=""/>
        <p:cNvGrpSpPr/>
        <p:nvPr/>
      </p:nvGrpSpPr>
      <p:grpSpPr>
        <a:xfrm>
          <a:off x="0" y="0"/>
          <a:ext cx="0" cy="0"/>
          <a:chOff x="0" y="0"/>
          <a:chExt cx="0" cy="0"/>
        </a:xfrm>
      </p:grpSpPr>
      <p:sp>
        <p:nvSpPr>
          <p:cNvPr id="3" name="TekstSylinder 2"/>
          <p:cNvSpPr txBox="1"/>
          <p:nvPr userDrawn="1"/>
        </p:nvSpPr>
        <p:spPr>
          <a:xfrm>
            <a:off x="-71438" y="-304800"/>
            <a:ext cx="7596188" cy="277812"/>
          </a:xfrm>
          <a:prstGeom prst="rect">
            <a:avLst/>
          </a:prstGeom>
          <a:noFill/>
        </p:spPr>
        <p:txBody>
          <a:bodyPr>
            <a:spAutoFit/>
          </a:bodyPr>
          <a:lstStyle/>
          <a:p>
            <a:pPr>
              <a:defRPr/>
            </a:pPr>
            <a:r>
              <a:rPr lang="nb-NO" sz="1200" dirty="0"/>
              <a:t>Engelsk mal: 1 utfallende bilde</a:t>
            </a:r>
          </a:p>
        </p:txBody>
      </p:sp>
      <p:sp>
        <p:nvSpPr>
          <p:cNvPr id="4" name="Plassholder for dato 3"/>
          <p:cNvSpPr>
            <a:spLocks noGrp="1"/>
          </p:cNvSpPr>
          <p:nvPr>
            <p:ph type="dt" sz="half" idx="14"/>
          </p:nvPr>
        </p:nvSpPr>
        <p:spPr/>
        <p:txBody>
          <a:bodyPr/>
          <a:lstStyle>
            <a:lvl1pPr>
              <a:defRPr/>
            </a:lvl1pPr>
          </a:lstStyle>
          <a:p>
            <a:pPr>
              <a:defRPr/>
            </a:pPr>
            <a:fld id="{B2C968D1-B88E-48CE-83B0-6B757554FAED}" type="datetime4">
              <a:rPr lang="nb-NO" smtClean="0"/>
              <a:pPr>
                <a:defRPr/>
              </a:pPr>
              <a:t>14. februar 2014</a:t>
            </a:fld>
            <a:endParaRPr lang="nb-NO" dirty="0"/>
          </a:p>
        </p:txBody>
      </p:sp>
      <p:sp>
        <p:nvSpPr>
          <p:cNvPr id="5" name="Plassholder for bunntekst 4"/>
          <p:cNvSpPr>
            <a:spLocks noGrp="1"/>
          </p:cNvSpPr>
          <p:nvPr>
            <p:ph type="ftr" sz="quarter" idx="15"/>
          </p:nvPr>
        </p:nvSpPr>
        <p:spPr/>
        <p:txBody>
          <a:bodyPr/>
          <a:lstStyle>
            <a:lvl1pPr>
              <a:defRPr/>
            </a:lvl1pPr>
          </a:lstStyle>
          <a:p>
            <a:pPr>
              <a:defRPr/>
            </a:pPr>
            <a:r>
              <a:rPr lang="nb-NO"/>
              <a:t>Tittel på presentasjon</a:t>
            </a:r>
          </a:p>
        </p:txBody>
      </p:sp>
      <p:sp>
        <p:nvSpPr>
          <p:cNvPr id="7" name="Plassholder for bilde 7"/>
          <p:cNvSpPr>
            <a:spLocks noGrp="1"/>
          </p:cNvSpPr>
          <p:nvPr>
            <p:ph type="pic" sz="quarter" idx="13"/>
          </p:nvPr>
        </p:nvSpPr>
        <p:spPr>
          <a:xfrm>
            <a:off x="0" y="0"/>
            <a:ext cx="9144000" cy="6318000"/>
          </a:xfrm>
          <a:solidFill>
            <a:schemeClr val="bg1">
              <a:lumMod val="95000"/>
            </a:schemeClr>
          </a:solidFill>
          <a:ln>
            <a:noFill/>
          </a:ln>
        </p:spPr>
        <p:txBody>
          <a:bodyPr/>
          <a:lstStyle>
            <a:lvl1pPr algn="ctr">
              <a:buNone/>
              <a:defRPr sz="1000">
                <a:solidFill>
                  <a:schemeClr val="bg1">
                    <a:lumMod val="50000"/>
                  </a:schemeClr>
                </a:solidFill>
              </a:defRPr>
            </a:lvl1pPr>
          </a:lstStyle>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endParaRPr lang="nb-NO" noProof="0" dirty="0" smtClean="0"/>
          </a:p>
          <a:p>
            <a:pPr lvl="0"/>
            <a:r>
              <a:rPr lang="nb-NO" noProof="0" dirty="0" smtClean="0"/>
              <a:t>Klikk ikonet for å legge inn bilde</a:t>
            </a:r>
          </a:p>
          <a:p>
            <a:pPr lvl="0"/>
            <a:endParaRPr lang="nb-NO" noProof="0" dirty="0"/>
          </a:p>
        </p:txBody>
      </p:sp>
      <p:sp>
        <p:nvSpPr>
          <p:cNvPr id="8" name="TekstSylinder 7"/>
          <p:cNvSpPr txBox="1"/>
          <p:nvPr userDrawn="1"/>
        </p:nvSpPr>
        <p:spPr>
          <a:xfrm>
            <a:off x="-2305050" y="5299075"/>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
        <p:nvSpPr>
          <p:cNvPr id="9" name="TekstSylinder 8"/>
          <p:cNvSpPr txBox="1"/>
          <p:nvPr userDrawn="1"/>
        </p:nvSpPr>
        <p:spPr>
          <a:xfrm>
            <a:off x="-2340768" y="3140968"/>
            <a:ext cx="2016125" cy="1384300"/>
          </a:xfrm>
          <a:prstGeom prst="rect">
            <a:avLst/>
          </a:prstGeom>
          <a:noFill/>
        </p:spPr>
        <p:txBody>
          <a:bodyPr>
            <a:spAutoFit/>
          </a:bodyPr>
          <a:lstStyle/>
          <a:p>
            <a:pPr>
              <a:defRPr/>
            </a:pPr>
            <a:r>
              <a:rPr lang="nb-NO" sz="1200" b="1" dirty="0"/>
              <a:t>Tips  bilde:</a:t>
            </a:r>
          </a:p>
          <a:p>
            <a:pPr>
              <a:defRPr/>
            </a:pPr>
            <a:r>
              <a:rPr lang="nb-NO" sz="1200" dirty="0"/>
              <a:t>Bildestørrelse kan forandres ved å dra i bilderammen eller høyreklikke på rammen og klikke på størrelse og plassering</a:t>
            </a:r>
          </a:p>
        </p:txBody>
      </p:sp>
      <p:sp>
        <p:nvSpPr>
          <p:cNvPr id="10" name="Tittel 1"/>
          <p:cNvSpPr>
            <a:spLocks noGrp="1"/>
          </p:cNvSpPr>
          <p:nvPr>
            <p:ph type="title"/>
          </p:nvPr>
        </p:nvSpPr>
        <p:spPr>
          <a:xfrm>
            <a:off x="719138" y="296863"/>
            <a:ext cx="7632700" cy="1143000"/>
          </a:xfrm>
        </p:spPr>
        <p:txBody>
          <a:bodyPr/>
          <a:lstStyle/>
          <a:p>
            <a:r>
              <a:rPr lang="nb-NO" dirty="0" smtClean="0"/>
              <a:t>Klikk for å redigere tittelstil</a:t>
            </a:r>
            <a:endParaRPr lang="nb-NO"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a:defRPr/>
            </a:pPr>
            <a:r>
              <a:rPr lang="nb-NO" sz="1200" dirty="0"/>
              <a:t>Engelsk mal: Diagram</a:t>
            </a:r>
          </a:p>
        </p:txBody>
      </p:sp>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err="1" smtClean="0"/>
              <a:t>ADs</a:t>
            </a:r>
            <a:r>
              <a:rPr lang="nb-NO" sz="1200" dirty="0" smtClean="0"/>
              <a:t> </a:t>
            </a:r>
            <a:r>
              <a:rPr lang="nb-NO" sz="1200" dirty="0"/>
              <a:t>fargepalett er lagt inn i malen og vil brukes automatisk i diagrammer og grafer</a:t>
            </a:r>
          </a:p>
        </p:txBody>
      </p:sp>
      <p:sp>
        <p:nvSpPr>
          <p:cNvPr id="2" name="Tittel 1"/>
          <p:cNvSpPr>
            <a:spLocks noGrp="1"/>
          </p:cNvSpPr>
          <p:nvPr>
            <p:ph type="title"/>
          </p:nvPr>
        </p:nvSpPr>
        <p:spPr/>
        <p:txBody>
          <a:bodyPr/>
          <a:lstStyle/>
          <a:p>
            <a:r>
              <a:rPr lang="nb-NO" dirty="0" smtClean="0"/>
              <a:t>Klikk for å redigere tittelstil</a:t>
            </a:r>
            <a:endParaRPr lang="nb-NO" dirty="0"/>
          </a:p>
        </p:txBody>
      </p:sp>
      <p:sp>
        <p:nvSpPr>
          <p:cNvPr id="9" name="Plassholder for diagram 8"/>
          <p:cNvSpPr>
            <a:spLocks noGrp="1"/>
          </p:cNvSpPr>
          <p:nvPr>
            <p:ph type="chart" sz="quarter" idx="13"/>
          </p:nvPr>
        </p:nvSpPr>
        <p:spPr>
          <a:xfrm>
            <a:off x="719138" y="1592263"/>
            <a:ext cx="7632700" cy="4537075"/>
          </a:xfrm>
        </p:spPr>
        <p:txBody>
          <a:bodyPr/>
          <a:lstStyle>
            <a:lvl1pPr>
              <a:buNone/>
              <a:defRPr sz="2000">
                <a:solidFill>
                  <a:schemeClr val="bg1">
                    <a:lumMod val="50000"/>
                  </a:schemeClr>
                </a:solidFill>
              </a:defRPr>
            </a:lvl1pPr>
          </a:lstStyle>
          <a:p>
            <a:pPr lvl="0"/>
            <a:endParaRPr lang="nb-NO" noProof="0" dirty="0"/>
          </a:p>
        </p:txBody>
      </p:sp>
      <p:sp>
        <p:nvSpPr>
          <p:cNvPr id="6" name="Plassholder for dato 3"/>
          <p:cNvSpPr>
            <a:spLocks noGrp="1"/>
          </p:cNvSpPr>
          <p:nvPr>
            <p:ph type="dt" sz="half" idx="14"/>
          </p:nvPr>
        </p:nvSpPr>
        <p:spPr/>
        <p:txBody>
          <a:bodyPr/>
          <a:lstStyle>
            <a:lvl1pPr>
              <a:defRPr/>
            </a:lvl1pPr>
          </a:lstStyle>
          <a:p>
            <a:pPr>
              <a:defRPr/>
            </a:pPr>
            <a:fld id="{C787A06B-E018-466F-9D60-D69889C1747D}" type="datetime4">
              <a:rPr lang="nb-NO" smtClean="0"/>
              <a:pPr>
                <a:defRPr/>
              </a:pPr>
              <a:t>14. februar 2014</a:t>
            </a:fld>
            <a:endParaRPr lang="nb-NO" dirty="0"/>
          </a:p>
        </p:txBody>
      </p:sp>
      <p:sp>
        <p:nvSpPr>
          <p:cNvPr id="7" name="Plassholder for bunntekst 4"/>
          <p:cNvSpPr>
            <a:spLocks noGrp="1"/>
          </p:cNvSpPr>
          <p:nvPr>
            <p:ph type="ftr" sz="quarter" idx="15"/>
          </p:nvPr>
        </p:nvSpPr>
        <p:spPr/>
        <p:txBody>
          <a:bodyPr/>
          <a:lstStyle>
            <a:lvl1pPr>
              <a:defRPr/>
            </a:lvl1pPr>
          </a:lstStyle>
          <a:p>
            <a:pPr>
              <a:defRPr/>
            </a:pPr>
            <a:r>
              <a:rPr lang="nb-NO"/>
              <a:t>Tittel på presentasjon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4" name="TekstSylinder 3"/>
          <p:cNvSpPr txBox="1"/>
          <p:nvPr userDrawn="1"/>
        </p:nvSpPr>
        <p:spPr>
          <a:xfrm>
            <a:off x="-71438" y="-304800"/>
            <a:ext cx="7596188" cy="277812"/>
          </a:xfrm>
          <a:prstGeom prst="rect">
            <a:avLst/>
          </a:prstGeom>
          <a:noFill/>
        </p:spPr>
        <p:txBody>
          <a:bodyPr>
            <a:spAutoFit/>
          </a:bodyPr>
          <a:lstStyle/>
          <a:p>
            <a:pPr>
              <a:defRPr/>
            </a:pPr>
            <a:r>
              <a:rPr lang="nb-NO" sz="1200" dirty="0"/>
              <a:t>Engelsk mal: Tabell</a:t>
            </a:r>
          </a:p>
        </p:txBody>
      </p:sp>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err="1" smtClean="0"/>
              <a:t>ADs</a:t>
            </a:r>
            <a:r>
              <a:rPr lang="nb-NO" sz="1200" dirty="0" smtClean="0"/>
              <a:t> </a:t>
            </a:r>
            <a:r>
              <a:rPr lang="nb-NO" sz="1200" dirty="0"/>
              <a:t>fargepalett er lagt inn i malen og vil brukes automatisk i diagrammer og tabeller</a:t>
            </a:r>
          </a:p>
        </p:txBody>
      </p:sp>
      <p:sp>
        <p:nvSpPr>
          <p:cNvPr id="2" name="Tittel 1"/>
          <p:cNvSpPr>
            <a:spLocks noGrp="1"/>
          </p:cNvSpPr>
          <p:nvPr>
            <p:ph type="title"/>
          </p:nvPr>
        </p:nvSpPr>
        <p:spPr/>
        <p:txBody>
          <a:bodyPr/>
          <a:lstStyle/>
          <a:p>
            <a:r>
              <a:rPr lang="nb-NO" dirty="0" smtClean="0"/>
              <a:t>Klikk for å redigere tittelstil</a:t>
            </a:r>
            <a:endParaRPr lang="nb-NO" dirty="0"/>
          </a:p>
        </p:txBody>
      </p:sp>
      <p:sp>
        <p:nvSpPr>
          <p:cNvPr id="10" name="Plassholder for tabell 9"/>
          <p:cNvSpPr>
            <a:spLocks noGrp="1"/>
          </p:cNvSpPr>
          <p:nvPr>
            <p:ph type="tbl" sz="quarter" idx="13"/>
          </p:nvPr>
        </p:nvSpPr>
        <p:spPr>
          <a:xfrm>
            <a:off x="719138" y="1592263"/>
            <a:ext cx="7632700" cy="4537075"/>
          </a:xfrm>
        </p:spPr>
        <p:txBody>
          <a:bodyPr/>
          <a:lstStyle>
            <a:lvl1pPr>
              <a:buNone/>
              <a:defRPr sz="2000">
                <a:solidFill>
                  <a:schemeClr val="bg1">
                    <a:lumMod val="50000"/>
                  </a:schemeClr>
                </a:solidFill>
              </a:defRPr>
            </a:lvl1pPr>
          </a:lstStyle>
          <a:p>
            <a:pPr lvl="0"/>
            <a:endParaRPr lang="nb-NO" noProof="0" dirty="0"/>
          </a:p>
        </p:txBody>
      </p:sp>
      <p:sp>
        <p:nvSpPr>
          <p:cNvPr id="6" name="Plassholder for dato 3"/>
          <p:cNvSpPr>
            <a:spLocks noGrp="1"/>
          </p:cNvSpPr>
          <p:nvPr>
            <p:ph type="dt" sz="half" idx="14"/>
          </p:nvPr>
        </p:nvSpPr>
        <p:spPr/>
        <p:txBody>
          <a:bodyPr/>
          <a:lstStyle>
            <a:lvl1pPr>
              <a:defRPr/>
            </a:lvl1pPr>
          </a:lstStyle>
          <a:p>
            <a:pPr>
              <a:defRPr/>
            </a:pPr>
            <a:fld id="{7F2A88EC-1301-4E65-830A-B34D461D491C}" type="datetime4">
              <a:rPr lang="nb-NO" smtClean="0"/>
              <a:pPr>
                <a:defRPr/>
              </a:pPr>
              <a:t>14. februar 2014</a:t>
            </a:fld>
            <a:endParaRPr lang="nb-NO" dirty="0"/>
          </a:p>
        </p:txBody>
      </p:sp>
      <p:sp>
        <p:nvSpPr>
          <p:cNvPr id="7" name="Plassholder for bunntekst 4"/>
          <p:cNvSpPr>
            <a:spLocks noGrp="1"/>
          </p:cNvSpPr>
          <p:nvPr>
            <p:ph type="ftr" sz="quarter" idx="15"/>
          </p:nvPr>
        </p:nvSpPr>
        <p:spPr/>
        <p:txBody>
          <a:bodyPr/>
          <a:lstStyle>
            <a:lvl1pPr>
              <a:defRPr/>
            </a:lvl1pPr>
          </a:lstStyle>
          <a:p>
            <a:pPr>
              <a:defRPr/>
            </a:pPr>
            <a:r>
              <a:rPr lang="nb-NO"/>
              <a:t>Tittel på presentasjon</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5" name="TekstSylinder 4"/>
          <p:cNvSpPr txBox="1"/>
          <p:nvPr userDrawn="1"/>
        </p:nvSpPr>
        <p:spPr>
          <a:xfrm>
            <a:off x="-2160588" y="5113338"/>
            <a:ext cx="2016125" cy="1016000"/>
          </a:xfrm>
          <a:prstGeom prst="rect">
            <a:avLst/>
          </a:prstGeom>
          <a:noFill/>
        </p:spPr>
        <p:txBody>
          <a:bodyPr>
            <a:spAutoFit/>
          </a:bodyPr>
          <a:lstStyle/>
          <a:p>
            <a:pPr>
              <a:defRPr/>
            </a:pPr>
            <a:r>
              <a:rPr lang="nb-NO" sz="1200" b="1" dirty="0"/>
              <a:t>Tips  farger:</a:t>
            </a:r>
          </a:p>
          <a:p>
            <a:pPr>
              <a:defRPr/>
            </a:pPr>
            <a:r>
              <a:rPr lang="nb-NO" sz="1200" dirty="0" err="1" smtClean="0"/>
              <a:t>ADs</a:t>
            </a:r>
            <a:r>
              <a:rPr lang="nb-NO" sz="1200" dirty="0" smtClean="0"/>
              <a:t> </a:t>
            </a:r>
            <a:r>
              <a:rPr lang="nb-NO" sz="1200" dirty="0"/>
              <a:t>fargepalett er lagt inn i malen og vil brukes automatisk i diagrammer og grafer</a:t>
            </a:r>
          </a:p>
        </p:txBody>
      </p:sp>
      <p:sp>
        <p:nvSpPr>
          <p:cNvPr id="6" name="TekstSylinder 5"/>
          <p:cNvSpPr txBox="1"/>
          <p:nvPr userDrawn="1"/>
        </p:nvSpPr>
        <p:spPr>
          <a:xfrm>
            <a:off x="-71438" y="-304800"/>
            <a:ext cx="7596188" cy="277812"/>
          </a:xfrm>
          <a:prstGeom prst="rect">
            <a:avLst/>
          </a:prstGeom>
          <a:noFill/>
        </p:spPr>
        <p:txBody>
          <a:bodyPr>
            <a:spAutoFit/>
          </a:bodyPr>
          <a:lstStyle/>
          <a:p>
            <a:pPr>
              <a:defRPr/>
            </a:pPr>
            <a:r>
              <a:rPr lang="nb-NO" sz="1200" dirty="0"/>
              <a:t>Engelsk mal: To innholdsdeler - Sammenlikning</a:t>
            </a:r>
          </a:p>
        </p:txBody>
      </p:sp>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719138" y="1600200"/>
            <a:ext cx="3776662"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p:txBody>
      </p:sp>
      <p:sp>
        <p:nvSpPr>
          <p:cNvPr id="4" name="Plassholder for innhold 3"/>
          <p:cNvSpPr>
            <a:spLocks noGrp="1"/>
          </p:cNvSpPr>
          <p:nvPr>
            <p:ph sz="half" idx="2"/>
          </p:nvPr>
        </p:nvSpPr>
        <p:spPr>
          <a:xfrm>
            <a:off x="4648200" y="1600200"/>
            <a:ext cx="3703638"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p:txBody>
      </p:sp>
      <p:sp>
        <p:nvSpPr>
          <p:cNvPr id="7" name="Plassholder for dato 3"/>
          <p:cNvSpPr>
            <a:spLocks noGrp="1"/>
          </p:cNvSpPr>
          <p:nvPr>
            <p:ph type="dt" sz="half" idx="10"/>
          </p:nvPr>
        </p:nvSpPr>
        <p:spPr/>
        <p:txBody>
          <a:bodyPr/>
          <a:lstStyle>
            <a:lvl1pPr>
              <a:defRPr/>
            </a:lvl1pPr>
          </a:lstStyle>
          <a:p>
            <a:pPr>
              <a:defRPr/>
            </a:pPr>
            <a:fld id="{326E25F5-86D6-4808-8F76-C4D4D8C948BC}" type="datetime4">
              <a:rPr lang="nb-NO" smtClean="0"/>
              <a:pPr>
                <a:defRPr/>
              </a:pPr>
              <a:t>14. februar 2014</a:t>
            </a:fld>
            <a:endParaRPr lang="nb-NO" dirty="0"/>
          </a:p>
        </p:txBody>
      </p:sp>
      <p:sp>
        <p:nvSpPr>
          <p:cNvPr id="8" name="Plassholder for bunntekst 4"/>
          <p:cNvSpPr>
            <a:spLocks noGrp="1"/>
          </p:cNvSpPr>
          <p:nvPr>
            <p:ph type="ftr" sz="quarter" idx="11"/>
          </p:nvPr>
        </p:nvSpPr>
        <p:spPr/>
        <p:txBody>
          <a:bodyPr/>
          <a:lstStyle>
            <a:lvl1pPr>
              <a:defRPr/>
            </a:lvl1pPr>
          </a:lstStyle>
          <a:p>
            <a:pPr>
              <a:defRPr/>
            </a:pPr>
            <a:r>
              <a:rPr lang="nb-NO"/>
              <a:t>Tittel på presentasjon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t Oppsett">
    <p:bg>
      <p:bgPr>
        <a:solidFill>
          <a:schemeClr val="bg1"/>
        </a:solidFill>
        <a:effectLst/>
      </p:bgPr>
    </p:bg>
    <p:spTree>
      <p:nvGrpSpPr>
        <p:cNvPr id="1" name=""/>
        <p:cNvGrpSpPr/>
        <p:nvPr/>
      </p:nvGrpSpPr>
      <p:grpSpPr>
        <a:xfrm>
          <a:off x="0" y="0"/>
          <a:ext cx="0" cy="0"/>
          <a:chOff x="0" y="0"/>
          <a:chExt cx="0" cy="0"/>
        </a:xfrm>
      </p:grpSpPr>
      <p:sp>
        <p:nvSpPr>
          <p:cNvPr id="15" name="Rektangel 14"/>
          <p:cNvSpPr>
            <a:spLocks noChangeAspect="1"/>
          </p:cNvSpPr>
          <p:nvPr userDrawn="1"/>
        </p:nvSpPr>
        <p:spPr>
          <a:xfrm>
            <a:off x="0" y="2124000"/>
            <a:ext cx="9144000" cy="4032448"/>
          </a:xfrm>
          <a:prstGeom prst="rect">
            <a:avLst/>
          </a:prstGeom>
          <a:solidFill>
            <a:srgbClr val="4E4C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bg1"/>
              </a:solidFill>
            </a:endParaRPr>
          </a:p>
        </p:txBody>
      </p:sp>
      <p:sp>
        <p:nvSpPr>
          <p:cNvPr id="5" name="Rektangel 4"/>
          <p:cNvSpPr/>
          <p:nvPr userDrawn="1"/>
        </p:nvSpPr>
        <p:spPr>
          <a:xfrm>
            <a:off x="0" y="6300788"/>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8" name="TekstSylinder 7"/>
          <p:cNvSpPr txBox="1"/>
          <p:nvPr userDrawn="1"/>
        </p:nvSpPr>
        <p:spPr>
          <a:xfrm>
            <a:off x="0" y="-268288"/>
            <a:ext cx="2987675" cy="276226"/>
          </a:xfrm>
          <a:prstGeom prst="rect">
            <a:avLst/>
          </a:prstGeom>
          <a:noFill/>
        </p:spPr>
        <p:txBody>
          <a:bodyPr>
            <a:spAutoFit/>
          </a:bodyPr>
          <a:lstStyle/>
          <a:p>
            <a:pPr>
              <a:defRPr/>
            </a:pPr>
            <a:r>
              <a:rPr lang="nb-NO" sz="1200" dirty="0"/>
              <a:t>Norsk mal: Sluttside</a:t>
            </a:r>
          </a:p>
        </p:txBody>
      </p:sp>
      <p:sp>
        <p:nvSpPr>
          <p:cNvPr id="10" name="TekstSylinder 9"/>
          <p:cNvSpPr txBox="1"/>
          <p:nvPr userDrawn="1"/>
        </p:nvSpPr>
        <p:spPr>
          <a:xfrm>
            <a:off x="-2628900" y="5299075"/>
            <a:ext cx="2413000" cy="830263"/>
          </a:xfrm>
          <a:prstGeom prst="rect">
            <a:avLst/>
          </a:prstGeom>
          <a:noFill/>
        </p:spPr>
        <p:txBody>
          <a:bodyPr>
            <a:spAutoFit/>
          </a:bodyPr>
          <a:lstStyle/>
          <a:p>
            <a:pPr>
              <a:defRPr/>
            </a:pPr>
            <a:r>
              <a:rPr lang="nb-NO" sz="1200" b="1" dirty="0"/>
              <a:t>Tips bildekreditering:</a:t>
            </a:r>
          </a:p>
          <a:p>
            <a:pPr>
              <a:defRPr/>
            </a:pPr>
            <a:r>
              <a:rPr lang="nb-NO" sz="1200" dirty="0"/>
              <a:t>Alle bilder brukt i presentasjonen må krediteres for eksempel slik:</a:t>
            </a:r>
          </a:p>
          <a:p>
            <a:pPr>
              <a:defRPr/>
            </a:pPr>
            <a:r>
              <a:rPr lang="nb-NO" sz="1200" dirty="0"/>
              <a:t>Slide nr. X: Fotograf, Bildebyrå</a:t>
            </a:r>
          </a:p>
        </p:txBody>
      </p:sp>
      <p:sp>
        <p:nvSpPr>
          <p:cNvPr id="2" name="Tittel 1"/>
          <p:cNvSpPr>
            <a:spLocks noGrp="1"/>
          </p:cNvSpPr>
          <p:nvPr>
            <p:ph type="ctrTitle" hasCustomPrompt="1"/>
          </p:nvPr>
        </p:nvSpPr>
        <p:spPr>
          <a:xfrm>
            <a:off x="719138" y="2060848"/>
            <a:ext cx="7632700" cy="1470025"/>
          </a:xfrm>
        </p:spPr>
        <p:txBody>
          <a:bodyPr/>
          <a:lstStyle>
            <a:lvl1pPr algn="ctr">
              <a:defRPr baseline="0">
                <a:solidFill>
                  <a:schemeClr val="bg1"/>
                </a:solidFill>
              </a:defRPr>
            </a:lvl1pPr>
          </a:lstStyle>
          <a:p>
            <a:r>
              <a:rPr lang="nb-NO" dirty="0" smtClean="0"/>
              <a:t>Tittel på presentasjon</a:t>
            </a:r>
            <a:endParaRPr lang="nb-NO" dirty="0"/>
          </a:p>
        </p:txBody>
      </p:sp>
      <p:sp>
        <p:nvSpPr>
          <p:cNvPr id="3" name="Undertittel 2"/>
          <p:cNvSpPr>
            <a:spLocks noGrp="1"/>
          </p:cNvSpPr>
          <p:nvPr>
            <p:ph type="subTitle" idx="1" hasCustomPrompt="1"/>
          </p:nvPr>
        </p:nvSpPr>
        <p:spPr>
          <a:xfrm>
            <a:off x="719138" y="3886200"/>
            <a:ext cx="7632700" cy="370892"/>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Foredragsholder</a:t>
            </a:r>
            <a:endParaRPr lang="nb-NO" dirty="0"/>
          </a:p>
        </p:txBody>
      </p:sp>
      <p:sp>
        <p:nvSpPr>
          <p:cNvPr id="9" name="Plassholder for tekst 8"/>
          <p:cNvSpPr>
            <a:spLocks noGrp="1"/>
          </p:cNvSpPr>
          <p:nvPr>
            <p:ph type="body" sz="quarter" idx="13" hasCustomPrompt="1"/>
          </p:nvPr>
        </p:nvSpPr>
        <p:spPr>
          <a:xfrm>
            <a:off x="719138" y="4652963"/>
            <a:ext cx="7632700" cy="323850"/>
          </a:xfrm>
        </p:spPr>
        <p:txBody>
          <a:bodyPr/>
          <a:lstStyle>
            <a:lvl1pPr algn="ctr">
              <a:buNone/>
              <a:defRPr sz="1200" baseline="0">
                <a:solidFill>
                  <a:schemeClr val="bg1"/>
                </a:solidFill>
              </a:defRPr>
            </a:lvl1pPr>
          </a:lstStyle>
          <a:p>
            <a:pPr lvl="0"/>
            <a:r>
              <a:rPr lang="nb-NO" dirty="0" smtClean="0"/>
              <a:t>Bildekreditering</a:t>
            </a:r>
          </a:p>
        </p:txBody>
      </p:sp>
      <p:sp>
        <p:nvSpPr>
          <p:cNvPr id="11" name="Plassholder for dato 3"/>
          <p:cNvSpPr>
            <a:spLocks noGrp="1"/>
          </p:cNvSpPr>
          <p:nvPr>
            <p:ph type="dt" sz="half" idx="14"/>
          </p:nvPr>
        </p:nvSpPr>
        <p:spPr/>
        <p:txBody>
          <a:bodyPr/>
          <a:lstStyle>
            <a:lvl1pPr>
              <a:defRPr sz="1000">
                <a:latin typeface="Verdana" pitchFamily="34" charset="0"/>
              </a:defRPr>
            </a:lvl1pPr>
          </a:lstStyle>
          <a:p>
            <a:pPr>
              <a:defRPr/>
            </a:pPr>
            <a:fld id="{4C995EAD-8A68-4DEE-A668-F445693F7870}" type="datetime4">
              <a:rPr lang="nb-NO" smtClean="0"/>
              <a:pPr>
                <a:defRPr/>
              </a:pPr>
              <a:t>14. februar 2014</a:t>
            </a:fld>
            <a:endParaRPr lang="nb-NO" dirty="0"/>
          </a:p>
        </p:txBody>
      </p:sp>
      <p:sp>
        <p:nvSpPr>
          <p:cNvPr id="12" name="Plassholder for bunntekst 4"/>
          <p:cNvSpPr>
            <a:spLocks noGrp="1"/>
          </p:cNvSpPr>
          <p:nvPr>
            <p:ph type="ftr" sz="quarter" idx="15"/>
          </p:nvPr>
        </p:nvSpPr>
        <p:spPr/>
        <p:txBody>
          <a:bodyPr/>
          <a:lstStyle>
            <a:lvl1pPr>
              <a:defRPr/>
            </a:lvl1pPr>
          </a:lstStyle>
          <a:p>
            <a:pPr>
              <a:defRPr/>
            </a:pPr>
            <a:r>
              <a:rPr lang="nb-NO"/>
              <a:t>Tittel på presentasjon</a:t>
            </a:r>
          </a:p>
        </p:txBody>
      </p:sp>
      <p:pic>
        <p:nvPicPr>
          <p:cNvPr id="16" name="Picture 2" descr="F:\INFO\Grafikk og maler\Grafisk profil\Designprogram for AD\Web\designelement_2010_figurer_hvite300dpi.png"/>
          <p:cNvPicPr>
            <a:picLocks noChangeAspect="1" noChangeArrowheads="1"/>
          </p:cNvPicPr>
          <p:nvPr userDrawn="1"/>
        </p:nvPicPr>
        <p:blipFill>
          <a:blip r:embed="rId2" cstate="print"/>
          <a:srcRect/>
          <a:stretch>
            <a:fillRect/>
          </a:stretch>
        </p:blipFill>
        <p:spPr bwMode="auto">
          <a:xfrm>
            <a:off x="0" y="3501008"/>
            <a:ext cx="2538469" cy="2808312"/>
          </a:xfrm>
          <a:prstGeom prst="rect">
            <a:avLst/>
          </a:prstGeom>
          <a:noFill/>
        </p:spPr>
      </p:pic>
      <p:pic>
        <p:nvPicPr>
          <p:cNvPr id="13" name="Bilde 12" descr="ASD2CE00.png"/>
          <p:cNvPicPr>
            <a:picLocks noChangeAspect="1"/>
          </p:cNvPicPr>
          <p:nvPr userDrawn="1"/>
        </p:nvPicPr>
        <p:blipFill>
          <a:blip r:embed="rId3" cstate="print"/>
          <a:stretch>
            <a:fillRect/>
          </a:stretch>
        </p:blipFill>
        <p:spPr>
          <a:xfrm>
            <a:off x="3209541" y="547200"/>
            <a:ext cx="2724918" cy="9936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 UTEN KULEPUNKT">
    <p:spTree>
      <p:nvGrpSpPr>
        <p:cNvPr id="1" name=""/>
        <p:cNvGrpSpPr/>
        <p:nvPr/>
      </p:nvGrpSpPr>
      <p:grpSpPr>
        <a:xfrm>
          <a:off x="0" y="0"/>
          <a:ext cx="0" cy="0"/>
          <a:chOff x="0" y="0"/>
          <a:chExt cx="0" cy="0"/>
        </a:xfrm>
      </p:grpSpPr>
      <p:sp>
        <p:nvSpPr>
          <p:cNvPr id="4" name="TekstSylinder 3"/>
          <p:cNvSpPr txBox="1"/>
          <p:nvPr userDrawn="1"/>
        </p:nvSpPr>
        <p:spPr>
          <a:xfrm>
            <a:off x="-71438" y="-276225"/>
            <a:ext cx="3275013" cy="276225"/>
          </a:xfrm>
          <a:prstGeom prst="rect">
            <a:avLst/>
          </a:prstGeom>
          <a:noFill/>
        </p:spPr>
        <p:txBody>
          <a:bodyPr>
            <a:spAutoFit/>
          </a:bodyPr>
          <a:lstStyle/>
          <a:p>
            <a:pPr>
              <a:defRPr/>
            </a:pPr>
            <a:r>
              <a:rPr lang="nb-NO" sz="1200" dirty="0"/>
              <a:t>Norsk mal: Tekst uten </a:t>
            </a:r>
            <a:r>
              <a:rPr lang="nb-NO" sz="1200" dirty="0" err="1"/>
              <a:t>kulepunkter</a:t>
            </a:r>
            <a:endParaRPr lang="nb-NO" sz="1200" dirty="0"/>
          </a:p>
        </p:txBody>
      </p: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a:p>
        </p:txBody>
      </p:sp>
      <p:sp>
        <p:nvSpPr>
          <p:cNvPr id="3" name="Plassholder for innhold 2"/>
          <p:cNvSpPr>
            <a:spLocks noGrp="1"/>
          </p:cNvSpPr>
          <p:nvPr>
            <p:ph idx="1"/>
          </p:nvPr>
        </p:nvSpPr>
        <p:spPr>
          <a:xfrm>
            <a:off x="720000" y="1592796"/>
            <a:ext cx="7631838" cy="4525963"/>
          </a:xfrm>
        </p:spPr>
        <p:txBody>
          <a:bodyPr/>
          <a:lstStyle>
            <a:lvl1pPr>
              <a:buNone/>
              <a:defRPr/>
            </a:lvl1pPr>
            <a:lvl2pPr>
              <a:buNone/>
              <a:defRPr/>
            </a:lvl2pPr>
            <a:lvl3pPr>
              <a:buNone/>
              <a:defRPr/>
            </a:lvl3pPr>
            <a:lvl4pPr>
              <a:buNone/>
              <a:defRPr/>
            </a:lvl4pPr>
            <a:lvl5pP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3"/>
          <p:cNvSpPr>
            <a:spLocks noGrp="1"/>
          </p:cNvSpPr>
          <p:nvPr>
            <p:ph type="dt" sz="half" idx="10"/>
          </p:nvPr>
        </p:nvSpPr>
        <p:spPr/>
        <p:txBody>
          <a:bodyPr/>
          <a:lstStyle>
            <a:lvl1pPr>
              <a:defRPr/>
            </a:lvl1pPr>
          </a:lstStyle>
          <a:p>
            <a:pPr>
              <a:defRPr/>
            </a:pPr>
            <a:fld id="{FB582063-DEAE-475B-8707-EED670EA856E}" type="datetime4">
              <a:rPr lang="nb-NO" smtClean="0"/>
              <a:pPr>
                <a:defRPr/>
              </a:pPr>
              <a:t>14. februar 2014</a:t>
            </a:fld>
            <a:endParaRPr lang="nb-NO" dirty="0"/>
          </a:p>
        </p:txBody>
      </p:sp>
      <p:sp>
        <p:nvSpPr>
          <p:cNvPr id="6"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8" name="TekstSylinder 7"/>
          <p:cNvSpPr txBox="1"/>
          <p:nvPr userDrawn="1"/>
        </p:nvSpPr>
        <p:spPr>
          <a:xfrm>
            <a:off x="-2160588" y="4375150"/>
            <a:ext cx="1836738" cy="1569660"/>
          </a:xfrm>
          <a:prstGeom prst="rect">
            <a:avLst/>
          </a:prstGeom>
          <a:noFill/>
        </p:spPr>
        <p:txBody>
          <a:bodyPr>
            <a:spAutoFit/>
          </a:bodyPr>
          <a:lstStyle/>
          <a:p>
            <a:pPr>
              <a:defRPr/>
            </a:pPr>
            <a:r>
              <a:rPr lang="nb-NO" sz="1200" b="1" dirty="0"/>
              <a:t>Tips bunntekst:</a:t>
            </a:r>
          </a:p>
          <a:p>
            <a:pPr>
              <a:defRPr/>
            </a:pPr>
            <a:r>
              <a:rPr lang="nb-NO" sz="1200" dirty="0"/>
              <a:t>For å </a:t>
            </a:r>
            <a:r>
              <a:rPr lang="nb-NO" sz="1200" dirty="0" smtClean="0"/>
              <a:t>redigere sidenummer</a:t>
            </a:r>
            <a:r>
              <a:rPr lang="nb-NO" sz="1200" dirty="0"/>
              <a:t>, </a:t>
            </a:r>
            <a:r>
              <a:rPr lang="nb-NO" sz="1200" dirty="0" smtClean="0"/>
              <a:t>dato</a:t>
            </a:r>
            <a:r>
              <a:rPr lang="nb-NO" sz="1200" baseline="0" dirty="0" smtClean="0"/>
              <a:t> og</a:t>
            </a:r>
            <a:r>
              <a:rPr lang="nb-NO" sz="1200" dirty="0" smtClean="0"/>
              <a:t> tittel </a:t>
            </a:r>
            <a:r>
              <a:rPr lang="nb-NO" sz="1200" dirty="0"/>
              <a:t>på </a:t>
            </a:r>
            <a:r>
              <a:rPr lang="nb-NO" sz="1200" dirty="0" smtClean="0"/>
              <a:t>presentasjonen:</a:t>
            </a:r>
            <a:endParaRPr lang="nb-NO" sz="1200" dirty="0"/>
          </a:p>
          <a:p>
            <a:pPr>
              <a:defRPr/>
            </a:pPr>
            <a:r>
              <a:rPr lang="nb-NO" sz="1200" dirty="0"/>
              <a:t>Klikk  på</a:t>
            </a:r>
          </a:p>
          <a:p>
            <a:pPr>
              <a:defRPr/>
            </a:pPr>
            <a:r>
              <a:rPr lang="nb-NO" sz="1200" dirty="0"/>
              <a:t>”Sett Inn” -&gt; Topp og bunntekst -&gt; Huk av for ønsket tekst.</a:t>
            </a:r>
          </a:p>
        </p:txBody>
      </p:sp>
      <p:cxnSp>
        <p:nvCxnSpPr>
          <p:cNvPr id="9" name="Vinkel 8"/>
          <p:cNvCxnSpPr/>
          <p:nvPr userDrawn="1"/>
        </p:nvCxnSpPr>
        <p:spPr>
          <a:xfrm>
            <a:off x="-1152525" y="5984875"/>
            <a:ext cx="828675"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kstSylinder 9"/>
          <p:cNvSpPr txBox="1"/>
          <p:nvPr userDrawn="1"/>
        </p:nvSpPr>
        <p:spPr>
          <a:xfrm>
            <a:off x="-2197100" y="1592263"/>
            <a:ext cx="1836737" cy="1200329"/>
          </a:xfrm>
          <a:prstGeom prst="rect">
            <a:avLst/>
          </a:prstGeom>
          <a:noFill/>
        </p:spPr>
        <p:txBody>
          <a:bodyPr>
            <a:spAutoFit/>
          </a:bodyPr>
          <a:lstStyle/>
          <a:p>
            <a:pPr>
              <a:defRPr/>
            </a:pPr>
            <a:r>
              <a:rPr lang="nb-NO" sz="1200" b="1" dirty="0"/>
              <a:t>Tips </a:t>
            </a:r>
            <a:r>
              <a:rPr lang="nb-NO" sz="1200" b="1" dirty="0" smtClean="0"/>
              <a:t>nynorsk</a:t>
            </a:r>
            <a:r>
              <a:rPr lang="nb-NO" sz="1200" b="1" baseline="0" dirty="0" smtClean="0"/>
              <a:t> </a:t>
            </a:r>
            <a:r>
              <a:rPr lang="nb-NO" sz="1200" b="1" dirty="0" smtClean="0"/>
              <a:t>stavekontroll</a:t>
            </a:r>
            <a:r>
              <a:rPr lang="nb-NO" sz="1200" b="1" dirty="0"/>
              <a:t>:</a:t>
            </a:r>
          </a:p>
          <a:p>
            <a:pPr>
              <a:defRPr/>
            </a:pPr>
            <a:r>
              <a:rPr lang="nb-NO" sz="1200" dirty="0"/>
              <a:t>Klikk fane ”se gjennom”, klikk i tekstfeltet og huk av for </a:t>
            </a:r>
            <a:r>
              <a:rPr lang="nb-NO" sz="1200" dirty="0" smtClean="0"/>
              <a:t>nynorsk </a:t>
            </a:r>
            <a:r>
              <a:rPr lang="nb-NO" sz="1200" dirty="0"/>
              <a:t>under ”språk”</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med 1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- 1 vertikalt bilde</a:t>
            </a:r>
          </a:p>
        </p:txBody>
      </p:sp>
      <p:sp>
        <p:nvSpPr>
          <p:cNvPr id="6" name="TekstSylinder 5"/>
          <p:cNvSpPr txBox="1"/>
          <p:nvPr userDrawn="1"/>
        </p:nvSpPr>
        <p:spPr>
          <a:xfrm>
            <a:off x="-2305050" y="5299075"/>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noChangeAspect="1"/>
          </p:cNvSpPr>
          <p:nvPr>
            <p:ph type="pic" sz="quarter" idx="13"/>
          </p:nvPr>
        </p:nvSpPr>
        <p:spPr>
          <a:xfrm>
            <a:off x="7198893" y="0"/>
            <a:ext cx="1945107" cy="6345324"/>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7" name="Plassholder for dato 3"/>
          <p:cNvSpPr>
            <a:spLocks noGrp="1"/>
          </p:cNvSpPr>
          <p:nvPr>
            <p:ph type="dt" sz="half" idx="14"/>
          </p:nvPr>
        </p:nvSpPr>
        <p:spPr/>
        <p:txBody>
          <a:bodyPr/>
          <a:lstStyle>
            <a:lvl1pPr>
              <a:defRPr/>
            </a:lvl1pPr>
          </a:lstStyle>
          <a:p>
            <a:pPr>
              <a:defRPr/>
            </a:pPr>
            <a:fld id="{A616B683-3FD9-40D2-B347-641029B275F0}" type="datetime4">
              <a:rPr lang="nb-NO" smtClean="0"/>
              <a:pPr>
                <a:defRPr/>
              </a:pPr>
              <a:t>14. februar 2014</a:t>
            </a:fld>
            <a:endParaRPr lang="nb-NO" dirty="0"/>
          </a:p>
        </p:txBody>
      </p:sp>
      <p:sp>
        <p:nvSpPr>
          <p:cNvPr id="9" name="Plassholder for bunntekst 4"/>
          <p:cNvSpPr>
            <a:spLocks noGrp="1"/>
          </p:cNvSpPr>
          <p:nvPr>
            <p:ph type="ftr" sz="quarter" idx="15"/>
          </p:nvPr>
        </p:nvSpPr>
        <p:spPr/>
        <p:txBody>
          <a:bodyPr/>
          <a:lstStyle>
            <a:lvl1pPr>
              <a:defRPr/>
            </a:lvl1pPr>
          </a:lstStyle>
          <a:p>
            <a:pPr>
              <a:defRPr/>
            </a:pPr>
            <a:r>
              <a:rPr lang="nb-NO"/>
              <a:t>Tittel på presentasjon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med 3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3 vertikale bilder</a:t>
            </a:r>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7200000" y="0"/>
            <a:ext cx="1944000" cy="211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7200000" y="2116800"/>
            <a:ext cx="1944000" cy="211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7200000" y="4233600"/>
            <a:ext cx="1944000" cy="21132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11" name="Plassholder for dato 3"/>
          <p:cNvSpPr>
            <a:spLocks noGrp="1"/>
          </p:cNvSpPr>
          <p:nvPr>
            <p:ph type="dt" sz="half" idx="16"/>
          </p:nvPr>
        </p:nvSpPr>
        <p:spPr/>
        <p:txBody>
          <a:bodyPr/>
          <a:lstStyle>
            <a:lvl1pPr>
              <a:defRPr/>
            </a:lvl1pPr>
          </a:lstStyle>
          <a:p>
            <a:pPr>
              <a:defRPr/>
            </a:pPr>
            <a:fld id="{BBFE9EC2-BF9F-4220-933B-4BD9A12ED80D}" type="datetime4">
              <a:rPr lang="nb-NO" smtClean="0"/>
              <a:pPr>
                <a:defRPr/>
              </a:pPr>
              <a:t>14. februar 2014</a:t>
            </a:fld>
            <a:endParaRPr lang="nb-NO" dirty="0"/>
          </a:p>
        </p:txBody>
      </p:sp>
      <p:sp>
        <p:nvSpPr>
          <p:cNvPr id="12" name="Plassholder for bunntekst 4"/>
          <p:cNvSpPr>
            <a:spLocks noGrp="1"/>
          </p:cNvSpPr>
          <p:nvPr>
            <p:ph type="ftr" sz="quarter" idx="17"/>
          </p:nvPr>
        </p:nvSpPr>
        <p:spPr/>
        <p:txBody>
          <a:bodyPr/>
          <a:lstStyle>
            <a:lvl1pPr>
              <a:defRPr/>
            </a:lvl1pPr>
          </a:lstStyle>
          <a:p>
            <a:pPr>
              <a:defRPr/>
            </a:pPr>
            <a:r>
              <a:rPr lang="nb-NO"/>
              <a:t>Tittel på presentasjon</a:t>
            </a:r>
          </a:p>
        </p:txBody>
      </p:sp>
      <p:sp>
        <p:nvSpPr>
          <p:cNvPr id="14" name="TekstSylinder 13"/>
          <p:cNvSpPr txBox="1"/>
          <p:nvPr userDrawn="1"/>
        </p:nvSpPr>
        <p:spPr>
          <a:xfrm>
            <a:off x="-2305050" y="5299075"/>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med 4 bilder">
    <p:spTree>
      <p:nvGrpSpPr>
        <p:cNvPr id="1" name=""/>
        <p:cNvGrpSpPr/>
        <p:nvPr/>
      </p:nvGrpSpPr>
      <p:grpSpPr>
        <a:xfrm>
          <a:off x="0" y="0"/>
          <a:ext cx="0" cy="0"/>
          <a:chOff x="0" y="0"/>
          <a:chExt cx="0" cy="0"/>
        </a:xfrm>
      </p:grpSpPr>
      <p:sp>
        <p:nvSpPr>
          <p:cNvPr id="7" name="TekstSylinder 6"/>
          <p:cNvSpPr txBox="1"/>
          <p:nvPr userDrawn="1"/>
        </p:nvSpPr>
        <p:spPr>
          <a:xfrm>
            <a:off x="-71438" y="-304800"/>
            <a:ext cx="7596188"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a:t>
            </a:r>
            <a:r>
              <a:rPr lang="nb-NO" sz="1200" dirty="0" smtClean="0"/>
              <a:t>4 </a:t>
            </a:r>
            <a:r>
              <a:rPr lang="nb-NO" sz="1200" dirty="0"/>
              <a:t>vertikale bilder</a:t>
            </a:r>
          </a:p>
        </p:txBody>
      </p:sp>
      <p:sp>
        <p:nvSpPr>
          <p:cNvPr id="2" name="Tittel 1"/>
          <p:cNvSpPr>
            <a:spLocks noGrp="1"/>
          </p:cNvSpPr>
          <p:nvPr>
            <p:ph type="title"/>
          </p:nvPr>
        </p:nvSpPr>
        <p:spPr>
          <a:xfrm>
            <a:off x="719572" y="296652"/>
            <a:ext cx="637270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6"/>
            <a:ext cx="637228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7200000" y="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7200000" y="158760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7200000" y="3175200"/>
            <a:ext cx="1944000" cy="15876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1" name="Plassholder for dato 3"/>
          <p:cNvSpPr>
            <a:spLocks noGrp="1"/>
          </p:cNvSpPr>
          <p:nvPr>
            <p:ph type="dt" sz="half" idx="16"/>
          </p:nvPr>
        </p:nvSpPr>
        <p:spPr/>
        <p:txBody>
          <a:bodyPr/>
          <a:lstStyle>
            <a:lvl1pPr>
              <a:defRPr/>
            </a:lvl1pPr>
          </a:lstStyle>
          <a:p>
            <a:pPr>
              <a:defRPr/>
            </a:pPr>
            <a:fld id="{DB7A5BD9-068B-41A8-9006-7B851DB2D9BD}" type="datetime4">
              <a:rPr lang="nb-NO" smtClean="0"/>
              <a:pPr>
                <a:defRPr/>
              </a:pPr>
              <a:t>14. februar 2014</a:t>
            </a:fld>
            <a:endParaRPr lang="nb-NO" dirty="0"/>
          </a:p>
        </p:txBody>
      </p:sp>
      <p:sp>
        <p:nvSpPr>
          <p:cNvPr id="12" name="Plassholder for bunntekst 4"/>
          <p:cNvSpPr>
            <a:spLocks noGrp="1"/>
          </p:cNvSpPr>
          <p:nvPr>
            <p:ph type="ftr" sz="quarter" idx="17"/>
          </p:nvPr>
        </p:nvSpPr>
        <p:spPr/>
        <p:txBody>
          <a:bodyPr/>
          <a:lstStyle>
            <a:lvl1pPr>
              <a:defRPr/>
            </a:lvl1pPr>
          </a:lstStyle>
          <a:p>
            <a:pPr>
              <a:defRPr/>
            </a:pPr>
            <a:r>
              <a:rPr lang="nb-NO"/>
              <a:t>Tittel på presentasjon</a:t>
            </a:r>
          </a:p>
        </p:txBody>
      </p:sp>
      <p:sp>
        <p:nvSpPr>
          <p:cNvPr id="14" name="Plassholder for bilde 7"/>
          <p:cNvSpPr>
            <a:spLocks noGrp="1"/>
          </p:cNvSpPr>
          <p:nvPr>
            <p:ph type="pic" sz="quarter" idx="19"/>
          </p:nvPr>
        </p:nvSpPr>
        <p:spPr>
          <a:xfrm>
            <a:off x="7200000" y="4762800"/>
            <a:ext cx="1944000" cy="15804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5" name="TekstSylinder 14"/>
          <p:cNvSpPr txBox="1"/>
          <p:nvPr userDrawn="1"/>
        </p:nvSpPr>
        <p:spPr>
          <a:xfrm>
            <a:off x="-2305050" y="5299075"/>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med liggende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77812"/>
          </a:xfrm>
          <a:prstGeom prst="rect">
            <a:avLst/>
          </a:prstGeom>
          <a:noFill/>
        </p:spPr>
        <p:txBody>
          <a:bodyPr>
            <a:spAutoFit/>
          </a:bodyPr>
          <a:lstStyle/>
          <a:p>
            <a:pPr>
              <a:defRPr/>
            </a:pPr>
            <a:r>
              <a:rPr lang="nb-NO" sz="1200" dirty="0"/>
              <a:t>Norsk mal: Tekst med liggende bilde</a:t>
            </a:r>
          </a:p>
        </p:txBody>
      </p:sp>
      <p:sp>
        <p:nvSpPr>
          <p:cNvPr id="6" name="TekstSylinder 5"/>
          <p:cNvSpPr txBox="1"/>
          <p:nvPr userDrawn="1"/>
        </p:nvSpPr>
        <p:spPr>
          <a:xfrm>
            <a:off x="-2268538" y="4745038"/>
            <a:ext cx="2016125" cy="1384300"/>
          </a:xfrm>
          <a:prstGeom prst="rect">
            <a:avLst/>
          </a:prstGeom>
          <a:noFill/>
        </p:spPr>
        <p:txBody>
          <a:bodyPr>
            <a:spAutoFit/>
          </a:bodyPr>
          <a:lstStyle/>
          <a:p>
            <a:pPr>
              <a:defRPr/>
            </a:pPr>
            <a:r>
              <a:rPr lang="nb-NO" sz="1200" b="1" dirty="0"/>
              <a:t>Tips  bilde:</a:t>
            </a:r>
          </a:p>
          <a:p>
            <a:pPr>
              <a:defRPr/>
            </a:pPr>
            <a:r>
              <a:rPr lang="nb-NO" sz="1200" dirty="0"/>
              <a:t>Bildestørrelse kan forandres ved å dra i bilderammen eller høyreklikke på rammen og klikke på størrelse og plassering</a:t>
            </a:r>
          </a:p>
        </p:txBody>
      </p:sp>
      <p:sp>
        <p:nvSpPr>
          <p:cNvPr id="2" name="Tittel 1"/>
          <p:cNvSpPr>
            <a:spLocks noGrp="1"/>
          </p:cNvSpPr>
          <p:nvPr>
            <p:ph type="title"/>
          </p:nvPr>
        </p:nvSpPr>
        <p:spPr>
          <a:xfrm>
            <a:off x="719572" y="296652"/>
            <a:ext cx="7632266"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20000" y="1592797"/>
            <a:ext cx="7631838" cy="1836203"/>
          </a:xfrm>
        </p:spPr>
        <p:txBody>
          <a:bodyPr/>
          <a:lstStyle/>
          <a:p>
            <a:pPr lvl="0"/>
            <a:r>
              <a:rPr lang="nb-NO" smtClean="0"/>
              <a:t>Klikk for å redigere tekststiler i malen</a:t>
            </a:r>
          </a:p>
          <a:p>
            <a:pPr lvl="1"/>
            <a:r>
              <a:rPr lang="nb-NO" smtClean="0"/>
              <a:t>Andre nivå</a:t>
            </a:r>
          </a:p>
          <a:p>
            <a:pPr lvl="2"/>
            <a:r>
              <a:rPr lang="nb-NO" smtClean="0"/>
              <a:t>Tredje nivå</a:t>
            </a:r>
          </a:p>
        </p:txBody>
      </p:sp>
      <p:sp>
        <p:nvSpPr>
          <p:cNvPr id="8" name="Plassholder for bilde 7"/>
          <p:cNvSpPr>
            <a:spLocks noGrp="1"/>
          </p:cNvSpPr>
          <p:nvPr>
            <p:ph type="pic" sz="quarter" idx="13"/>
          </p:nvPr>
        </p:nvSpPr>
        <p:spPr>
          <a:xfrm>
            <a:off x="0" y="3438000"/>
            <a:ext cx="9144000" cy="2916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7" name="Plassholder for dato 3"/>
          <p:cNvSpPr>
            <a:spLocks noGrp="1"/>
          </p:cNvSpPr>
          <p:nvPr>
            <p:ph type="dt" sz="half" idx="14"/>
          </p:nvPr>
        </p:nvSpPr>
        <p:spPr/>
        <p:txBody>
          <a:bodyPr/>
          <a:lstStyle>
            <a:lvl1pPr>
              <a:defRPr/>
            </a:lvl1pPr>
          </a:lstStyle>
          <a:p>
            <a:pPr>
              <a:defRPr/>
            </a:pPr>
            <a:fld id="{7C5AE9FC-A12C-4B5D-BC88-CC3788F1FD0C}" type="datetime4">
              <a:rPr lang="nb-NO" smtClean="0"/>
              <a:pPr>
                <a:defRPr/>
              </a:pPr>
              <a:t>14. februar 2014</a:t>
            </a:fld>
            <a:endParaRPr lang="nb-NO" dirty="0"/>
          </a:p>
        </p:txBody>
      </p:sp>
      <p:sp>
        <p:nvSpPr>
          <p:cNvPr id="9" name="Plassholder for bunntekst 4"/>
          <p:cNvSpPr>
            <a:spLocks noGrp="1"/>
          </p:cNvSpPr>
          <p:nvPr>
            <p:ph type="ftr" sz="quarter" idx="15"/>
          </p:nvPr>
        </p:nvSpPr>
        <p:spPr/>
        <p:txBody>
          <a:bodyPr/>
          <a:lstStyle>
            <a:lvl1pPr>
              <a:defRPr/>
            </a:lvl1pPr>
          </a:lstStyle>
          <a:p>
            <a:pPr>
              <a:defRPr/>
            </a:pPr>
            <a:r>
              <a:rPr lang="nb-NO"/>
              <a:t>Tittel på presentasjon</a:t>
            </a:r>
          </a:p>
        </p:txBody>
      </p:sp>
      <p:sp>
        <p:nvSpPr>
          <p:cNvPr id="11" name="TekstSylinder 10"/>
          <p:cNvSpPr txBox="1"/>
          <p:nvPr userDrawn="1"/>
        </p:nvSpPr>
        <p:spPr>
          <a:xfrm>
            <a:off x="-2305050" y="3717032"/>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tfallende bilde">
    <p:spTree>
      <p:nvGrpSpPr>
        <p:cNvPr id="1" name=""/>
        <p:cNvGrpSpPr/>
        <p:nvPr/>
      </p:nvGrpSpPr>
      <p:grpSpPr>
        <a:xfrm>
          <a:off x="0" y="0"/>
          <a:ext cx="0" cy="0"/>
          <a:chOff x="0" y="0"/>
          <a:chExt cx="0" cy="0"/>
        </a:xfrm>
      </p:grpSpPr>
      <p:sp>
        <p:nvSpPr>
          <p:cNvPr id="3" name="TekstSylinder 2"/>
          <p:cNvSpPr txBox="1"/>
          <p:nvPr userDrawn="1"/>
        </p:nvSpPr>
        <p:spPr>
          <a:xfrm>
            <a:off x="-71438" y="-304800"/>
            <a:ext cx="7596188" cy="277812"/>
          </a:xfrm>
          <a:prstGeom prst="rect">
            <a:avLst/>
          </a:prstGeom>
          <a:noFill/>
        </p:spPr>
        <p:txBody>
          <a:bodyPr>
            <a:spAutoFit/>
          </a:bodyPr>
          <a:lstStyle/>
          <a:p>
            <a:pPr>
              <a:defRPr/>
            </a:pPr>
            <a:r>
              <a:rPr lang="nb-NO" sz="1200" dirty="0"/>
              <a:t>Norsk mal:1 utfallende bilde</a:t>
            </a:r>
          </a:p>
        </p:txBody>
      </p:sp>
      <p:sp>
        <p:nvSpPr>
          <p:cNvPr id="4" name="Plassholder for dato 3"/>
          <p:cNvSpPr>
            <a:spLocks noGrp="1"/>
          </p:cNvSpPr>
          <p:nvPr>
            <p:ph type="dt" sz="half" idx="14"/>
          </p:nvPr>
        </p:nvSpPr>
        <p:spPr/>
        <p:txBody>
          <a:bodyPr/>
          <a:lstStyle>
            <a:lvl1pPr>
              <a:defRPr/>
            </a:lvl1pPr>
          </a:lstStyle>
          <a:p>
            <a:pPr>
              <a:defRPr/>
            </a:pPr>
            <a:fld id="{6D22E7B6-FCD0-4E05-878E-9691C54135F6}" type="datetime4">
              <a:rPr lang="nb-NO" smtClean="0"/>
              <a:pPr>
                <a:defRPr/>
              </a:pPr>
              <a:t>14. februar 2014</a:t>
            </a:fld>
            <a:endParaRPr lang="nb-NO" dirty="0"/>
          </a:p>
        </p:txBody>
      </p:sp>
      <p:sp>
        <p:nvSpPr>
          <p:cNvPr id="5" name="Plassholder for bunntekst 4"/>
          <p:cNvSpPr>
            <a:spLocks noGrp="1"/>
          </p:cNvSpPr>
          <p:nvPr>
            <p:ph type="ftr" sz="quarter" idx="15"/>
          </p:nvPr>
        </p:nvSpPr>
        <p:spPr/>
        <p:txBody>
          <a:bodyPr/>
          <a:lstStyle>
            <a:lvl1pPr>
              <a:defRPr/>
            </a:lvl1pPr>
          </a:lstStyle>
          <a:p>
            <a:pPr>
              <a:defRPr/>
            </a:pPr>
            <a:r>
              <a:rPr lang="nb-NO"/>
              <a:t>Tittel på presentasjon</a:t>
            </a:r>
          </a:p>
        </p:txBody>
      </p:sp>
      <p:sp>
        <p:nvSpPr>
          <p:cNvPr id="9" name="Plassholder for bilde 8"/>
          <p:cNvSpPr>
            <a:spLocks noGrp="1"/>
          </p:cNvSpPr>
          <p:nvPr>
            <p:ph type="pic" sz="quarter" idx="17" hasCustomPrompt="1"/>
          </p:nvPr>
        </p:nvSpPr>
        <p:spPr>
          <a:xfrm>
            <a:off x="0" y="0"/>
            <a:ext cx="9144000" cy="6345238"/>
          </a:xfrm>
          <a:solidFill>
            <a:schemeClr val="bg1">
              <a:lumMod val="95000"/>
            </a:schemeClr>
          </a:solidFill>
        </p:spPr>
        <p:txBody>
          <a:bodyPr/>
          <a:lstStyle>
            <a:lvl1pPr algn="ctr">
              <a:buNone/>
              <a:defRPr sz="1200">
                <a:solidFill>
                  <a:schemeClr val="bg1">
                    <a:lumMod val="50000"/>
                  </a:schemeClr>
                </a:solidFill>
              </a:defRPr>
            </a:lvl1pPr>
          </a:lstStyle>
          <a:p>
            <a:r>
              <a:rPr lang="nb-NO" dirty="0" smtClean="0"/>
              <a:t>Klikk ikonet for å legge til bilde</a:t>
            </a:r>
            <a:endParaRPr lang="nb-NO" dirty="0"/>
          </a:p>
        </p:txBody>
      </p:sp>
      <p:sp>
        <p:nvSpPr>
          <p:cNvPr id="7" name="TekstSylinder 6"/>
          <p:cNvSpPr txBox="1"/>
          <p:nvPr userDrawn="1"/>
        </p:nvSpPr>
        <p:spPr>
          <a:xfrm>
            <a:off x="-2268538" y="4745038"/>
            <a:ext cx="2016125" cy="1384300"/>
          </a:xfrm>
          <a:prstGeom prst="rect">
            <a:avLst/>
          </a:prstGeom>
          <a:noFill/>
        </p:spPr>
        <p:txBody>
          <a:bodyPr>
            <a:spAutoFit/>
          </a:bodyPr>
          <a:lstStyle/>
          <a:p>
            <a:pPr>
              <a:defRPr/>
            </a:pPr>
            <a:r>
              <a:rPr lang="nb-NO" sz="1200" b="1" dirty="0"/>
              <a:t>Tips  bilde:</a:t>
            </a:r>
          </a:p>
          <a:p>
            <a:pPr>
              <a:defRPr/>
            </a:pPr>
            <a:r>
              <a:rPr lang="nb-NO" sz="1200" dirty="0"/>
              <a:t>Bildestørrelse kan forandres ved å dra i bilderammen eller høyreklikke på rammen og klikke på størrelse og plassering</a:t>
            </a:r>
          </a:p>
        </p:txBody>
      </p:sp>
      <p:sp>
        <p:nvSpPr>
          <p:cNvPr id="8" name="TekstSylinder 7"/>
          <p:cNvSpPr txBox="1"/>
          <p:nvPr userDrawn="1"/>
        </p:nvSpPr>
        <p:spPr>
          <a:xfrm>
            <a:off x="-2305050" y="3717032"/>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tfallende bilde med tittel">
    <p:spTree>
      <p:nvGrpSpPr>
        <p:cNvPr id="1" name=""/>
        <p:cNvGrpSpPr/>
        <p:nvPr/>
      </p:nvGrpSpPr>
      <p:grpSpPr>
        <a:xfrm>
          <a:off x="0" y="0"/>
          <a:ext cx="0" cy="0"/>
          <a:chOff x="0" y="0"/>
          <a:chExt cx="0" cy="0"/>
        </a:xfrm>
      </p:grpSpPr>
      <p:sp>
        <p:nvSpPr>
          <p:cNvPr id="3" name="TekstSylinder 2"/>
          <p:cNvSpPr txBox="1"/>
          <p:nvPr userDrawn="1"/>
        </p:nvSpPr>
        <p:spPr>
          <a:xfrm>
            <a:off x="-71438" y="-304800"/>
            <a:ext cx="7596188" cy="277812"/>
          </a:xfrm>
          <a:prstGeom prst="rect">
            <a:avLst/>
          </a:prstGeom>
          <a:noFill/>
        </p:spPr>
        <p:txBody>
          <a:bodyPr>
            <a:spAutoFit/>
          </a:bodyPr>
          <a:lstStyle/>
          <a:p>
            <a:pPr>
              <a:defRPr/>
            </a:pPr>
            <a:r>
              <a:rPr lang="nb-NO" sz="1200" dirty="0"/>
              <a:t>Norsk mal:1 utfallende bilde</a:t>
            </a:r>
          </a:p>
        </p:txBody>
      </p:sp>
      <p:sp>
        <p:nvSpPr>
          <p:cNvPr id="4" name="Plassholder for dato 3"/>
          <p:cNvSpPr>
            <a:spLocks noGrp="1"/>
          </p:cNvSpPr>
          <p:nvPr>
            <p:ph type="dt" sz="half" idx="14"/>
          </p:nvPr>
        </p:nvSpPr>
        <p:spPr/>
        <p:txBody>
          <a:bodyPr/>
          <a:lstStyle>
            <a:lvl1pPr>
              <a:defRPr/>
            </a:lvl1pPr>
          </a:lstStyle>
          <a:p>
            <a:pPr>
              <a:defRPr/>
            </a:pPr>
            <a:fld id="{6D22E7B6-FCD0-4E05-878E-9691C54135F6}" type="datetime4">
              <a:rPr lang="nb-NO" smtClean="0"/>
              <a:pPr>
                <a:defRPr/>
              </a:pPr>
              <a:t>14. februar 2014</a:t>
            </a:fld>
            <a:endParaRPr lang="nb-NO" dirty="0"/>
          </a:p>
        </p:txBody>
      </p:sp>
      <p:sp>
        <p:nvSpPr>
          <p:cNvPr id="5" name="Plassholder for bunntekst 4"/>
          <p:cNvSpPr>
            <a:spLocks noGrp="1"/>
          </p:cNvSpPr>
          <p:nvPr>
            <p:ph type="ftr" sz="quarter" idx="15"/>
          </p:nvPr>
        </p:nvSpPr>
        <p:spPr/>
        <p:txBody>
          <a:bodyPr/>
          <a:lstStyle>
            <a:lvl1pPr>
              <a:defRPr/>
            </a:lvl1pPr>
          </a:lstStyle>
          <a:p>
            <a:pPr>
              <a:defRPr/>
            </a:pPr>
            <a:r>
              <a:rPr lang="nb-NO"/>
              <a:t>Tittel på presentasjon</a:t>
            </a:r>
          </a:p>
        </p:txBody>
      </p:sp>
      <p:sp>
        <p:nvSpPr>
          <p:cNvPr id="9" name="Plassholder for bilde 8"/>
          <p:cNvSpPr>
            <a:spLocks noGrp="1"/>
          </p:cNvSpPr>
          <p:nvPr>
            <p:ph type="pic" sz="quarter" idx="17" hasCustomPrompt="1"/>
          </p:nvPr>
        </p:nvSpPr>
        <p:spPr>
          <a:xfrm>
            <a:off x="0" y="0"/>
            <a:ext cx="9144000" cy="6345238"/>
          </a:xfrm>
          <a:solidFill>
            <a:schemeClr val="bg1">
              <a:lumMod val="95000"/>
            </a:schemeClr>
          </a:solidFill>
        </p:spPr>
        <p:txBody>
          <a:bodyPr/>
          <a:lstStyle>
            <a:lvl1pPr algn="ctr">
              <a:buNone/>
              <a:defRPr sz="1200">
                <a:solidFill>
                  <a:schemeClr val="bg1">
                    <a:lumMod val="50000"/>
                  </a:schemeClr>
                </a:solidFill>
              </a:defRPr>
            </a:lvl1pPr>
          </a:lstStyle>
          <a:p>
            <a:r>
              <a:rPr lang="nb-NO" dirty="0" smtClean="0"/>
              <a:t>Klikk ikonet for å legge til bilde</a:t>
            </a:r>
            <a:endParaRPr lang="nb-NO" dirty="0"/>
          </a:p>
        </p:txBody>
      </p:sp>
      <p:sp>
        <p:nvSpPr>
          <p:cNvPr id="7" name="TekstSylinder 6"/>
          <p:cNvSpPr txBox="1"/>
          <p:nvPr userDrawn="1"/>
        </p:nvSpPr>
        <p:spPr>
          <a:xfrm>
            <a:off x="-2268538" y="4745038"/>
            <a:ext cx="2016125" cy="1384300"/>
          </a:xfrm>
          <a:prstGeom prst="rect">
            <a:avLst/>
          </a:prstGeom>
          <a:noFill/>
        </p:spPr>
        <p:txBody>
          <a:bodyPr>
            <a:spAutoFit/>
          </a:bodyPr>
          <a:lstStyle/>
          <a:p>
            <a:pPr>
              <a:defRPr/>
            </a:pPr>
            <a:r>
              <a:rPr lang="nb-NO" sz="1200" b="1" dirty="0"/>
              <a:t>Tips  bilde:</a:t>
            </a:r>
          </a:p>
          <a:p>
            <a:pPr>
              <a:defRPr/>
            </a:pPr>
            <a:r>
              <a:rPr lang="nb-NO" sz="1200" dirty="0"/>
              <a:t>Bildestørrelse kan forandres ved å dra i bilderammen eller høyreklikke på rammen og klikke på størrelse og plassering</a:t>
            </a:r>
          </a:p>
        </p:txBody>
      </p:sp>
      <p:sp>
        <p:nvSpPr>
          <p:cNvPr id="8" name="TekstSylinder 7"/>
          <p:cNvSpPr txBox="1"/>
          <p:nvPr userDrawn="1"/>
        </p:nvSpPr>
        <p:spPr>
          <a:xfrm>
            <a:off x="-2305050" y="3717032"/>
            <a:ext cx="2016125" cy="830263"/>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
        <p:nvSpPr>
          <p:cNvPr id="10" name="Tittel 1"/>
          <p:cNvSpPr>
            <a:spLocks noGrp="1"/>
          </p:cNvSpPr>
          <p:nvPr>
            <p:ph type="title"/>
          </p:nvPr>
        </p:nvSpPr>
        <p:spPr>
          <a:xfrm>
            <a:off x="719138" y="296863"/>
            <a:ext cx="7632700" cy="1143000"/>
          </a:xfrm>
        </p:spPr>
        <p:txBody>
          <a:bodyPr/>
          <a:lstStyle/>
          <a:p>
            <a:r>
              <a:rPr lang="nb-NO" smtClean="0"/>
              <a:t>Klikk for å redigere tittelstil</a:t>
            </a:r>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 name="Rektangel 54"/>
          <p:cNvSpPr>
            <a:spLocks noChangeAspect="1"/>
          </p:cNvSpPr>
          <p:nvPr/>
        </p:nvSpPr>
        <p:spPr>
          <a:xfrm>
            <a:off x="0" y="6346800"/>
            <a:ext cx="9144000" cy="540000"/>
          </a:xfrm>
          <a:prstGeom prst="rect">
            <a:avLst/>
          </a:prstGeom>
          <a:solidFill>
            <a:srgbClr val="4E4C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bg1"/>
              </a:solidFill>
            </a:endParaRPr>
          </a:p>
        </p:txBody>
      </p:sp>
      <p:sp>
        <p:nvSpPr>
          <p:cNvPr id="1027" name="Plassholder for tittel 1"/>
          <p:cNvSpPr>
            <a:spLocks noGrp="1"/>
          </p:cNvSpPr>
          <p:nvPr>
            <p:ph type="title"/>
          </p:nvPr>
        </p:nvSpPr>
        <p:spPr bwMode="auto">
          <a:xfrm>
            <a:off x="719138" y="296863"/>
            <a:ext cx="76327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28" name="Plassholder for tekst 2"/>
          <p:cNvSpPr>
            <a:spLocks noGrp="1"/>
          </p:cNvSpPr>
          <p:nvPr>
            <p:ph type="body" idx="1"/>
          </p:nvPr>
        </p:nvSpPr>
        <p:spPr bwMode="auto">
          <a:xfrm>
            <a:off x="720725" y="1592263"/>
            <a:ext cx="76311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094163" y="6444716"/>
            <a:ext cx="2133600" cy="355600"/>
          </a:xfrm>
          <a:prstGeom prst="rect">
            <a:avLst/>
          </a:prstGeom>
        </p:spPr>
        <p:txBody>
          <a:bodyPr vert="horz" lIns="91440" tIns="45720" rIns="91440" bIns="45720" rtlCol="0" anchor="ctr"/>
          <a:lstStyle>
            <a:lvl1pPr algn="l" fontAlgn="auto">
              <a:spcBef>
                <a:spcPts val="0"/>
              </a:spcBef>
              <a:spcAft>
                <a:spcPts val="0"/>
              </a:spcAft>
              <a:defRPr sz="1000">
                <a:solidFill>
                  <a:schemeClr val="bg1"/>
                </a:solidFill>
                <a:latin typeface="Verdana" pitchFamily="34" charset="0"/>
              </a:defRPr>
            </a:lvl1pPr>
          </a:lstStyle>
          <a:p>
            <a:pPr>
              <a:defRPr/>
            </a:pPr>
            <a:fld id="{869E9840-991E-4900-AB98-E8D288D226AD}" type="datetime4">
              <a:rPr lang="nb-NO" smtClean="0"/>
              <a:pPr>
                <a:defRPr/>
              </a:pPr>
              <a:t>14. februar 2014</a:t>
            </a:fld>
            <a:endParaRPr lang="nb-NO" dirty="0"/>
          </a:p>
        </p:txBody>
      </p:sp>
      <p:sp>
        <p:nvSpPr>
          <p:cNvPr id="5" name="Plassholder for bunntekst 4"/>
          <p:cNvSpPr>
            <a:spLocks noGrp="1"/>
          </p:cNvSpPr>
          <p:nvPr>
            <p:ph type="ftr" sz="quarter" idx="3"/>
          </p:nvPr>
        </p:nvSpPr>
        <p:spPr>
          <a:xfrm>
            <a:off x="719138" y="6444716"/>
            <a:ext cx="2895600" cy="355600"/>
          </a:xfrm>
          <a:prstGeom prst="rect">
            <a:avLst/>
          </a:prstGeom>
        </p:spPr>
        <p:txBody>
          <a:bodyPr vert="horz" lIns="91440" tIns="45720" rIns="91440" bIns="45720" rtlCol="0" anchor="ctr"/>
          <a:lstStyle>
            <a:lvl1pPr algn="l" fontAlgn="auto">
              <a:spcBef>
                <a:spcPts val="0"/>
              </a:spcBef>
              <a:spcAft>
                <a:spcPts val="0"/>
              </a:spcAft>
              <a:defRPr sz="1000" dirty="0">
                <a:solidFill>
                  <a:schemeClr val="bg1"/>
                </a:solidFill>
                <a:latin typeface="Verdana" pitchFamily="34" charset="0"/>
              </a:defRPr>
            </a:lvl1pPr>
          </a:lstStyle>
          <a:p>
            <a:pPr>
              <a:defRPr/>
            </a:pPr>
            <a:r>
              <a:rPr lang="nb-NO"/>
              <a:t>Tittel på presentasjon</a:t>
            </a:r>
          </a:p>
        </p:txBody>
      </p:sp>
      <p:pic>
        <p:nvPicPr>
          <p:cNvPr id="9" name="Bilde 9" descr="AD_tittelbilde962x425.jpg"/>
          <p:cNvPicPr>
            <a:picLocks noChangeAspect="1"/>
          </p:cNvPicPr>
          <p:nvPr/>
        </p:nvPicPr>
        <p:blipFill>
          <a:blip r:embed="rId15" cstate="print">
            <a:lum/>
          </a:blip>
          <a:srcRect l="70983" t="36501" b="31629"/>
          <a:stretch>
            <a:fillRect/>
          </a:stretch>
        </p:blipFill>
        <p:spPr bwMode="auto">
          <a:xfrm flipV="1">
            <a:off x="4169" y="6338202"/>
            <a:ext cx="596819" cy="547182"/>
          </a:xfrm>
          <a:prstGeom prst="rect">
            <a:avLst/>
          </a:prstGeom>
          <a:noFill/>
          <a:ln w="9525">
            <a:noFill/>
            <a:miter lim="800000"/>
            <a:headEnd/>
            <a:tailEnd/>
          </a:ln>
        </p:spPr>
      </p:pic>
      <p:sp>
        <p:nvSpPr>
          <p:cNvPr id="8" name="TekstSylinder 7"/>
          <p:cNvSpPr txBox="1"/>
          <p:nvPr/>
        </p:nvSpPr>
        <p:spPr>
          <a:xfrm>
            <a:off x="5616116" y="6499089"/>
            <a:ext cx="3169109" cy="246221"/>
          </a:xfrm>
          <a:prstGeom prst="rect">
            <a:avLst/>
          </a:prstGeom>
          <a:noFill/>
        </p:spPr>
        <p:txBody>
          <a:bodyPr wrap="square" anchor="ctr">
            <a:spAutoFit/>
          </a:bodyPr>
          <a:lstStyle/>
          <a:p>
            <a:pPr algn="r">
              <a:defRPr/>
            </a:pPr>
            <a:r>
              <a:rPr lang="nb-NO" sz="1000" baseline="0" dirty="0" smtClean="0">
                <a:solidFill>
                  <a:schemeClr val="bg1"/>
                </a:solidFill>
                <a:latin typeface="Verdana" pitchFamily="34" charset="0"/>
              </a:rPr>
              <a:t>Arbeids- og sosialdepartementet</a:t>
            </a:r>
            <a:endParaRPr lang="nb-NO" sz="1000" dirty="0">
              <a:solidFill>
                <a:schemeClr val="bg1"/>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83" r:id="rId6"/>
    <p:sldLayoutId id="2147483966" r:id="rId7"/>
    <p:sldLayoutId id="2147483967" r:id="rId8"/>
    <p:sldLayoutId id="2147483986" r:id="rId9"/>
    <p:sldLayoutId id="2147483968" r:id="rId10"/>
    <p:sldLayoutId id="2147483969" r:id="rId11"/>
    <p:sldLayoutId id="2147483970" r:id="rId12"/>
    <p:sldLayoutId id="2147483971" r:id="rId13"/>
  </p:sldLayoutIdLst>
  <p:hf hdr="0" ftr="0" dt="0"/>
  <p:txStyles>
    <p:titleStyle>
      <a:lvl1pPr algn="l" rtl="0" eaLnBrk="1" fontAlgn="base" hangingPunct="1">
        <a:spcBef>
          <a:spcPct val="0"/>
        </a:spcBef>
        <a:spcAft>
          <a:spcPct val="0"/>
        </a:spcAft>
        <a:defRPr sz="3200" kern="1200">
          <a:solidFill>
            <a:schemeClr val="tx1"/>
          </a:solidFill>
          <a:latin typeface="Verdana" pitchFamily="34" charset="0"/>
          <a:ea typeface="+mj-ea"/>
          <a:cs typeface="+mj-cs"/>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2600" kern="120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p:cNvSpPr>
            <a:spLocks noChangeAspect="1"/>
          </p:cNvSpPr>
          <p:nvPr/>
        </p:nvSpPr>
        <p:spPr>
          <a:xfrm>
            <a:off x="0" y="6346800"/>
            <a:ext cx="9144000" cy="540000"/>
          </a:xfrm>
          <a:prstGeom prst="rect">
            <a:avLst/>
          </a:prstGeom>
          <a:solidFill>
            <a:srgbClr val="4E4C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solidFill>
                <a:schemeClr val="bg1"/>
              </a:solidFill>
            </a:endParaRPr>
          </a:p>
        </p:txBody>
      </p:sp>
      <p:sp>
        <p:nvSpPr>
          <p:cNvPr id="2051" name="Plassholder for tittel 1"/>
          <p:cNvSpPr>
            <a:spLocks noGrp="1"/>
          </p:cNvSpPr>
          <p:nvPr>
            <p:ph type="title"/>
          </p:nvPr>
        </p:nvSpPr>
        <p:spPr bwMode="auto">
          <a:xfrm>
            <a:off x="719138" y="296863"/>
            <a:ext cx="76327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2052" name="Plassholder for tekst 2"/>
          <p:cNvSpPr>
            <a:spLocks noGrp="1"/>
          </p:cNvSpPr>
          <p:nvPr>
            <p:ph type="body" idx="1"/>
          </p:nvPr>
        </p:nvSpPr>
        <p:spPr bwMode="auto">
          <a:xfrm>
            <a:off x="720725" y="1592263"/>
            <a:ext cx="76311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3842556" y="6444000"/>
            <a:ext cx="2133600" cy="355600"/>
          </a:xfrm>
          <a:prstGeom prst="rect">
            <a:avLst/>
          </a:prstGeom>
        </p:spPr>
        <p:txBody>
          <a:bodyPr vert="horz" lIns="91440" tIns="45720" rIns="91440" bIns="45720" rtlCol="0" anchor="ctr"/>
          <a:lstStyle>
            <a:lvl1pPr algn="l" fontAlgn="auto">
              <a:spcBef>
                <a:spcPts val="0"/>
              </a:spcBef>
              <a:spcAft>
                <a:spcPts val="0"/>
              </a:spcAft>
              <a:defRPr sz="1000">
                <a:solidFill>
                  <a:schemeClr val="bg1"/>
                </a:solidFill>
                <a:latin typeface="Verdana" pitchFamily="34" charset="0"/>
              </a:defRPr>
            </a:lvl1pPr>
          </a:lstStyle>
          <a:p>
            <a:pPr>
              <a:defRPr/>
            </a:pPr>
            <a:fld id="{099F93AC-53F9-4D32-BE2D-D0B9FE9199AC}" type="datetime4">
              <a:rPr lang="nb-NO" smtClean="0"/>
              <a:pPr>
                <a:defRPr/>
              </a:pPr>
              <a:t>14. februar 2014</a:t>
            </a:fld>
            <a:endParaRPr lang="nb-NO" dirty="0"/>
          </a:p>
        </p:txBody>
      </p:sp>
      <p:sp>
        <p:nvSpPr>
          <p:cNvPr id="5" name="Plassholder for bunntekst 4"/>
          <p:cNvSpPr>
            <a:spLocks noGrp="1"/>
          </p:cNvSpPr>
          <p:nvPr>
            <p:ph type="ftr" sz="quarter" idx="3"/>
          </p:nvPr>
        </p:nvSpPr>
        <p:spPr>
          <a:xfrm>
            <a:off x="719138" y="6444000"/>
            <a:ext cx="2895600" cy="355600"/>
          </a:xfrm>
          <a:prstGeom prst="rect">
            <a:avLst/>
          </a:prstGeom>
        </p:spPr>
        <p:txBody>
          <a:bodyPr vert="horz" lIns="91440" tIns="45720" rIns="91440" bIns="45720" rtlCol="0" anchor="ctr"/>
          <a:lstStyle>
            <a:lvl1pPr algn="l" fontAlgn="auto">
              <a:spcBef>
                <a:spcPts val="0"/>
              </a:spcBef>
              <a:spcAft>
                <a:spcPts val="0"/>
              </a:spcAft>
              <a:defRPr sz="1000" dirty="0">
                <a:solidFill>
                  <a:schemeClr val="bg1"/>
                </a:solidFill>
                <a:latin typeface="Verdana" pitchFamily="34" charset="0"/>
              </a:defRPr>
            </a:lvl1pPr>
          </a:lstStyle>
          <a:p>
            <a:pPr>
              <a:defRPr/>
            </a:pPr>
            <a:r>
              <a:rPr lang="nb-NO"/>
              <a:t>Tittel på presentasjon</a:t>
            </a:r>
          </a:p>
        </p:txBody>
      </p:sp>
      <p:sp>
        <p:nvSpPr>
          <p:cNvPr id="8" name="TekstSylinder 7"/>
          <p:cNvSpPr txBox="1"/>
          <p:nvPr/>
        </p:nvSpPr>
        <p:spPr>
          <a:xfrm>
            <a:off x="5904148" y="6422145"/>
            <a:ext cx="2881077" cy="400110"/>
          </a:xfrm>
          <a:prstGeom prst="rect">
            <a:avLst/>
          </a:prstGeom>
          <a:noFill/>
        </p:spPr>
        <p:txBody>
          <a:bodyPr wrap="square" anchor="ctr">
            <a:spAutoFit/>
          </a:bodyPr>
          <a:lstStyle/>
          <a:p>
            <a:pPr algn="r">
              <a:defRPr/>
            </a:pPr>
            <a:r>
              <a:rPr lang="en-US" sz="1000" dirty="0">
                <a:solidFill>
                  <a:schemeClr val="bg1"/>
                </a:solidFill>
                <a:latin typeface="Verdana" pitchFamily="34" charset="0"/>
              </a:rPr>
              <a:t>Norwegian</a:t>
            </a:r>
            <a:r>
              <a:rPr lang="nb-NO" sz="1000" dirty="0">
                <a:solidFill>
                  <a:schemeClr val="bg1"/>
                </a:solidFill>
                <a:latin typeface="Verdana" pitchFamily="34" charset="0"/>
              </a:rPr>
              <a:t> </a:t>
            </a:r>
            <a:r>
              <a:rPr lang="en-US" sz="1000" dirty="0">
                <a:solidFill>
                  <a:schemeClr val="bg1"/>
                </a:solidFill>
                <a:latin typeface="Verdana" pitchFamily="34" charset="0"/>
              </a:rPr>
              <a:t>Ministry</a:t>
            </a:r>
            <a:r>
              <a:rPr lang="nb-NO" sz="1000" dirty="0">
                <a:solidFill>
                  <a:schemeClr val="bg1"/>
                </a:solidFill>
                <a:latin typeface="Verdana" pitchFamily="34" charset="0"/>
              </a:rPr>
              <a:t> </a:t>
            </a:r>
            <a:r>
              <a:rPr lang="nb-NO" sz="1000" dirty="0" err="1">
                <a:solidFill>
                  <a:schemeClr val="bg1"/>
                </a:solidFill>
                <a:latin typeface="Verdana" pitchFamily="34" charset="0"/>
              </a:rPr>
              <a:t>of</a:t>
            </a:r>
            <a:r>
              <a:rPr lang="nb-NO" sz="1000" dirty="0">
                <a:solidFill>
                  <a:schemeClr val="bg1"/>
                </a:solidFill>
                <a:latin typeface="Verdana" pitchFamily="34" charset="0"/>
              </a:rPr>
              <a:t> </a:t>
            </a:r>
            <a:r>
              <a:rPr lang="nb-NO" sz="1000" dirty="0" smtClean="0">
                <a:solidFill>
                  <a:schemeClr val="bg1"/>
                </a:solidFill>
                <a:latin typeface="Verdana" pitchFamily="34" charset="0"/>
              </a:rPr>
              <a:t>Labour</a:t>
            </a:r>
            <a:br>
              <a:rPr lang="nb-NO" sz="1000" dirty="0" smtClean="0">
                <a:solidFill>
                  <a:schemeClr val="bg1"/>
                </a:solidFill>
                <a:latin typeface="Verdana" pitchFamily="34" charset="0"/>
              </a:rPr>
            </a:br>
            <a:r>
              <a:rPr lang="nb-NO" sz="1000" dirty="0" smtClean="0">
                <a:solidFill>
                  <a:schemeClr val="bg1"/>
                </a:solidFill>
                <a:latin typeface="Verdana" pitchFamily="34" charset="0"/>
              </a:rPr>
              <a:t> and Social</a:t>
            </a:r>
            <a:r>
              <a:rPr lang="nb-NO" sz="1000" baseline="0" dirty="0" smtClean="0">
                <a:solidFill>
                  <a:schemeClr val="bg1"/>
                </a:solidFill>
                <a:latin typeface="Verdana" pitchFamily="34" charset="0"/>
              </a:rPr>
              <a:t> </a:t>
            </a:r>
            <a:r>
              <a:rPr lang="nb-NO" sz="1000" baseline="0" dirty="0" err="1" smtClean="0">
                <a:solidFill>
                  <a:schemeClr val="bg1"/>
                </a:solidFill>
                <a:latin typeface="Verdana" pitchFamily="34" charset="0"/>
              </a:rPr>
              <a:t>Affairs</a:t>
            </a:r>
            <a:endParaRPr lang="nb-NO" sz="1000" dirty="0">
              <a:solidFill>
                <a:schemeClr val="bg1"/>
              </a:solidFill>
              <a:latin typeface="Verdana" pitchFamily="34" charset="0"/>
            </a:endParaRPr>
          </a:p>
        </p:txBody>
      </p:sp>
      <p:pic>
        <p:nvPicPr>
          <p:cNvPr id="10" name="Bilde 9" descr="AD_tittelbilde962x425.jpg"/>
          <p:cNvPicPr>
            <a:picLocks noChangeAspect="1"/>
          </p:cNvPicPr>
          <p:nvPr/>
        </p:nvPicPr>
        <p:blipFill>
          <a:blip r:embed="rId15" cstate="print">
            <a:lum/>
          </a:blip>
          <a:srcRect l="70983" t="36501" b="31629"/>
          <a:stretch>
            <a:fillRect/>
          </a:stretch>
        </p:blipFill>
        <p:spPr bwMode="auto">
          <a:xfrm flipV="1">
            <a:off x="4169" y="6338202"/>
            <a:ext cx="596819" cy="5471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84" r:id="rId6"/>
    <p:sldLayoutId id="2147483977" r:id="rId7"/>
    <p:sldLayoutId id="2147483978" r:id="rId8"/>
    <p:sldLayoutId id="2147483987" r:id="rId9"/>
    <p:sldLayoutId id="2147483979" r:id="rId10"/>
    <p:sldLayoutId id="2147483980" r:id="rId11"/>
    <p:sldLayoutId id="2147483981" r:id="rId12"/>
    <p:sldLayoutId id="2147483985" r:id="rId13"/>
  </p:sldLayoutIdLst>
  <p:hf hdr="0" ftr="0" dt="0"/>
  <p:txStyles>
    <p:titleStyle>
      <a:lvl1pPr algn="l" rtl="0" eaLnBrk="0" fontAlgn="base" hangingPunct="0">
        <a:spcBef>
          <a:spcPct val="0"/>
        </a:spcBef>
        <a:spcAft>
          <a:spcPct val="0"/>
        </a:spcAft>
        <a:defRPr sz="3200" kern="1200">
          <a:solidFill>
            <a:schemeClr val="tx1"/>
          </a:solidFill>
          <a:latin typeface="Verdana" pitchFamily="34" charset="0"/>
          <a:ea typeface="+mj-ea"/>
          <a:cs typeface="+mj-cs"/>
        </a:defRPr>
      </a:lvl1pPr>
      <a:lvl2pPr algn="l" rtl="0" eaLnBrk="0" fontAlgn="base" hangingPunct="0">
        <a:spcBef>
          <a:spcPct val="0"/>
        </a:spcBef>
        <a:spcAft>
          <a:spcPct val="0"/>
        </a:spcAft>
        <a:defRPr sz="3200">
          <a:solidFill>
            <a:schemeClr val="tx1"/>
          </a:solidFill>
          <a:latin typeface="Verdana" pitchFamily="34" charset="0"/>
        </a:defRPr>
      </a:lvl2pPr>
      <a:lvl3pPr algn="l" rtl="0" eaLnBrk="0" fontAlgn="base" hangingPunct="0">
        <a:spcBef>
          <a:spcPct val="0"/>
        </a:spcBef>
        <a:spcAft>
          <a:spcPct val="0"/>
        </a:spcAft>
        <a:defRPr sz="3200">
          <a:solidFill>
            <a:schemeClr val="tx1"/>
          </a:solidFill>
          <a:latin typeface="Verdana" pitchFamily="34" charset="0"/>
        </a:defRPr>
      </a:lvl3pPr>
      <a:lvl4pPr algn="l" rtl="0" eaLnBrk="0" fontAlgn="base" hangingPunct="0">
        <a:spcBef>
          <a:spcPct val="0"/>
        </a:spcBef>
        <a:spcAft>
          <a:spcPct val="0"/>
        </a:spcAft>
        <a:defRPr sz="3200">
          <a:solidFill>
            <a:schemeClr val="tx1"/>
          </a:solidFill>
          <a:latin typeface="Verdana" pitchFamily="34" charset="0"/>
        </a:defRPr>
      </a:lvl4pPr>
      <a:lvl5pPr algn="l" rtl="0" eaLnBrk="0" fontAlgn="base" hangingPunct="0">
        <a:spcBef>
          <a:spcPct val="0"/>
        </a:spcBef>
        <a:spcAft>
          <a:spcPct val="0"/>
        </a:spcAft>
        <a:defRPr sz="3200">
          <a:solidFill>
            <a:schemeClr val="tx1"/>
          </a:solidFill>
          <a:latin typeface="Verdana" pitchFamily="34" charset="0"/>
        </a:defRPr>
      </a:lvl5pPr>
      <a:lvl6pPr marL="457200" algn="l" rtl="0" fontAlgn="base">
        <a:spcBef>
          <a:spcPct val="0"/>
        </a:spcBef>
        <a:spcAft>
          <a:spcPct val="0"/>
        </a:spcAft>
        <a:defRPr sz="3200">
          <a:solidFill>
            <a:schemeClr val="tx1"/>
          </a:solidFill>
          <a:latin typeface="Verdana" pitchFamily="34" charset="0"/>
        </a:defRPr>
      </a:lvl6pPr>
      <a:lvl7pPr marL="914400" algn="l" rtl="0" fontAlgn="base">
        <a:spcBef>
          <a:spcPct val="0"/>
        </a:spcBef>
        <a:spcAft>
          <a:spcPct val="0"/>
        </a:spcAft>
        <a:defRPr sz="3200">
          <a:solidFill>
            <a:schemeClr val="tx1"/>
          </a:solidFill>
          <a:latin typeface="Verdana" pitchFamily="34" charset="0"/>
        </a:defRPr>
      </a:lvl7pPr>
      <a:lvl8pPr marL="1371600" algn="l" rtl="0" fontAlgn="base">
        <a:spcBef>
          <a:spcPct val="0"/>
        </a:spcBef>
        <a:spcAft>
          <a:spcPct val="0"/>
        </a:spcAft>
        <a:defRPr sz="3200">
          <a:solidFill>
            <a:schemeClr val="tx1"/>
          </a:solidFill>
          <a:latin typeface="Verdana" pitchFamily="34" charset="0"/>
        </a:defRPr>
      </a:lvl8pPr>
      <a:lvl9pPr marL="1828800" algn="l" rtl="0" fontAlgn="base">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2600" kern="12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Verdana" pitchFamily="34" charset="0"/>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tel 19"/>
          <p:cNvSpPr>
            <a:spLocks noGrp="1"/>
          </p:cNvSpPr>
          <p:nvPr>
            <p:ph type="ctrTitle"/>
          </p:nvPr>
        </p:nvSpPr>
        <p:spPr/>
        <p:txBody>
          <a:bodyPr/>
          <a:lstStyle/>
          <a:p>
            <a:r>
              <a:rPr lang="nb-NO" dirty="0" smtClean="0"/>
              <a:t>Særaldersgrenser</a:t>
            </a:r>
            <a:endParaRPr lang="nb-NO" dirty="0"/>
          </a:p>
        </p:txBody>
      </p:sp>
      <p:sp>
        <p:nvSpPr>
          <p:cNvPr id="21" name="Undertittel 20"/>
          <p:cNvSpPr>
            <a:spLocks noGrp="1"/>
          </p:cNvSpPr>
          <p:nvPr>
            <p:ph type="subTitle" idx="1"/>
          </p:nvPr>
        </p:nvSpPr>
        <p:spPr/>
        <p:txBody>
          <a:bodyPr/>
          <a:lstStyle/>
          <a:p>
            <a:r>
              <a:rPr lang="nb-NO" dirty="0" smtClean="0"/>
              <a:t>Jacob Hanssen</a:t>
            </a:r>
            <a:endParaRPr lang="nb-NO" dirty="0"/>
          </a:p>
        </p:txBody>
      </p:sp>
      <p:sp>
        <p:nvSpPr>
          <p:cNvPr id="22" name="Plassholder for tekst 21"/>
          <p:cNvSpPr>
            <a:spLocks noGrp="1"/>
          </p:cNvSpPr>
          <p:nvPr>
            <p:ph type="body" sz="quarter" idx="13"/>
          </p:nvPr>
        </p:nvSpPr>
        <p:spPr/>
        <p:txBody>
          <a:bodyPr/>
          <a:lstStyle/>
          <a:p>
            <a:r>
              <a:rPr lang="nb-NO" dirty="0" smtClean="0"/>
              <a:t>14. Februar 2014</a:t>
            </a:r>
            <a:endParaRPr lang="nb-N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Aldersgrenser i offentlig sektor</a:t>
            </a:r>
            <a:endParaRPr lang="nb-NO" dirty="0"/>
          </a:p>
        </p:txBody>
      </p:sp>
      <p:sp>
        <p:nvSpPr>
          <p:cNvPr id="7" name="Plassholder for innhold 6"/>
          <p:cNvSpPr>
            <a:spLocks noGrp="1"/>
          </p:cNvSpPr>
          <p:nvPr>
            <p:ph idx="1"/>
          </p:nvPr>
        </p:nvSpPr>
        <p:spPr/>
        <p:txBody>
          <a:bodyPr/>
          <a:lstStyle/>
          <a:p>
            <a:r>
              <a:rPr lang="nb-NO" sz="2200" dirty="0" smtClean="0"/>
              <a:t>Øvre aldersgrense som hovedregel 70 år. </a:t>
            </a:r>
          </a:p>
          <a:p>
            <a:r>
              <a:rPr lang="nb-NO" sz="2200" dirty="0" smtClean="0"/>
              <a:t>Enkelte stillinger har lavere aldersgrenser, såkalte særaldersgrenser: </a:t>
            </a:r>
          </a:p>
          <a:p>
            <a:pPr lvl="1"/>
            <a:r>
              <a:rPr lang="nb-NO" sz="2200" dirty="0" smtClean="0"/>
              <a:t>60 år (politi, forsvaret, brannvesenet) </a:t>
            </a:r>
          </a:p>
          <a:p>
            <a:pPr lvl="1"/>
            <a:r>
              <a:rPr lang="nb-NO" sz="2200" dirty="0" smtClean="0"/>
              <a:t>63 år (fengselsvesenet) </a:t>
            </a:r>
          </a:p>
          <a:p>
            <a:pPr lvl="1"/>
            <a:r>
              <a:rPr lang="nb-NO" sz="2200" dirty="0" smtClean="0"/>
              <a:t>65 år (renholdere, </a:t>
            </a:r>
            <a:r>
              <a:rPr lang="nb-NO" sz="2200" dirty="0" err="1" smtClean="0"/>
              <a:t>syke-</a:t>
            </a:r>
            <a:r>
              <a:rPr lang="nb-NO" sz="2200" dirty="0" smtClean="0"/>
              <a:t> og hjelpepleiere)</a:t>
            </a:r>
          </a:p>
          <a:p>
            <a:r>
              <a:rPr lang="nb-NO" sz="2200" dirty="0" smtClean="0"/>
              <a:t>Pensjon kan tas ut tre år før aldersgrensen dersom summen av alder og tjenestetid er 85 år.</a:t>
            </a:r>
          </a:p>
          <a:p>
            <a:r>
              <a:rPr lang="nb-NO" sz="2200" dirty="0" smtClean="0"/>
              <a:t>Ca 20 pst. av arbeidstakerne i </a:t>
            </a:r>
            <a:r>
              <a:rPr lang="nb-NO" sz="2200" dirty="0" smtClean="0"/>
              <a:t>staten, </a:t>
            </a:r>
            <a:r>
              <a:rPr lang="nb-NO" sz="2200" dirty="0" smtClean="0"/>
              <a:t>ca. 30 pst. av i kommunen har </a:t>
            </a:r>
            <a:r>
              <a:rPr lang="nb-NO" sz="2200" dirty="0" smtClean="0"/>
              <a:t>særaldersgrenser og om lag 50 pst. i helseforetakene</a:t>
            </a:r>
            <a:endParaRPr lang="nb-NO" sz="2200" dirty="0" smtClean="0"/>
          </a:p>
          <a:p>
            <a:endParaRPr lang="nb-NO" dirty="0" smtClean="0"/>
          </a:p>
          <a:p>
            <a:endParaRPr lang="nb-NO" sz="1400" dirty="0" smtClean="0"/>
          </a:p>
          <a:p>
            <a:pPr>
              <a:buNone/>
            </a:pPr>
            <a:endParaRPr lang="nb-NO" sz="1000" dirty="0"/>
          </a:p>
        </p:txBody>
      </p:sp>
      <p:sp>
        <p:nvSpPr>
          <p:cNvPr id="4" name="Plassholder for lysbildenummer 3"/>
          <p:cNvSpPr>
            <a:spLocks noGrp="1"/>
          </p:cNvSpPr>
          <p:nvPr>
            <p:ph type="sldNum" sz="quarter" idx="4294967295"/>
          </p:nvPr>
        </p:nvSpPr>
        <p:spPr>
          <a:xfrm>
            <a:off x="-3066" y="6443262"/>
            <a:ext cx="209202" cy="355600"/>
          </a:xfrm>
          <a:prstGeom prst="rect">
            <a:avLst/>
          </a:prstGeom>
        </p:spPr>
        <p:txBody>
          <a:bodyPr/>
          <a:lstStyle/>
          <a:p>
            <a:pPr>
              <a:defRPr/>
            </a:pPr>
            <a:fld id="{8B281674-E20B-47A5-8B3E-8500F2C9A501}" type="slidenum">
              <a:rPr lang="nb-NO" smtClean="0"/>
              <a:pPr>
                <a:defRPr/>
              </a:pPr>
              <a:t>10</a:t>
            </a:fld>
            <a:endParaRPr lang="nb-N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i="1" dirty="0" smtClean="0"/>
              <a:t>85-årsregelen</a:t>
            </a:r>
            <a:r>
              <a:rPr lang="nb-NO" dirty="0" smtClean="0"/>
              <a:t/>
            </a:r>
            <a:br>
              <a:rPr lang="nb-NO" dirty="0" smtClean="0"/>
            </a:br>
            <a:endParaRPr lang="nb-NO" dirty="0"/>
          </a:p>
        </p:txBody>
      </p:sp>
      <p:sp>
        <p:nvSpPr>
          <p:cNvPr id="3" name="Plassholder for innhold 2"/>
          <p:cNvSpPr>
            <a:spLocks noGrp="1"/>
          </p:cNvSpPr>
          <p:nvPr>
            <p:ph idx="1"/>
          </p:nvPr>
        </p:nvSpPr>
        <p:spPr/>
        <p:txBody>
          <a:bodyPr/>
          <a:lstStyle/>
          <a:p>
            <a:r>
              <a:rPr lang="nb-NO" dirty="0" smtClean="0"/>
              <a:t>Man kan ta ut alderspensjon inntil tre år før aldersgrensen dersom summen av alder og tjenestetid er minst 85 år.</a:t>
            </a:r>
          </a:p>
          <a:p>
            <a:r>
              <a:rPr lang="nb-NO" dirty="0" smtClean="0"/>
              <a:t>Begrunnelsen for opprinnelige regel var at mange kunne være mindre arbeidsfør før nådd aldersgrense.</a:t>
            </a:r>
          </a:p>
          <a:p>
            <a:r>
              <a:rPr lang="nb-NO" dirty="0" smtClean="0"/>
              <a:t>I 1917 kunne man ta ut inntil ti år </a:t>
            </a:r>
            <a:r>
              <a:rPr lang="nb-NO" dirty="0" smtClean="0"/>
              <a:t>før dersom </a:t>
            </a:r>
            <a:r>
              <a:rPr lang="nb-NO" dirty="0" smtClean="0"/>
              <a:t>summen var minst 80 år.</a:t>
            </a:r>
          </a:p>
          <a:p>
            <a:r>
              <a:rPr lang="nb-NO" dirty="0" smtClean="0"/>
              <a:t>Ble strammet inn i 1921 og 1949. Foreslått innstrammet i 1994.</a:t>
            </a:r>
            <a:endParaRPr lang="nb-N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19572" y="-243408"/>
            <a:ext cx="7632266" cy="1143000"/>
          </a:xfrm>
        </p:spPr>
        <p:txBody>
          <a:bodyPr/>
          <a:lstStyle/>
          <a:p>
            <a:r>
              <a:rPr lang="nb-NO" dirty="0" smtClean="0"/>
              <a:t>Andre bestemmelser</a:t>
            </a:r>
            <a:endParaRPr lang="nb-NO" dirty="0"/>
          </a:p>
        </p:txBody>
      </p:sp>
      <p:sp>
        <p:nvSpPr>
          <p:cNvPr id="3" name="Plassholder for innhold 2"/>
          <p:cNvSpPr>
            <a:spLocks noGrp="1"/>
          </p:cNvSpPr>
          <p:nvPr>
            <p:ph idx="1"/>
          </p:nvPr>
        </p:nvSpPr>
        <p:spPr>
          <a:xfrm>
            <a:off x="720000" y="1340768"/>
            <a:ext cx="7020352" cy="4201927"/>
          </a:xfrm>
        </p:spPr>
        <p:txBody>
          <a:bodyPr/>
          <a:lstStyle/>
          <a:p>
            <a:r>
              <a:rPr lang="nb-NO" sz="2200" dirty="0" smtClean="0"/>
              <a:t>De statlige aldersgrensene får virkning i kommunal sektor gjennom hovedtariffavtalen og forskrift</a:t>
            </a:r>
          </a:p>
          <a:p>
            <a:r>
              <a:rPr lang="nb-NO" sz="2200" dirty="0" smtClean="0"/>
              <a:t>Lov om pensjonsordning for sykepleiere</a:t>
            </a:r>
          </a:p>
          <a:p>
            <a:r>
              <a:rPr lang="nb-NO" sz="2200" dirty="0" smtClean="0"/>
              <a:t>Lov om pensjonsordning for ballettdansere, sangsolister og </a:t>
            </a:r>
            <a:r>
              <a:rPr lang="nb-NO" sz="2200" dirty="0" err="1" smtClean="0"/>
              <a:t>korsangere</a:t>
            </a:r>
            <a:r>
              <a:rPr lang="nb-NO" sz="2200" dirty="0" smtClean="0"/>
              <a:t> ved Den Norske Opera</a:t>
            </a:r>
          </a:p>
          <a:p>
            <a:r>
              <a:rPr lang="nb-NO" sz="2200" dirty="0" smtClean="0"/>
              <a:t>Lov om forsvarspersonell</a:t>
            </a:r>
          </a:p>
          <a:p>
            <a:endParaRPr lang="nb-NO" sz="2200" dirty="0" smtClean="0"/>
          </a:p>
          <a:p>
            <a:r>
              <a:rPr lang="nb-NO" sz="2200" dirty="0" smtClean="0"/>
              <a:t>Lov om pensjonstrygd for fiskere</a:t>
            </a:r>
          </a:p>
          <a:p>
            <a:r>
              <a:rPr lang="nb-NO" sz="2200" dirty="0" smtClean="0"/>
              <a:t>Skipsarbeidsloven (Sjømannsloven)</a:t>
            </a:r>
          </a:p>
          <a:p>
            <a:r>
              <a:rPr lang="nb-NO" sz="2200" dirty="0" smtClean="0"/>
              <a:t>Lov om foretakspensjon</a:t>
            </a:r>
          </a:p>
          <a:p>
            <a:r>
              <a:rPr lang="nb-NO" sz="2200" dirty="0" smtClean="0"/>
              <a:t>Lov om innskuddspensjon</a:t>
            </a:r>
            <a:endParaRPr lang="nb-NO"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19572" y="-99392"/>
            <a:ext cx="7632266" cy="1143000"/>
          </a:xfrm>
        </p:spPr>
        <p:txBody>
          <a:bodyPr/>
          <a:lstStyle/>
          <a:p>
            <a:r>
              <a:rPr lang="nb-NO" dirty="0" smtClean="0"/>
              <a:t>Pensjonsberegning</a:t>
            </a:r>
            <a:endParaRPr lang="nb-NO" dirty="0"/>
          </a:p>
        </p:txBody>
      </p:sp>
      <p:graphicFrame>
        <p:nvGraphicFramePr>
          <p:cNvPr id="9" name="Plassholder for innhold 8"/>
          <p:cNvGraphicFramePr>
            <a:graphicFrameLocks noGrp="1"/>
          </p:cNvGraphicFramePr>
          <p:nvPr>
            <p:ph idx="1"/>
          </p:nvPr>
        </p:nvGraphicFramePr>
        <p:xfrm>
          <a:off x="720725" y="1592263"/>
          <a:ext cx="7631114" cy="741680"/>
        </p:xfrm>
        <a:graphic>
          <a:graphicData uri="http://schemas.openxmlformats.org/drawingml/2006/table">
            <a:tbl>
              <a:tblPr firstRow="1" bandRow="1">
                <a:tableStyleId>{2D5ABB26-0587-4C30-8999-92F81FD0307C}</a:tableStyleId>
              </a:tblPr>
              <a:tblGrid>
                <a:gridCol w="3815557"/>
                <a:gridCol w="3815557"/>
              </a:tblGrid>
              <a:tr h="370840">
                <a:tc>
                  <a:txBody>
                    <a:bodyPr/>
                    <a:lstStyle/>
                    <a:p>
                      <a:endParaRPr lang="nb-NO" dirty="0"/>
                    </a:p>
                  </a:txBody>
                  <a:tcPr/>
                </a:tc>
                <a:tc>
                  <a:txBody>
                    <a:bodyPr/>
                    <a:lstStyle/>
                    <a:p>
                      <a:endParaRPr lang="nb-NO" dirty="0"/>
                    </a:p>
                  </a:txBody>
                  <a:tcPr/>
                </a:tc>
              </a:tr>
              <a:tr h="370840">
                <a:tc>
                  <a:txBody>
                    <a:bodyPr/>
                    <a:lstStyle/>
                    <a:p>
                      <a:endParaRPr lang="nb-NO"/>
                    </a:p>
                  </a:txBody>
                  <a:tcPr/>
                </a:tc>
                <a:tc>
                  <a:txBody>
                    <a:bodyPr/>
                    <a:lstStyle/>
                    <a:p>
                      <a:endParaRPr lang="nb-NO" dirty="0"/>
                    </a:p>
                  </a:txBody>
                  <a:tcPr/>
                </a:tc>
              </a:tr>
            </a:tbl>
          </a:graphicData>
        </a:graphic>
      </p:graphicFrame>
      <p:graphicFrame>
        <p:nvGraphicFramePr>
          <p:cNvPr id="11" name="Diagram 10"/>
          <p:cNvGraphicFramePr/>
          <p:nvPr/>
        </p:nvGraphicFramePr>
        <p:xfrm>
          <a:off x="809625" y="1592263"/>
          <a:ext cx="376237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kstSylinder 12"/>
          <p:cNvSpPr txBox="1"/>
          <p:nvPr/>
        </p:nvSpPr>
        <p:spPr>
          <a:xfrm>
            <a:off x="971600" y="4437112"/>
            <a:ext cx="7380238" cy="1200329"/>
          </a:xfrm>
          <a:prstGeom prst="rect">
            <a:avLst/>
          </a:prstGeom>
          <a:noFill/>
        </p:spPr>
        <p:txBody>
          <a:bodyPr wrap="square" rtlCol="0">
            <a:spAutoFit/>
          </a:bodyPr>
          <a:lstStyle/>
          <a:p>
            <a:r>
              <a:rPr lang="nb-NO" sz="2400" dirty="0" smtClean="0"/>
              <a:t>Særaldersgrenser og 85-årsregelen gir:</a:t>
            </a:r>
          </a:p>
          <a:p>
            <a:pPr lvl="1">
              <a:buFont typeface="Arial" pitchFamily="34" charset="0"/>
              <a:buChar char="•"/>
            </a:pPr>
            <a:r>
              <a:rPr lang="nb-NO" sz="2400" dirty="0" smtClean="0"/>
              <a:t> pensjon fra lavere alder</a:t>
            </a:r>
          </a:p>
          <a:p>
            <a:pPr lvl="1">
              <a:buFont typeface="Arial" pitchFamily="34" charset="0"/>
              <a:buChar char="•"/>
            </a:pPr>
            <a:r>
              <a:rPr lang="nb-NO" sz="2400" dirty="0" smtClean="0"/>
              <a:t> høyere pensjon 62-64 år</a:t>
            </a:r>
            <a:endParaRPr lang="nb-NO" sz="2400" dirty="0"/>
          </a:p>
        </p:txBody>
      </p:sp>
      <p:graphicFrame>
        <p:nvGraphicFramePr>
          <p:cNvPr id="24" name="Diagram 23"/>
          <p:cNvGraphicFramePr/>
          <p:nvPr/>
        </p:nvGraphicFramePr>
        <p:xfrm>
          <a:off x="4572000" y="1592263"/>
          <a:ext cx="3810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2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nytt?</a:t>
            </a:r>
            <a:endParaRPr lang="nb-NO"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440000" y="2160000"/>
            <a:ext cx="5978854" cy="36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nytt?</a:t>
            </a:r>
            <a:endParaRPr lang="nb-NO"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440000" y="2160000"/>
            <a:ext cx="5978854" cy="36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nytt?</a:t>
            </a:r>
            <a:endParaRPr lang="nb-NO"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440000" y="2160000"/>
            <a:ext cx="5978854" cy="36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Tidligere arbeid (1)</a:t>
            </a:r>
            <a:endParaRPr lang="nb-NO" dirty="0"/>
          </a:p>
        </p:txBody>
      </p:sp>
      <p:sp>
        <p:nvSpPr>
          <p:cNvPr id="3" name="Plassholder for innhold 2"/>
          <p:cNvSpPr>
            <a:spLocks noGrp="1"/>
          </p:cNvSpPr>
          <p:nvPr>
            <p:ph idx="1"/>
          </p:nvPr>
        </p:nvSpPr>
        <p:spPr/>
        <p:txBody>
          <a:bodyPr/>
          <a:lstStyle/>
          <a:p>
            <a:r>
              <a:rPr lang="nb-NO" sz="1800" dirty="0" smtClean="0"/>
              <a:t>Lund-utvalget (NOU 1994: 2) foreslo en </a:t>
            </a:r>
            <a:r>
              <a:rPr lang="nb-NO" sz="1800" b="1" dirty="0" smtClean="0"/>
              <a:t>gjennomgang </a:t>
            </a:r>
            <a:r>
              <a:rPr lang="nb-NO" sz="1800" dirty="0" smtClean="0"/>
              <a:t>av særaldersgrensene i offentlig og privat sektor. </a:t>
            </a:r>
          </a:p>
          <a:p>
            <a:r>
              <a:rPr lang="nb-NO" sz="1800" dirty="0" smtClean="0"/>
              <a:t>Velferdsmeldingen (St.meld. nr. 35 (1994–1995)) drøftet bl.a. å øke enkelte særaldersgrenser og å gjøre endringer i 85-årsregelen, men spørsmålet ble ikke behandlet i Stortinget. Sosialkomiteens medlemmer fra Arbeiderpartiet varslet imidlertid at det på lengre sikt kan være behov for en grundigere </a:t>
            </a:r>
            <a:r>
              <a:rPr lang="nb-NO" sz="1800" b="1" dirty="0" smtClean="0"/>
              <a:t>gjennomgang </a:t>
            </a:r>
            <a:r>
              <a:rPr lang="nb-NO" sz="1800" dirty="0" smtClean="0"/>
              <a:t>av særaldersgrensesystemet </a:t>
            </a:r>
          </a:p>
          <a:p>
            <a:r>
              <a:rPr lang="nb-NO" sz="1800" dirty="0" smtClean="0"/>
              <a:t>I St.prp. nr. 38 (1994–1995) ble aldersgrensen på 68 år avskaffet.</a:t>
            </a:r>
          </a:p>
          <a:p>
            <a:r>
              <a:rPr lang="nb-NO" sz="1800" dirty="0" smtClean="0"/>
              <a:t>Førtidspensjonsutvalget (NOU 1998: 19) mente at særaldersgrensene burde </a:t>
            </a:r>
            <a:r>
              <a:rPr lang="nb-NO" sz="1800" b="1" dirty="0" smtClean="0"/>
              <a:t>gjennomgås </a:t>
            </a:r>
            <a:r>
              <a:rPr lang="nb-NO" sz="1800" dirty="0" smtClean="0"/>
              <a:t>av et uavhengig ekspertutvalg. Utvalget foreslo å oppheve 85-årsregelen. </a:t>
            </a:r>
          </a:p>
          <a:p>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Tidligere arbeid (2)</a:t>
            </a:r>
            <a:endParaRPr lang="nb-NO" dirty="0"/>
          </a:p>
        </p:txBody>
      </p:sp>
      <p:sp>
        <p:nvSpPr>
          <p:cNvPr id="3" name="Plassholder for innhold 2"/>
          <p:cNvSpPr>
            <a:spLocks noGrp="1"/>
          </p:cNvSpPr>
          <p:nvPr>
            <p:ph idx="1"/>
          </p:nvPr>
        </p:nvSpPr>
        <p:spPr/>
        <p:txBody>
          <a:bodyPr/>
          <a:lstStyle/>
          <a:p>
            <a:r>
              <a:rPr lang="nb-NO" sz="1800" dirty="0" smtClean="0"/>
              <a:t>Pensjonskommisjonen (NOU 2004: 1) foreslo at systemet med særaldersgrenser skulle </a:t>
            </a:r>
            <a:r>
              <a:rPr lang="nb-NO" sz="1800" b="1" dirty="0" smtClean="0"/>
              <a:t>gjennomgås </a:t>
            </a:r>
            <a:r>
              <a:rPr lang="nb-NO" sz="1800" dirty="0" smtClean="0"/>
              <a:t>og endres.</a:t>
            </a:r>
          </a:p>
          <a:p>
            <a:r>
              <a:rPr lang="nb-NO" sz="1800" dirty="0" smtClean="0"/>
              <a:t>Regjeringen Bondevik II foreslo i St.meld. nr. 12 (2004–2005) at gjeldende særaldersgrenser skulle </a:t>
            </a:r>
            <a:r>
              <a:rPr lang="nb-NO" sz="1800" b="1" dirty="0" smtClean="0"/>
              <a:t>gjennomgås </a:t>
            </a:r>
            <a:r>
              <a:rPr lang="nb-NO" sz="1800" dirty="0" smtClean="0"/>
              <a:t>i samarbeid med partene i arbeidslivet. </a:t>
            </a:r>
          </a:p>
          <a:p>
            <a:r>
              <a:rPr lang="nb-NO" sz="1800" dirty="0" smtClean="0"/>
              <a:t>I forarbeidene til ny arbeidsmiljølov, Ot.prp. nr. 49 (2004–2005), ble det foreslått at gjeldende særaldersgrenser skulle </a:t>
            </a:r>
            <a:r>
              <a:rPr lang="nb-NO" sz="1800" b="1" dirty="0" smtClean="0"/>
              <a:t>gjennomgås</a:t>
            </a:r>
            <a:r>
              <a:rPr lang="nb-NO" sz="1800" dirty="0" smtClean="0"/>
              <a:t> i samarbeid med partene i arbeidslivet.</a:t>
            </a:r>
          </a:p>
          <a:p>
            <a:r>
              <a:rPr lang="nb-NO" sz="1800" dirty="0" smtClean="0"/>
              <a:t>I pensjonsforliket 26. mai 2005 heter det at </a:t>
            </a:r>
            <a:r>
              <a:rPr lang="nb-NO" sz="1800" i="1" dirty="0" smtClean="0"/>
              <a:t>”Særaldersgrensene i offentlig og privat sektor må </a:t>
            </a:r>
            <a:r>
              <a:rPr lang="nb-NO" sz="1800" b="1" i="1" dirty="0" smtClean="0"/>
              <a:t>vurderes</a:t>
            </a:r>
            <a:r>
              <a:rPr lang="nb-NO" sz="1800" i="1" dirty="0" smtClean="0"/>
              <a:t>.”</a:t>
            </a:r>
            <a:endParaRPr lang="nb-NO" sz="1800" dirty="0" smtClean="0"/>
          </a:p>
          <a:p>
            <a:r>
              <a:rPr lang="nb-NO" sz="1800" dirty="0" smtClean="0"/>
              <a:t>I behandlingen av Regjeringen Stoltenberg </a:t>
            </a:r>
            <a:r>
              <a:rPr lang="nb-NO" sz="1800" dirty="0" err="1" smtClean="0"/>
              <a:t>IIs</a:t>
            </a:r>
            <a:r>
              <a:rPr lang="nb-NO" sz="1800" dirty="0" smtClean="0"/>
              <a:t> nye forslag til ny arbeidsmiljølov ba komiteen Regjeringen foreta en særskilt </a:t>
            </a:r>
            <a:r>
              <a:rPr lang="nb-NO" sz="1800" b="1" dirty="0" smtClean="0"/>
              <a:t>gjennomgang </a:t>
            </a:r>
            <a:r>
              <a:rPr lang="nb-NO" sz="1800" dirty="0" smtClean="0"/>
              <a:t>av de ulike særaldersgrenser i arbeidslivet og lovgivningen </a:t>
            </a:r>
          </a:p>
          <a:p>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Tidligere arbeid (3)</a:t>
            </a:r>
            <a:endParaRPr lang="nb-NO" dirty="0"/>
          </a:p>
        </p:txBody>
      </p:sp>
      <p:sp>
        <p:nvSpPr>
          <p:cNvPr id="3" name="Plassholder for innhold 2"/>
          <p:cNvSpPr>
            <a:spLocks noGrp="1"/>
          </p:cNvSpPr>
          <p:nvPr>
            <p:ph idx="1"/>
          </p:nvPr>
        </p:nvSpPr>
        <p:spPr>
          <a:xfrm>
            <a:off x="720000" y="1196752"/>
            <a:ext cx="7631838" cy="4922007"/>
          </a:xfrm>
        </p:spPr>
        <p:txBody>
          <a:bodyPr/>
          <a:lstStyle/>
          <a:p>
            <a:r>
              <a:rPr lang="nb-NO" sz="1800" dirty="0" smtClean="0"/>
              <a:t>Ot.prp. nr. 91 (2005-2006): Departementet viser til at Regjeringen i samarbeid med partene i arbeidslivet vil ta initiativ til å </a:t>
            </a:r>
            <a:r>
              <a:rPr lang="nb-NO" sz="1800" b="1" dirty="0" smtClean="0"/>
              <a:t>gjennomgå </a:t>
            </a:r>
            <a:r>
              <a:rPr lang="nb-NO" sz="1800" dirty="0" smtClean="0"/>
              <a:t>gjeldende særaldersgrenser i privat og offentlig sektor. Departementet vil komme nærmere tilbake til dette i den varslede stortingsmeldingen om pensjonsreformen. </a:t>
            </a:r>
          </a:p>
          <a:p>
            <a:r>
              <a:rPr lang="nb-NO" sz="1800" dirty="0" smtClean="0"/>
              <a:t>I St.meld. nr. 5 (2006–2007): det vil bli iverksatt et arbeid for å </a:t>
            </a:r>
            <a:r>
              <a:rPr lang="nb-NO" sz="1800" b="1" dirty="0" smtClean="0"/>
              <a:t>kartlegge grunnlaget </a:t>
            </a:r>
            <a:r>
              <a:rPr lang="nb-NO" sz="1800" dirty="0" smtClean="0"/>
              <a:t>for særaldersgrenser for ulike yrkesgrupper i privat og offentlig sektor </a:t>
            </a:r>
          </a:p>
          <a:p>
            <a:r>
              <a:rPr lang="nb-NO" sz="1800" dirty="0" smtClean="0"/>
              <a:t>Arbeidet med å kartlegge grunnlaget for særaldersgrenser ble ledet av FAD. I arbeidet ble det bestilt tre rapporter, fra </a:t>
            </a:r>
            <a:r>
              <a:rPr lang="nb-NO" sz="1800" dirty="0" err="1" smtClean="0"/>
              <a:t>Fafo</a:t>
            </a:r>
            <a:r>
              <a:rPr lang="nb-NO" sz="1800" dirty="0" smtClean="0"/>
              <a:t>, AFI og SSB.  </a:t>
            </a:r>
          </a:p>
          <a:p>
            <a:r>
              <a:rPr lang="nb-NO" sz="1800" dirty="0" smtClean="0"/>
              <a:t>Rapport fra en intern arbeidsgruppe i FAD høsten 2008 med en </a:t>
            </a:r>
            <a:r>
              <a:rPr lang="nb-NO" sz="1800" b="1" dirty="0" smtClean="0"/>
              <a:t>gjennomgang </a:t>
            </a:r>
            <a:r>
              <a:rPr lang="nb-NO" sz="1800" dirty="0" smtClean="0"/>
              <a:t>av gjeldende særaldersgrenser og skisserer alternative løsninger. </a:t>
            </a:r>
          </a:p>
          <a:p>
            <a:pPr>
              <a:buNone/>
            </a:pPr>
            <a:r>
              <a:rPr lang="nb-NO" sz="1800" dirty="0" smtClean="0"/>
              <a:t>		- Rapporten fra arbeidsgruppa er ikke fulgt opp.</a:t>
            </a:r>
          </a:p>
          <a:p>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smtClean="0"/>
              <a:t>Arbeids- og sosialminister Robert Eriksson </a:t>
            </a:r>
            <a:br>
              <a:rPr lang="nb-NO" sz="2400" dirty="0" smtClean="0"/>
            </a:br>
            <a:r>
              <a:rPr lang="nb-NO" sz="2400" dirty="0" smtClean="0"/>
              <a:t>VG </a:t>
            </a:r>
            <a:r>
              <a:rPr lang="nb-NO" sz="2400" dirty="0" smtClean="0"/>
              <a:t>14.01.14</a:t>
            </a:r>
            <a:endParaRPr lang="nb-NO" sz="2400" dirty="0"/>
          </a:p>
        </p:txBody>
      </p:sp>
      <p:pic>
        <p:nvPicPr>
          <p:cNvPr id="4" name="Picture 2"/>
          <p:cNvPicPr>
            <a:picLocks noChangeAspect="1" noChangeArrowheads="1"/>
          </p:cNvPicPr>
          <p:nvPr/>
        </p:nvPicPr>
        <p:blipFill>
          <a:blip r:embed="rId3" cstate="print"/>
          <a:srcRect l="27950" t="13839" r="5901" b="15812"/>
          <a:stretch>
            <a:fillRect/>
          </a:stretch>
        </p:blipFill>
        <p:spPr bwMode="auto">
          <a:xfrm>
            <a:off x="1619672" y="1441064"/>
            <a:ext cx="5832648" cy="46522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Interpellasjon 30. januar 2012. </a:t>
            </a:r>
            <a:br>
              <a:rPr lang="nb-NO" dirty="0" smtClean="0"/>
            </a:br>
            <a:r>
              <a:rPr lang="nb-NO" dirty="0" smtClean="0"/>
              <a:t> </a:t>
            </a:r>
            <a:endParaRPr lang="nb-NO" dirty="0"/>
          </a:p>
        </p:txBody>
      </p:sp>
      <p:sp>
        <p:nvSpPr>
          <p:cNvPr id="7" name="Plassholder for innhold 6"/>
          <p:cNvSpPr>
            <a:spLocks noGrp="1"/>
          </p:cNvSpPr>
          <p:nvPr>
            <p:ph idx="1"/>
          </p:nvPr>
        </p:nvSpPr>
        <p:spPr/>
        <p:txBody>
          <a:bodyPr/>
          <a:lstStyle/>
          <a:p>
            <a:pPr>
              <a:buNone/>
            </a:pPr>
            <a:r>
              <a:rPr lang="nb-NO" dirty="0" smtClean="0"/>
              <a:t>Arbeidsminister Hanne Bjurstrøm:</a:t>
            </a:r>
          </a:p>
          <a:p>
            <a:pPr>
              <a:buNone/>
            </a:pPr>
            <a:r>
              <a:rPr lang="nb-NO" dirty="0" smtClean="0"/>
              <a:t>	”Nå som arbeidet med å reformere pensjonssystemene nærmer seg slutten, er det derfor naturlig </a:t>
            </a:r>
            <a:r>
              <a:rPr lang="nb-NO" b="1" dirty="0" smtClean="0"/>
              <a:t>å gjennomgå aldersgrensene på nytt</a:t>
            </a:r>
            <a:r>
              <a:rPr lang="nb-NO" dirty="0" smtClean="0"/>
              <a:t>, slik vi tidligere har varslet. Regler som gjør at friske arbeidstakere trekker seg ut av arbeidslivet tidlig, bygger ikke opp under målet om å få flere til å stå lenger i arbeid.”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Tidligere arbeid </a:t>
            </a:r>
            <a:r>
              <a:rPr lang="nb-NO" dirty="0" smtClean="0"/>
              <a:t>(4)</a:t>
            </a:r>
            <a:endParaRPr lang="nb-NO" dirty="0"/>
          </a:p>
        </p:txBody>
      </p:sp>
      <p:sp>
        <p:nvSpPr>
          <p:cNvPr id="3" name="Plassholder for innhold 2"/>
          <p:cNvSpPr>
            <a:spLocks noGrp="1"/>
          </p:cNvSpPr>
          <p:nvPr>
            <p:ph idx="1"/>
          </p:nvPr>
        </p:nvSpPr>
        <p:spPr/>
        <p:txBody>
          <a:bodyPr/>
          <a:lstStyle/>
          <a:p>
            <a:r>
              <a:rPr lang="nb-NO" dirty="0" smtClean="0"/>
              <a:t>Debatt i Stortinget 18. juni 2013:</a:t>
            </a:r>
          </a:p>
          <a:p>
            <a:pPr lvl="1"/>
            <a:r>
              <a:rPr lang="nb-NO" dirty="0" smtClean="0"/>
              <a:t>Daværende statsråd Anniken Huitfeldt:</a:t>
            </a:r>
          </a:p>
          <a:p>
            <a:pPr lvl="1"/>
            <a:r>
              <a:rPr lang="nb-NO" dirty="0" smtClean="0"/>
              <a:t>”Jeg er derfor enig i forslagsstiller i at det børe foretas en gjennomgang av særaldersgrense i offentlig og privat sektor, og tar sikte på å starte et slikt arbeid”</a:t>
            </a:r>
          </a:p>
          <a:p>
            <a:pPr lvl="1"/>
            <a:endParaRPr lang="nb-N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Nåværende regjering</a:t>
            </a:r>
            <a:endParaRPr lang="nb-NO" dirty="0"/>
          </a:p>
        </p:txBody>
      </p:sp>
      <p:sp>
        <p:nvSpPr>
          <p:cNvPr id="3" name="Plassholder for innhold 2"/>
          <p:cNvSpPr>
            <a:spLocks noGrp="1"/>
          </p:cNvSpPr>
          <p:nvPr>
            <p:ph idx="1"/>
          </p:nvPr>
        </p:nvSpPr>
        <p:spPr/>
        <p:txBody>
          <a:bodyPr/>
          <a:lstStyle/>
          <a:p>
            <a:r>
              <a:rPr lang="nb-NO" dirty="0" smtClean="0"/>
              <a:t>Regjeringserklæringen:</a:t>
            </a:r>
          </a:p>
          <a:p>
            <a:r>
              <a:rPr lang="nb-NO" dirty="0" smtClean="0"/>
              <a:t>” Legge til rette for at eldre skal kunne stå lenger i arbeidslivet, blant annet ved å gå gjennom </a:t>
            </a:r>
            <a:r>
              <a:rPr lang="nb-NO" dirty="0" smtClean="0"/>
              <a:t>alle </a:t>
            </a:r>
            <a:r>
              <a:rPr lang="nb-NO" dirty="0" smtClean="0"/>
              <a:t>lovbestemte aldersgrenser i arbeidslivet i samråd med partene</a:t>
            </a:r>
            <a:r>
              <a:rPr lang="nb-NO" dirty="0" smtClean="0"/>
              <a:t>.” </a:t>
            </a:r>
            <a:endParaRPr lang="nb-N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Problemstilling</a:t>
            </a:r>
            <a:endParaRPr lang="nb-NO" dirty="0"/>
          </a:p>
        </p:txBody>
      </p:sp>
      <p:sp>
        <p:nvSpPr>
          <p:cNvPr id="3" name="Plassholder for innhold 2"/>
          <p:cNvSpPr>
            <a:spLocks noGrp="1"/>
          </p:cNvSpPr>
          <p:nvPr>
            <p:ph idx="1"/>
          </p:nvPr>
        </p:nvSpPr>
        <p:spPr/>
        <p:txBody>
          <a:bodyPr/>
          <a:lstStyle/>
          <a:p>
            <a:pPr lvl="0"/>
            <a:r>
              <a:rPr lang="nb-NO" dirty="0" smtClean="0"/>
              <a:t>Pliktig avgang bryter med arbeidslinja. Særaldersgrensene bidrar til å stenge arbeidsføre ute av arbeidslivet.</a:t>
            </a:r>
          </a:p>
          <a:p>
            <a:r>
              <a:rPr lang="nb-NO" dirty="0" smtClean="0"/>
              <a:t>85-årsregelen er svakt begrunnet og åpner for uheldige tilpasninger.</a:t>
            </a:r>
          </a:p>
          <a:p>
            <a:pPr lvl="0"/>
            <a:r>
              <a:rPr lang="nb-NO" dirty="0" smtClean="0"/>
              <a:t>Fleksibel alderspensjon i folketrygden og AFP i offentlig sektor ivaretar behovet for å fratre før 70 år.</a:t>
            </a:r>
          </a:p>
          <a:p>
            <a:pPr lvl="0"/>
            <a:r>
              <a:rPr lang="nb-NO" dirty="0" smtClean="0"/>
              <a:t>Arbeidstagere med særaldersgrense har liten mulighet for å kompensere for effekten av levealdersjusteringen.</a:t>
            </a:r>
          </a:p>
          <a:p>
            <a:endParaRPr lang="nb-NO"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vanskelig?</a:t>
            </a:r>
            <a:endParaRPr lang="nb-NO" dirty="0"/>
          </a:p>
        </p:txBody>
      </p:sp>
      <p:sp>
        <p:nvSpPr>
          <p:cNvPr id="3" name="Plassholder for innhold 2"/>
          <p:cNvSpPr>
            <a:spLocks noGrp="1"/>
          </p:cNvSpPr>
          <p:nvPr>
            <p:ph idx="1"/>
          </p:nvPr>
        </p:nvSpPr>
        <p:spPr/>
        <p:txBody>
          <a:bodyPr/>
          <a:lstStyle/>
          <a:p>
            <a:r>
              <a:rPr lang="nb-NO" dirty="0" smtClean="0"/>
              <a:t>Særaldersgrensene gir god pensjon fram til 67 år som fritt kan kombineres med arbeidsinntekt i privat sektor</a:t>
            </a:r>
          </a:p>
          <a:p>
            <a:r>
              <a:rPr lang="nb-NO" u="sng" dirty="0" smtClean="0"/>
              <a:t>Oppfattes</a:t>
            </a:r>
            <a:r>
              <a:rPr lang="nb-NO" dirty="0" smtClean="0"/>
              <a:t> som kompensasjon for lavt lønnsnivå og etablert rettighet</a:t>
            </a:r>
          </a:p>
          <a:p>
            <a:r>
              <a:rPr lang="nb-NO" dirty="0" smtClean="0"/>
              <a:t>Gir karrieremuligheter for de yngre</a:t>
            </a:r>
          </a:p>
          <a:p>
            <a:r>
              <a:rPr lang="nb-NO" dirty="0" smtClean="0"/>
              <a:t>Personalpolitisk virkemidler med lave kostnader for den enkelte </a:t>
            </a:r>
            <a:r>
              <a:rPr lang="nb-NO" dirty="0" smtClean="0"/>
              <a:t>virksomhet</a:t>
            </a:r>
          </a:p>
          <a:p>
            <a:r>
              <a:rPr lang="nb-NO" dirty="0" smtClean="0"/>
              <a:t>Ikke rimelig at enkelte arbeidsgaver skal utføres frem til 70 år</a:t>
            </a:r>
            <a:endParaRPr lang="nb-NO"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AML §15-13 a. Opphør av arbeidsforhold grunnet alder</a:t>
            </a:r>
            <a:br>
              <a:rPr lang="nb-NO" dirty="0" smtClean="0"/>
            </a:br>
            <a:endParaRPr lang="nb-NO" dirty="0"/>
          </a:p>
        </p:txBody>
      </p:sp>
      <p:sp>
        <p:nvSpPr>
          <p:cNvPr id="3" name="Plassholder for innhold 2"/>
          <p:cNvSpPr>
            <a:spLocks noGrp="1"/>
          </p:cNvSpPr>
          <p:nvPr>
            <p:ph idx="1"/>
          </p:nvPr>
        </p:nvSpPr>
        <p:spPr/>
        <p:txBody>
          <a:bodyPr/>
          <a:lstStyle/>
          <a:p>
            <a:pPr>
              <a:buNone/>
            </a:pPr>
            <a:r>
              <a:rPr lang="nb-NO" dirty="0" smtClean="0"/>
              <a:t>(1) </a:t>
            </a:r>
          </a:p>
          <a:p>
            <a:pPr>
              <a:buNone/>
            </a:pPr>
            <a:r>
              <a:rPr lang="nb-NO" dirty="0" smtClean="0"/>
              <a:t>	Arbeidsforholdet kan bringes til opphør når arbeidstaker fyller 70 år. Lavere aldersgrense kan følge av annet grunnlag når grensen er saklig begrunnet og ikke uforholdsmessig inngripende, jf. §13-3 andre ledd.</a:t>
            </a:r>
          </a:p>
          <a:p>
            <a:pPr>
              <a:buNone/>
            </a:pPr>
            <a:endParaRPr lang="nb-N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Forbud mot aldersdiskriminering</a:t>
            </a:r>
            <a:br>
              <a:rPr lang="nb-NO" dirty="0" smtClean="0"/>
            </a:br>
            <a:endParaRPr lang="nb-NO" dirty="0"/>
          </a:p>
        </p:txBody>
      </p:sp>
      <p:sp>
        <p:nvSpPr>
          <p:cNvPr id="3" name="Plassholder for innhold 2"/>
          <p:cNvSpPr>
            <a:spLocks noGrp="1"/>
          </p:cNvSpPr>
          <p:nvPr>
            <p:ph idx="1"/>
          </p:nvPr>
        </p:nvSpPr>
        <p:spPr/>
        <p:txBody>
          <a:bodyPr/>
          <a:lstStyle/>
          <a:p>
            <a:pPr>
              <a:buNone/>
            </a:pPr>
            <a:r>
              <a:rPr lang="nb-NO" sz="2000" dirty="0" smtClean="0"/>
              <a:t>Hovedregel: AML §13-1 (1):</a:t>
            </a:r>
          </a:p>
          <a:p>
            <a:r>
              <a:rPr lang="nb-NO" sz="2000" dirty="0" smtClean="0"/>
              <a:t>Direkte og indirekte diskriminering på grunn av politisk syn, medlemskap i arbeidstakerorganisasjon, seksuell orientering eller </a:t>
            </a:r>
            <a:r>
              <a:rPr lang="nb-NO" sz="2000" b="1" dirty="0" smtClean="0"/>
              <a:t>alder er forbudt.</a:t>
            </a:r>
          </a:p>
          <a:p>
            <a:pPr>
              <a:buNone/>
            </a:pPr>
            <a:r>
              <a:rPr lang="nb-NO" sz="2000" dirty="0" smtClean="0"/>
              <a:t>Unntak: AML §13-3 (2):</a:t>
            </a:r>
          </a:p>
          <a:p>
            <a:r>
              <a:rPr lang="nb-NO" sz="2000" dirty="0" smtClean="0"/>
              <a:t>Forskjellsbehandling som er nødvendig for å oppnå et </a:t>
            </a:r>
            <a:r>
              <a:rPr lang="nb-NO" sz="2000" b="1" dirty="0" smtClean="0"/>
              <a:t>saklig formål og som ikke er uforholdsmessig inngripende </a:t>
            </a:r>
            <a:r>
              <a:rPr lang="nb-NO" sz="2000" dirty="0" smtClean="0"/>
              <a:t>overfor den eller de som forskjellsbehandles er ikke i strid med forbudet mot indirekte diskriminering, diskriminering på grunn av alder eller diskriminering av arbeidstaker som arbeider deltid eller er midlertidig ansatt.</a:t>
            </a:r>
          </a:p>
          <a:p>
            <a:endParaRPr lang="nb-N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Lov om aldersgrenser for off. tjenestemenn § 2</a:t>
            </a:r>
            <a:endParaRPr lang="nb-NO" dirty="0"/>
          </a:p>
        </p:txBody>
      </p:sp>
      <p:sp>
        <p:nvSpPr>
          <p:cNvPr id="3" name="Plassholder for innhold 2"/>
          <p:cNvSpPr>
            <a:spLocks noGrp="1"/>
          </p:cNvSpPr>
          <p:nvPr>
            <p:ph idx="1"/>
          </p:nvPr>
        </p:nvSpPr>
        <p:spPr>
          <a:xfrm>
            <a:off x="720000" y="1484784"/>
            <a:ext cx="7631838" cy="4633975"/>
          </a:xfrm>
        </p:spPr>
        <p:txBody>
          <a:bodyPr/>
          <a:lstStyle/>
          <a:p>
            <a:pPr>
              <a:buNone/>
            </a:pPr>
            <a:r>
              <a:rPr lang="nb-NO" sz="2000" dirty="0" smtClean="0"/>
              <a:t>Den alminnelige aldersgrense er 70 år. Det kan fastsettes lavere aldersgrense for stillinger hvor:</a:t>
            </a:r>
          </a:p>
          <a:p>
            <a:pPr marL="457200" indent="-457200">
              <a:buFont typeface="+mj-lt"/>
              <a:buAutoNum type="alphaLcParenR"/>
            </a:pPr>
            <a:r>
              <a:rPr lang="nb-NO" sz="2000" dirty="0" smtClean="0"/>
              <a:t>Tjenesten medfører uvanlig fysisk eller psykisk belastning på tjenestemennene slik at de normalt ikke makter å skjøtte arbeidet forsvarlig til fylte 70 år.</a:t>
            </a:r>
          </a:p>
          <a:p>
            <a:pPr marL="457200" indent="-457200">
              <a:buFont typeface="+mj-lt"/>
              <a:buAutoNum type="alphaLcParenR"/>
            </a:pPr>
            <a:r>
              <a:rPr lang="nb-NO" sz="2000" dirty="0" smtClean="0"/>
              <a:t>Tjenesten stiller spesielle krav til fysiske eller psykiske egenskaper, som normalt blir sterkere svekket før fylte 70 år enn det en forsvarlig utføring av tjenesten tilsier.</a:t>
            </a:r>
            <a:endParaRPr lang="nb-NO"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Rettsavgjørelser</a:t>
            </a:r>
            <a:endParaRPr lang="nb-NO" dirty="0"/>
          </a:p>
        </p:txBody>
      </p:sp>
      <p:sp>
        <p:nvSpPr>
          <p:cNvPr id="3" name="Plassholder for innhold 2"/>
          <p:cNvSpPr>
            <a:spLocks noGrp="1"/>
          </p:cNvSpPr>
          <p:nvPr>
            <p:ph idx="1"/>
          </p:nvPr>
        </p:nvSpPr>
        <p:spPr/>
        <p:txBody>
          <a:bodyPr/>
          <a:lstStyle/>
          <a:p>
            <a:r>
              <a:rPr lang="nb-NO" dirty="0" smtClean="0"/>
              <a:t>Statoil-dommen (2006)</a:t>
            </a:r>
          </a:p>
          <a:p>
            <a:r>
              <a:rPr lang="nb-NO" dirty="0" smtClean="0"/>
              <a:t>Kystlinkdommen (2010)</a:t>
            </a:r>
          </a:p>
          <a:p>
            <a:r>
              <a:rPr lang="nb-NO" dirty="0" smtClean="0"/>
              <a:t>SAS-pilotene (2011)</a:t>
            </a:r>
          </a:p>
          <a:p>
            <a:r>
              <a:rPr lang="nb-NO" dirty="0" err="1" smtClean="0"/>
              <a:t>Gjensidigedommen</a:t>
            </a:r>
            <a:r>
              <a:rPr lang="nb-NO" dirty="0" smtClean="0"/>
              <a:t> (2011)</a:t>
            </a:r>
          </a:p>
          <a:p>
            <a:r>
              <a:rPr lang="nb-NO" dirty="0" smtClean="0"/>
              <a:t>Helikopterpilotene (2012)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smtClean="0"/>
              <a:t>Arbeids- og sosialminister Robert Eriksson </a:t>
            </a:r>
            <a:br>
              <a:rPr lang="nb-NO" sz="2400" dirty="0" smtClean="0"/>
            </a:br>
            <a:r>
              <a:rPr lang="nb-NO" sz="2400" dirty="0" smtClean="0"/>
              <a:t>VG 14.01.14</a:t>
            </a:r>
            <a:endParaRPr lang="nb-NO" sz="2400" dirty="0"/>
          </a:p>
        </p:txBody>
      </p:sp>
      <p:sp>
        <p:nvSpPr>
          <p:cNvPr id="3" name="Plassholder for innhold 2"/>
          <p:cNvSpPr>
            <a:spLocks noGrp="1"/>
          </p:cNvSpPr>
          <p:nvPr>
            <p:ph idx="1"/>
          </p:nvPr>
        </p:nvSpPr>
        <p:spPr/>
        <p:txBody>
          <a:bodyPr/>
          <a:lstStyle/>
          <a:p>
            <a:r>
              <a:rPr lang="nb-NO" sz="1800" dirty="0" err="1" smtClean="0"/>
              <a:t>Særaldersgrensene</a:t>
            </a:r>
            <a:r>
              <a:rPr lang="nb-NO" sz="1800" dirty="0" smtClean="0"/>
              <a:t> må gjennomgås. </a:t>
            </a:r>
            <a:endParaRPr lang="nb-NO" sz="1800" dirty="0" smtClean="0"/>
          </a:p>
          <a:p>
            <a:r>
              <a:rPr lang="nb-NO" sz="1800" dirty="0" smtClean="0"/>
              <a:t>Arbeidslivet </a:t>
            </a:r>
            <a:r>
              <a:rPr lang="nb-NO" sz="1800" dirty="0" smtClean="0"/>
              <a:t>har endret seg dramatisk de siste årene, med ny teknologi og nye arbeidsmåter. </a:t>
            </a:r>
            <a:endParaRPr lang="nb-NO" sz="1800" dirty="0" smtClean="0"/>
          </a:p>
          <a:p>
            <a:r>
              <a:rPr lang="nb-NO" sz="1800" dirty="0" smtClean="0"/>
              <a:t>Derfor </a:t>
            </a:r>
            <a:r>
              <a:rPr lang="nb-NO" sz="1800" dirty="0" smtClean="0"/>
              <a:t>er det ingen grunn lenger til at enkelte grupper skal ha særfordeler på dette området. </a:t>
            </a:r>
            <a:endParaRPr lang="nb-NO" sz="1800" dirty="0" smtClean="0"/>
          </a:p>
          <a:p>
            <a:r>
              <a:rPr lang="nb-NO" sz="1800" dirty="0" smtClean="0"/>
              <a:t>Jeg </a:t>
            </a:r>
            <a:r>
              <a:rPr lang="nb-NO" sz="1800" dirty="0" smtClean="0"/>
              <a:t>vil at alle i arbeidslivet skal ha samme aldersgrense for å gå av pensjon. </a:t>
            </a:r>
            <a:endParaRPr lang="nb-NO" sz="1800" dirty="0" smtClean="0"/>
          </a:p>
          <a:p>
            <a:r>
              <a:rPr lang="nb-NO" sz="1800" dirty="0" smtClean="0"/>
              <a:t>Det </a:t>
            </a:r>
            <a:r>
              <a:rPr lang="nb-NO" sz="1800" dirty="0" smtClean="0"/>
              <a:t>må være likt for alle, sier han</a:t>
            </a:r>
            <a:r>
              <a:rPr lang="nb-NO" sz="1800" dirty="0" smtClean="0"/>
              <a:t>.</a:t>
            </a:r>
          </a:p>
          <a:p>
            <a:r>
              <a:rPr lang="nb-NO" sz="1800" dirty="0" smtClean="0"/>
              <a:t>Vil </a:t>
            </a:r>
            <a:r>
              <a:rPr lang="nb-NO" sz="1800" dirty="0" smtClean="0"/>
              <a:t>innen sommeren redegjøre for hvordan aldersgrensene i arbeidslivet skal endres.</a:t>
            </a:r>
            <a:endParaRPr lang="nb-NO"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Stortinget om 70-årsgrensen i AML og Arbeidsdepartementets svar</a:t>
            </a:r>
            <a:endParaRPr lang="nb-NO" dirty="0"/>
          </a:p>
        </p:txBody>
      </p:sp>
      <p:sp>
        <p:nvSpPr>
          <p:cNvPr id="3" name="Plassholder for innhold 2"/>
          <p:cNvSpPr>
            <a:spLocks noGrp="1"/>
          </p:cNvSpPr>
          <p:nvPr>
            <p:ph idx="1"/>
          </p:nvPr>
        </p:nvSpPr>
        <p:spPr/>
        <p:txBody>
          <a:bodyPr/>
          <a:lstStyle/>
          <a:p>
            <a:r>
              <a:rPr lang="nb-NO" sz="1800" dirty="0" smtClean="0"/>
              <a:t>Stortingsvedtak </a:t>
            </a:r>
            <a:r>
              <a:rPr lang="nb-NO" sz="1800" dirty="0" smtClean="0"/>
              <a:t>nr. 420, 19. mars 2013</a:t>
            </a:r>
          </a:p>
          <a:p>
            <a:pPr>
              <a:buNone/>
            </a:pPr>
            <a:r>
              <a:rPr lang="nb-NO" sz="1800" dirty="0" smtClean="0"/>
              <a:t>	«</a:t>
            </a:r>
            <a:r>
              <a:rPr lang="nb-NO" sz="1800" dirty="0" smtClean="0"/>
              <a:t>Stortinget ber regjeringen i samarbeid med arbeidslivets parter komme tilbake til Stortinget med en vurdering av konsekvensene av en heving eller fjerning av 70-årsgrensen i arbeidslivet i løpet av våren 2014.»</a:t>
            </a:r>
          </a:p>
          <a:p>
            <a:endParaRPr lang="nb-NO" sz="1800" dirty="0" smtClean="0"/>
          </a:p>
          <a:p>
            <a:r>
              <a:rPr lang="nb-NO" sz="1800" dirty="0" smtClean="0"/>
              <a:t>Arbeidsdepartementet </a:t>
            </a:r>
            <a:r>
              <a:rPr lang="nb-NO" sz="1800" dirty="0" smtClean="0"/>
              <a:t>uttaler i brev 22. august 2013:</a:t>
            </a:r>
          </a:p>
          <a:p>
            <a:pPr>
              <a:buNone/>
            </a:pPr>
            <a:r>
              <a:rPr lang="nb-NO" sz="1800" dirty="0" smtClean="0"/>
              <a:t>	«</a:t>
            </a:r>
            <a:r>
              <a:rPr lang="nb-NO" sz="1800" dirty="0" smtClean="0"/>
              <a:t>Arbeidsdepartementet har iverksatt en utredning av aldersgrensene i arbeidsmiljøloven. Utredningen omfatter både lovens 70-årsregel og muligheten for lavere bedriftsfastsatte grenser. Sentrale spørsmål i utredningsarbeidet er hvorvidt aldersgrensene i arbeidsmiljøloven bør fjernes, heves eller endres på annen måte. Regjeringen vil komme tilbake til Stortinget på egnet måte i løpet av våren 2014.»</a:t>
            </a:r>
            <a:endParaRPr lang="nb-NO"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Aldersgrenser</a:t>
            </a:r>
            <a:endParaRPr lang="nb-NO" dirty="0"/>
          </a:p>
        </p:txBody>
      </p:sp>
      <p:sp>
        <p:nvSpPr>
          <p:cNvPr id="3" name="Plassholder for innhold 2"/>
          <p:cNvSpPr>
            <a:spLocks noGrp="1"/>
          </p:cNvSpPr>
          <p:nvPr>
            <p:ph idx="1"/>
          </p:nvPr>
        </p:nvSpPr>
        <p:spPr>
          <a:xfrm>
            <a:off x="720000" y="1196752"/>
            <a:ext cx="7631838" cy="4922007"/>
          </a:xfrm>
        </p:spPr>
        <p:txBody>
          <a:bodyPr/>
          <a:lstStyle/>
          <a:p>
            <a:pPr>
              <a:buNone/>
            </a:pPr>
            <a:endParaRPr lang="nb-NO" sz="1400" dirty="0" smtClean="0"/>
          </a:p>
          <a:p>
            <a:pPr>
              <a:buNone/>
            </a:pPr>
            <a:endParaRPr lang="nb-NO" sz="1400" dirty="0" smtClean="0"/>
          </a:p>
          <a:p>
            <a:pPr>
              <a:buNone/>
            </a:pPr>
            <a:r>
              <a:rPr lang="nb-NO" sz="1400" dirty="0" smtClean="0"/>
              <a:t>Folketrygden</a:t>
            </a:r>
            <a:endParaRPr lang="nb-NO" sz="1400" dirty="0" smtClean="0"/>
          </a:p>
          <a:p>
            <a:r>
              <a:rPr lang="nb-NO" sz="1400" dirty="0" smtClean="0"/>
              <a:t>Øvre aldersgrense for </a:t>
            </a:r>
            <a:r>
              <a:rPr lang="nb-NO" sz="1400" dirty="0" smtClean="0"/>
              <a:t>pensjonsopptjening: </a:t>
            </a:r>
            <a:r>
              <a:rPr lang="nb-NO" sz="1400" dirty="0" smtClean="0"/>
              <a:t>75 </a:t>
            </a:r>
            <a:r>
              <a:rPr lang="nb-NO" sz="1400" dirty="0" smtClean="0"/>
              <a:t>år</a:t>
            </a:r>
          </a:p>
          <a:p>
            <a:r>
              <a:rPr lang="nb-NO" sz="1400" dirty="0" smtClean="0"/>
              <a:t>Nedre uttaksalder : 62 år</a:t>
            </a:r>
          </a:p>
          <a:p>
            <a:r>
              <a:rPr lang="nb-NO" sz="1400" dirty="0" smtClean="0"/>
              <a:t>Alder for minstepensjon/garantipensjon : 67 år</a:t>
            </a:r>
          </a:p>
          <a:p>
            <a:r>
              <a:rPr lang="nb-NO" sz="1400" dirty="0" smtClean="0"/>
              <a:t>Alder for overgang til uførepensjon/uføretrygd: 67 år</a:t>
            </a:r>
            <a:endParaRPr lang="nb-NO" sz="1400" dirty="0" smtClean="0"/>
          </a:p>
          <a:p>
            <a:endParaRPr lang="nb-NO" sz="1400" dirty="0" smtClean="0"/>
          </a:p>
          <a:p>
            <a:pPr>
              <a:buNone/>
            </a:pPr>
            <a:r>
              <a:rPr lang="nb-NO" sz="1400" dirty="0" smtClean="0"/>
              <a:t>Privat sektor</a:t>
            </a:r>
          </a:p>
          <a:p>
            <a:r>
              <a:rPr lang="nb-NO" sz="1400" dirty="0" smtClean="0"/>
              <a:t>70-årsgrensen i arbeidsmiljøloven  </a:t>
            </a:r>
          </a:p>
          <a:p>
            <a:r>
              <a:rPr lang="nb-NO" sz="1400" dirty="0" smtClean="0"/>
              <a:t>Bedriftsinterne aldersgrenser </a:t>
            </a:r>
          </a:p>
          <a:p>
            <a:r>
              <a:rPr lang="nb-NO" sz="1400" dirty="0" smtClean="0"/>
              <a:t>Enkelte særaldersgrenser  </a:t>
            </a:r>
          </a:p>
          <a:p>
            <a:pPr>
              <a:buNone/>
            </a:pPr>
            <a:endParaRPr lang="nb-NO" sz="1400" dirty="0" smtClean="0"/>
          </a:p>
          <a:p>
            <a:pPr>
              <a:buNone/>
            </a:pPr>
            <a:r>
              <a:rPr lang="nb-NO" sz="1400" dirty="0" smtClean="0"/>
              <a:t>Offentlig sektor</a:t>
            </a:r>
          </a:p>
          <a:p>
            <a:r>
              <a:rPr lang="nb-NO" sz="1400" dirty="0" smtClean="0"/>
              <a:t>70-årsgrensen i </a:t>
            </a:r>
            <a:r>
              <a:rPr lang="nb-NO" sz="1400" dirty="0" smtClean="0"/>
              <a:t>aldersgrenseloven</a:t>
            </a:r>
          </a:p>
          <a:p>
            <a:r>
              <a:rPr lang="nb-NO" sz="1400" dirty="0" smtClean="0"/>
              <a:t>Særaldersgrenser</a:t>
            </a:r>
            <a:endParaRPr lang="nb-NO"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Ulike </a:t>
            </a:r>
            <a:r>
              <a:rPr lang="nb-NO" dirty="0" smtClean="0"/>
              <a:t>former for aldersgrenser</a:t>
            </a:r>
            <a:endParaRPr lang="nb-NO" dirty="0"/>
          </a:p>
        </p:txBody>
      </p:sp>
      <p:sp>
        <p:nvSpPr>
          <p:cNvPr id="3" name="Plassholder for innhold 2"/>
          <p:cNvSpPr>
            <a:spLocks noGrp="1"/>
          </p:cNvSpPr>
          <p:nvPr>
            <p:ph idx="1"/>
          </p:nvPr>
        </p:nvSpPr>
        <p:spPr/>
        <p:txBody>
          <a:bodyPr/>
          <a:lstStyle/>
          <a:p>
            <a:r>
              <a:rPr lang="nb-NO" dirty="0" smtClean="0"/>
              <a:t>Bortfall av </a:t>
            </a:r>
            <a:r>
              <a:rPr lang="nb-NO" dirty="0" smtClean="0"/>
              <a:t>stillingsvern:</a:t>
            </a:r>
          </a:p>
          <a:p>
            <a:pPr lvl="1"/>
            <a:r>
              <a:rPr lang="nb-NO" dirty="0" smtClean="0"/>
              <a:t>70 års grensen i AML</a:t>
            </a:r>
            <a:endParaRPr lang="nb-NO" dirty="0" smtClean="0"/>
          </a:p>
          <a:p>
            <a:endParaRPr lang="nb-NO" dirty="0" smtClean="0"/>
          </a:p>
          <a:p>
            <a:r>
              <a:rPr lang="nb-NO" dirty="0" smtClean="0"/>
              <a:t>Plikt </a:t>
            </a:r>
            <a:r>
              <a:rPr lang="nb-NO" dirty="0" smtClean="0"/>
              <a:t>til å </a:t>
            </a:r>
            <a:r>
              <a:rPr lang="nb-NO" dirty="0" smtClean="0"/>
              <a:t>fratre </a:t>
            </a:r>
          </a:p>
          <a:p>
            <a:pPr lvl="1"/>
            <a:r>
              <a:rPr lang="nb-NO" dirty="0" smtClean="0"/>
              <a:t>offentlig sektor</a:t>
            </a:r>
          </a:p>
          <a:p>
            <a:pPr lvl="1"/>
            <a:r>
              <a:rPr lang="nb-NO" dirty="0" smtClean="0"/>
              <a:t>Særaldersgrenser og </a:t>
            </a:r>
            <a:r>
              <a:rPr lang="nb-NO" dirty="0" err="1" smtClean="0"/>
              <a:t>bedriftsint</a:t>
            </a:r>
            <a:r>
              <a:rPr lang="nb-NO" dirty="0" smtClean="0"/>
              <a:t>. aldersgrenser i privat sektor</a:t>
            </a:r>
            <a:endParaRPr lang="nb-NO" dirty="0" smtClean="0"/>
          </a:p>
          <a:p>
            <a:endParaRPr lang="nb-NO"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Aldersgrenser og pensjon</a:t>
            </a:r>
            <a:endParaRPr lang="nb-NO" dirty="0"/>
          </a:p>
        </p:txBody>
      </p:sp>
      <p:sp>
        <p:nvSpPr>
          <p:cNvPr id="3" name="Plassholder for innhold 2"/>
          <p:cNvSpPr>
            <a:spLocks noGrp="1"/>
          </p:cNvSpPr>
          <p:nvPr>
            <p:ph idx="1"/>
          </p:nvPr>
        </p:nvSpPr>
        <p:spPr/>
        <p:txBody>
          <a:bodyPr/>
          <a:lstStyle/>
          <a:p>
            <a:endParaRPr lang="nb-NO" dirty="0" smtClean="0"/>
          </a:p>
          <a:p>
            <a:r>
              <a:rPr lang="nb-NO" dirty="0" smtClean="0"/>
              <a:t>Rett til pensjon med plikt til å fratre</a:t>
            </a:r>
          </a:p>
          <a:p>
            <a:endParaRPr lang="nb-NO" dirty="0" smtClean="0"/>
          </a:p>
          <a:p>
            <a:r>
              <a:rPr lang="nb-NO" dirty="0" smtClean="0"/>
              <a:t>Rett </a:t>
            </a:r>
            <a:r>
              <a:rPr lang="nb-NO" dirty="0" smtClean="0"/>
              <a:t>til </a:t>
            </a:r>
            <a:r>
              <a:rPr lang="nb-NO" dirty="0" smtClean="0"/>
              <a:t>pensjon uten plikt til å fratre</a:t>
            </a:r>
          </a:p>
          <a:p>
            <a:endParaRPr lang="nb-NO" dirty="0" smtClean="0"/>
          </a:p>
          <a:p>
            <a:r>
              <a:rPr lang="nb-NO" dirty="0" smtClean="0"/>
              <a:t>Rett til å ta ut pensjon </a:t>
            </a:r>
            <a:r>
              <a:rPr lang="nb-NO" dirty="0" smtClean="0"/>
              <a:t>uten plikt til å </a:t>
            </a:r>
            <a:r>
              <a:rPr lang="nb-NO" dirty="0" smtClean="0"/>
              <a:t>fratre</a:t>
            </a:r>
            <a:br>
              <a:rPr lang="nb-NO" dirty="0" smtClean="0"/>
            </a:br>
            <a:endParaRPr lang="nb-NO" dirty="0" smtClean="0"/>
          </a:p>
          <a:p>
            <a:endParaRPr lang="nb-N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t>Historisk utgangspunkt</a:t>
            </a:r>
            <a:endParaRPr lang="nb-NO" dirty="0"/>
          </a:p>
        </p:txBody>
      </p:sp>
      <p:sp>
        <p:nvSpPr>
          <p:cNvPr id="6" name="Plassholder for innhold 5"/>
          <p:cNvSpPr>
            <a:spLocks noGrp="1"/>
          </p:cNvSpPr>
          <p:nvPr>
            <p:ph idx="1"/>
          </p:nvPr>
        </p:nvSpPr>
        <p:spPr/>
        <p:txBody>
          <a:bodyPr/>
          <a:lstStyle/>
          <a:p>
            <a:r>
              <a:rPr lang="nb-NO" dirty="0" smtClean="0"/>
              <a:t>”… det bekjente faktum at det utenfor de i Pensjonslistene oppførte er en del Tjenestemenn som kan regnes jevngode med Pensjonister, i det Alderen har minsket Kreftene, sløvet Evnene og nedsatt Vitaliteten, slik at disse Menn således på en måte Pensjonerer seg selv med </a:t>
            </a:r>
            <a:r>
              <a:rPr lang="nb-NO" dirty="0" err="1" smtClean="0"/>
              <a:t>Embedets</a:t>
            </a:r>
            <a:r>
              <a:rPr lang="nb-NO" dirty="0" smtClean="0"/>
              <a:t> Inntekt.”</a:t>
            </a:r>
          </a:p>
          <a:p>
            <a:pPr lvl="3"/>
            <a:r>
              <a:rPr lang="nb-NO" dirty="0" smtClean="0"/>
              <a:t>Første </a:t>
            </a:r>
            <a:r>
              <a:rPr lang="nb-NO" dirty="0" err="1" smtClean="0"/>
              <a:t>pensjonskomite</a:t>
            </a:r>
            <a:r>
              <a:rPr lang="nb-NO" dirty="0" smtClean="0"/>
              <a:t>, 1896</a:t>
            </a:r>
          </a:p>
          <a:p>
            <a:endParaRPr lang="nb-NO"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nb-NO" sz="2000" dirty="0" smtClean="0"/>
              <a:t>70 års grensen </a:t>
            </a:r>
            <a:r>
              <a:rPr lang="nb-NO" sz="2000" dirty="0" smtClean="0"/>
              <a:t>i staten ble </a:t>
            </a:r>
            <a:r>
              <a:rPr lang="nb-NO" sz="2000" dirty="0" smtClean="0"/>
              <a:t>første gang innført i 1917 (65 for kvinner</a:t>
            </a:r>
            <a:r>
              <a:rPr lang="nb-NO" sz="2000" dirty="0" smtClean="0"/>
              <a:t>)</a:t>
            </a:r>
          </a:p>
          <a:p>
            <a:r>
              <a:rPr lang="nb-NO" sz="2000" dirty="0" smtClean="0"/>
              <a:t>70 års </a:t>
            </a:r>
            <a:r>
              <a:rPr lang="nb-NO" sz="2000" dirty="0" smtClean="0"/>
              <a:t>grensen ble lagt til grunn i folketrygden og AML</a:t>
            </a:r>
            <a:endParaRPr lang="nb-NO" sz="2000" dirty="0" smtClean="0"/>
          </a:p>
          <a:p>
            <a:r>
              <a:rPr lang="nb-NO" sz="2000" dirty="0" smtClean="0"/>
              <a:t>I 1972 ble pensjonsalderen senket fra 70 til 67 </a:t>
            </a:r>
            <a:r>
              <a:rPr lang="nb-NO" sz="2000" dirty="0" smtClean="0"/>
              <a:t>år og det ble da presisert i arbeidsmiljøloven at oppnådd pensjonsalder etter folketrygdloven ikke i seg selv kunne nyttes som grunnlag for oppsigelse.</a:t>
            </a:r>
            <a:endParaRPr lang="nb-NO" sz="2000" dirty="0" smtClean="0"/>
          </a:p>
          <a:p>
            <a:r>
              <a:rPr lang="nb-NO" sz="2000" dirty="0" smtClean="0"/>
              <a:t>Dette ble senere tolket antitetisk slik at det alminnelige stillingsvernet bortfalt ved fylte 70 år.</a:t>
            </a:r>
          </a:p>
          <a:p>
            <a:r>
              <a:rPr lang="nb-NO" sz="2000" dirty="0" smtClean="0"/>
              <a:t>Bedriftsfastsatte aldersgrenser under 70 år kunne aksepteres dersom de var konsekvent håndhevet, allment kjent og kombinert med en pensjonsordning.</a:t>
            </a:r>
          </a:p>
          <a:p>
            <a:endParaRPr lang="nb-NO" dirty="0"/>
          </a:p>
        </p:txBody>
      </p:sp>
      <p:sp>
        <p:nvSpPr>
          <p:cNvPr id="4" name="Tittel 3"/>
          <p:cNvSpPr>
            <a:spLocks noGrp="1"/>
          </p:cNvSpPr>
          <p:nvPr>
            <p:ph type="title"/>
          </p:nvPr>
        </p:nvSpPr>
        <p:spPr/>
        <p:txBody>
          <a:bodyPr/>
          <a:lstStyle/>
          <a:p>
            <a:r>
              <a:rPr lang="nb-NO" dirty="0" smtClean="0"/>
              <a:t>Aldersgrenser og diskrimineringsforbud</a:t>
            </a:r>
            <a:endParaRPr lang="nb-NO"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SD_powerpointmal_bmog eng_STANDARD">
  <a:themeElements>
    <a:clrScheme name="AD fargepalett">
      <a:dk1>
        <a:sysClr val="windowText" lastClr="000000"/>
      </a:dk1>
      <a:lt1>
        <a:sysClr val="window" lastClr="FFFFFF"/>
      </a:lt1>
      <a:dk2>
        <a:srgbClr val="575F6D"/>
      </a:dk2>
      <a:lt2>
        <a:srgbClr val="FFFFFF"/>
      </a:lt2>
      <a:accent1>
        <a:srgbClr val="43AB41"/>
      </a:accent1>
      <a:accent2>
        <a:srgbClr val="EC6C24"/>
      </a:accent2>
      <a:accent3>
        <a:srgbClr val="484647"/>
      </a:accent3>
      <a:accent4>
        <a:srgbClr val="3395B4"/>
      </a:accent4>
      <a:accent5>
        <a:srgbClr val="534D82"/>
      </a:accent5>
      <a:accent6>
        <a:srgbClr val="8D8B8C"/>
      </a:accent6>
      <a:hlink>
        <a:srgbClr val="830628"/>
      </a:hlink>
      <a:folHlink>
        <a:srgbClr val="5858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D_mal2014_engelsk">
  <a:themeElements>
    <a:clrScheme name="AD fargepalett">
      <a:dk1>
        <a:sysClr val="windowText" lastClr="000000"/>
      </a:dk1>
      <a:lt1>
        <a:sysClr val="window" lastClr="FFFFFF"/>
      </a:lt1>
      <a:dk2>
        <a:srgbClr val="575F6D"/>
      </a:dk2>
      <a:lt2>
        <a:srgbClr val="FFFFFF"/>
      </a:lt2>
      <a:accent1>
        <a:srgbClr val="43AB41"/>
      </a:accent1>
      <a:accent2>
        <a:srgbClr val="EC6C24"/>
      </a:accent2>
      <a:accent3>
        <a:srgbClr val="484647"/>
      </a:accent3>
      <a:accent4>
        <a:srgbClr val="3395B4"/>
      </a:accent4>
      <a:accent5>
        <a:srgbClr val="534D82"/>
      </a:accent5>
      <a:accent6>
        <a:srgbClr val="8D8B8C"/>
      </a:accent6>
      <a:hlink>
        <a:srgbClr val="830628"/>
      </a:hlink>
      <a:folHlink>
        <a:srgbClr val="5858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ASD_powerpointmal_bmog eng_STANDARD</Template>
  <TotalTime>82</TotalTime>
  <Words>1711</Words>
  <Application>Microsoft Office PowerPoint</Application>
  <PresentationFormat>Skjermfremvisning (4:3)</PresentationFormat>
  <Paragraphs>202</Paragraphs>
  <Slides>29</Slides>
  <Notes>22</Notes>
  <HiddenSlides>0</HiddenSlides>
  <MMClips>0</MMClips>
  <ScaleCrop>false</ScaleCrop>
  <HeadingPairs>
    <vt:vector size="4" baseType="variant">
      <vt:variant>
        <vt:lpstr>Tema</vt:lpstr>
      </vt:variant>
      <vt:variant>
        <vt:i4>2</vt:i4>
      </vt:variant>
      <vt:variant>
        <vt:lpstr>Lysbildetitler</vt:lpstr>
      </vt:variant>
      <vt:variant>
        <vt:i4>29</vt:i4>
      </vt:variant>
    </vt:vector>
  </HeadingPairs>
  <TitlesOfParts>
    <vt:vector size="31" baseType="lpstr">
      <vt:lpstr>ASD_powerpointmal_bmog eng_STANDARD</vt:lpstr>
      <vt:lpstr>ASD_mal2014_engelsk</vt:lpstr>
      <vt:lpstr>Særaldersgrenser</vt:lpstr>
      <vt:lpstr>Arbeids- og sosialminister Robert Eriksson  VG 14.01.14</vt:lpstr>
      <vt:lpstr>Arbeids- og sosialminister Robert Eriksson  VG 14.01.14</vt:lpstr>
      <vt:lpstr>Stortinget om 70-årsgrensen i AML og Arbeidsdepartementets svar</vt:lpstr>
      <vt:lpstr>Aldersgrenser</vt:lpstr>
      <vt:lpstr>Ulike former for aldersgrenser</vt:lpstr>
      <vt:lpstr>Aldersgrenser og pensjon</vt:lpstr>
      <vt:lpstr>Historisk utgangspunkt</vt:lpstr>
      <vt:lpstr>Aldersgrenser og diskrimineringsforbud</vt:lpstr>
      <vt:lpstr>Aldersgrenser i offentlig sektor</vt:lpstr>
      <vt:lpstr>85-årsregelen </vt:lpstr>
      <vt:lpstr>Andre bestemmelser</vt:lpstr>
      <vt:lpstr>Pensjonsberegning</vt:lpstr>
      <vt:lpstr>Hva er nytt?</vt:lpstr>
      <vt:lpstr>Hva er nytt?</vt:lpstr>
      <vt:lpstr>Hva er nytt?</vt:lpstr>
      <vt:lpstr>Tidligere arbeid (1)</vt:lpstr>
      <vt:lpstr>Tidligere arbeid (2)</vt:lpstr>
      <vt:lpstr>Tidligere arbeid (3)</vt:lpstr>
      <vt:lpstr>Interpellasjon 30. januar 2012.   </vt:lpstr>
      <vt:lpstr>Tidligere arbeid (4)</vt:lpstr>
      <vt:lpstr>Nåværende regjering</vt:lpstr>
      <vt:lpstr>Problemstilling</vt:lpstr>
      <vt:lpstr>Hvorfor vanskelig?</vt:lpstr>
      <vt:lpstr>Lysbilde 25</vt:lpstr>
      <vt:lpstr>AML §15-13 a. Opphør av arbeidsforhold grunnet alder </vt:lpstr>
      <vt:lpstr>Forbud mot aldersdiskriminering </vt:lpstr>
      <vt:lpstr>Lov om aldersgrenser for off. tjenestemenn § 2</vt:lpstr>
      <vt:lpstr>Rettsavgjørelser</vt:lpstr>
    </vt:vector>
  </TitlesOfParts>
  <Company>STATEN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Jacob Hanssen</dc:creator>
  <cp:lastModifiedBy>Jacob Hanssen</cp:lastModifiedBy>
  <cp:revision>12</cp:revision>
  <dcterms:created xsi:type="dcterms:W3CDTF">2014-02-14T08:17:23Z</dcterms:created>
  <dcterms:modified xsi:type="dcterms:W3CDTF">2014-02-14T09:39:57Z</dcterms:modified>
</cp:coreProperties>
</file>