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Lst>
  <p:sldSz cx="12192000" cy="6858000"/>
  <p:notesSz cx="6858000"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C68A0D87-E3D4-402A-8A57-6987F6A6E377}" type="datetimeFigureOut">
              <a:rPr lang="nb-NO" smtClean="0"/>
              <a:t>01.04.2016</a:t>
            </a:fld>
            <a:endParaRPr lang="nb-NO"/>
          </a:p>
        </p:txBody>
      </p:sp>
      <p:sp>
        <p:nvSpPr>
          <p:cNvPr id="4" name="Plassholder for bunntekst 3"/>
          <p:cNvSpPr>
            <a:spLocks noGrp="1"/>
          </p:cNvSpPr>
          <p:nvPr>
            <p:ph type="ftr" sz="quarter" idx="2"/>
          </p:nvPr>
        </p:nvSpPr>
        <p:spPr>
          <a:xfrm>
            <a:off x="0" y="9429750"/>
            <a:ext cx="29718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9429750"/>
            <a:ext cx="2971800" cy="496888"/>
          </a:xfrm>
          <a:prstGeom prst="rect">
            <a:avLst/>
          </a:prstGeom>
        </p:spPr>
        <p:txBody>
          <a:bodyPr vert="horz" lIns="91440" tIns="45720" rIns="91440" bIns="45720" rtlCol="0" anchor="b"/>
          <a:lstStyle>
            <a:lvl1pPr algn="r">
              <a:defRPr sz="1200"/>
            </a:lvl1pPr>
          </a:lstStyle>
          <a:p>
            <a:fld id="{45B43F4D-9F4B-483A-BA1D-5F77CA62D894}" type="slidenum">
              <a:rPr lang="nb-NO" smtClean="0"/>
              <a:t>‹#›</a:t>
            </a:fld>
            <a:endParaRPr lang="nb-NO"/>
          </a:p>
        </p:txBody>
      </p:sp>
    </p:spTree>
    <p:extLst>
      <p:ext uri="{BB962C8B-B14F-4D97-AF65-F5344CB8AC3E}">
        <p14:creationId xmlns:p14="http://schemas.microsoft.com/office/powerpoint/2010/main" val="16999252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E9AF6D1E-E07B-41B6-9661-95453DC861F6}" type="datetimeFigureOut">
              <a:rPr lang="nb-NO" smtClean="0"/>
              <a:t>01.04.2016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1424194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9AF6D1E-E07B-41B6-9661-95453DC861F6}" type="datetimeFigureOut">
              <a:rPr lang="nb-NO" smtClean="0"/>
              <a:t>01.04.2016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4280109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9AF6D1E-E07B-41B6-9661-95453DC861F6}" type="datetimeFigureOut">
              <a:rPr lang="nb-NO" smtClean="0"/>
              <a:t>01.04.2016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308975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E9AF6D1E-E07B-41B6-9661-95453DC861F6}" type="datetimeFigureOut">
              <a:rPr lang="nb-NO" smtClean="0"/>
              <a:t>01.04.2016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136857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E9AF6D1E-E07B-41B6-9661-95453DC861F6}" type="datetimeFigureOut">
              <a:rPr lang="nb-NO" smtClean="0"/>
              <a:t>01.04.2016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2846924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E9AF6D1E-E07B-41B6-9661-95453DC861F6}" type="datetimeFigureOut">
              <a:rPr lang="nb-NO" smtClean="0"/>
              <a:t>01.04.2016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493141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E9AF6D1E-E07B-41B6-9661-95453DC861F6}" type="datetimeFigureOut">
              <a:rPr lang="nb-NO" smtClean="0"/>
              <a:t>01.04.2016</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311098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E9AF6D1E-E07B-41B6-9661-95453DC861F6}" type="datetimeFigureOut">
              <a:rPr lang="nb-NO" smtClean="0"/>
              <a:t>01.04.2016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263277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E9AF6D1E-E07B-41B6-9661-95453DC861F6}" type="datetimeFigureOut">
              <a:rPr lang="nb-NO" smtClean="0"/>
              <a:t>01.04.2016</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97923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9AF6D1E-E07B-41B6-9661-95453DC861F6}" type="datetimeFigureOut">
              <a:rPr lang="nb-NO" smtClean="0"/>
              <a:t>01.04.2016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2294071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E9AF6D1E-E07B-41B6-9661-95453DC861F6}" type="datetimeFigureOut">
              <a:rPr lang="nb-NO" smtClean="0"/>
              <a:t>01.04.2016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8344F023-085E-4372-BB9F-17295EC0DD6F}" type="slidenum">
              <a:rPr lang="nb-NO" smtClean="0"/>
              <a:t>‹#›</a:t>
            </a:fld>
            <a:endParaRPr lang="nb-NO"/>
          </a:p>
        </p:txBody>
      </p:sp>
    </p:spTree>
    <p:extLst>
      <p:ext uri="{BB962C8B-B14F-4D97-AF65-F5344CB8AC3E}">
        <p14:creationId xmlns:p14="http://schemas.microsoft.com/office/powerpoint/2010/main" val="2358912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F6D1E-E07B-41B6-9661-95453DC861F6}" type="datetimeFigureOut">
              <a:rPr lang="nb-NO" smtClean="0"/>
              <a:t>01.04.2016</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4F023-085E-4372-BB9F-17295EC0DD6F}" type="slidenum">
              <a:rPr lang="nb-NO" smtClean="0"/>
              <a:t>‹#›</a:t>
            </a:fld>
            <a:endParaRPr lang="nb-NO"/>
          </a:p>
        </p:txBody>
      </p:sp>
    </p:spTree>
    <p:extLst>
      <p:ext uri="{BB962C8B-B14F-4D97-AF65-F5344CB8AC3E}">
        <p14:creationId xmlns:p14="http://schemas.microsoft.com/office/powerpoint/2010/main" val="606194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Carl-Ivar Hagen-saken</a:t>
            </a:r>
            <a:endParaRPr lang="nb-NO" dirty="0"/>
          </a:p>
        </p:txBody>
      </p:sp>
      <p:sp>
        <p:nvSpPr>
          <p:cNvPr id="3" name="Undertittel 2"/>
          <p:cNvSpPr>
            <a:spLocks noGrp="1"/>
          </p:cNvSpPr>
          <p:nvPr>
            <p:ph type="subTitle" idx="1"/>
          </p:nvPr>
        </p:nvSpPr>
        <p:spPr/>
        <p:txBody>
          <a:bodyPr/>
          <a:lstStyle/>
          <a:p>
            <a:r>
              <a:rPr lang="nb-NO" dirty="0" smtClean="0"/>
              <a:t>HR-2016-00389-A</a:t>
            </a:r>
            <a:endParaRPr lang="nb-NO" dirty="0"/>
          </a:p>
        </p:txBody>
      </p:sp>
    </p:spTree>
    <p:extLst>
      <p:ext uri="{BB962C8B-B14F-4D97-AF65-F5344CB8AC3E}">
        <p14:creationId xmlns:p14="http://schemas.microsoft.com/office/powerpoint/2010/main" val="3780557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Høyesterett (4)?</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smtClean="0"/>
              <a:t>Om statspensjoners særlige vern – er regnet for å stå i en særstilling.</a:t>
            </a:r>
          </a:p>
          <a:p>
            <a:pPr lvl="0"/>
            <a:r>
              <a:rPr lang="nb-NO" dirty="0" smtClean="0"/>
              <a:t>Statspensjonistdommen </a:t>
            </a:r>
            <a:r>
              <a:rPr lang="nb-NO" dirty="0"/>
              <a:t>i 1962 (</a:t>
            </a:r>
            <a:r>
              <a:rPr lang="nb-NO" dirty="0" err="1"/>
              <a:t>Rt</a:t>
            </a:r>
            <a:r>
              <a:rPr lang="nb-NO" dirty="0"/>
              <a:t>. 1962 s. 332) la til grunn at statspensjonistene har en økonomisk særrett til pensjon, særlig fordi den er knyttet til en arbeidsavtale. Slik skiller statspensjonen seg fra for eksempel folketrygden. Pensjon og arbeidsforholdet henger sammen. Dette ble sagt både i Borthen og </a:t>
            </a:r>
            <a:r>
              <a:rPr lang="nb-NO" dirty="0" err="1"/>
              <a:t>Thunheim</a:t>
            </a:r>
            <a:r>
              <a:rPr lang="nb-NO" dirty="0"/>
              <a:t>-saken. Dette sies også i ektefellepensjonsdommen, men da knyttet særlig til egenpensjonen (enkepensjon var </a:t>
            </a:r>
            <a:r>
              <a:rPr lang="nb-NO" dirty="0" smtClean="0"/>
              <a:t>mer en avledet rett). </a:t>
            </a:r>
            <a:r>
              <a:rPr lang="nb-NO" dirty="0"/>
              <a:t>Det særlige vernet er også lagt til grunn i forarbeider og uttalelser fra Lovavdelingen i Justisdepartementet og </a:t>
            </a:r>
            <a:r>
              <a:rPr lang="nb-NO" dirty="0" smtClean="0"/>
              <a:t>rettspraksis. </a:t>
            </a:r>
            <a:r>
              <a:rPr lang="nb-NO" dirty="0"/>
              <a:t>Alle uttalelsene om en særrett skaper også en forventning om et særlig vern.</a:t>
            </a:r>
          </a:p>
          <a:p>
            <a:pPr lvl="0"/>
            <a:r>
              <a:rPr lang="nb-NO" dirty="0" err="1"/>
              <a:t>Førstevoterende</a:t>
            </a:r>
            <a:r>
              <a:rPr lang="nb-NO" dirty="0"/>
              <a:t> finner ikke grunn til å ta stilling til hvilken norm som gjelder. Slår fast at inngrepet gjøres i en etablert posisjon, og </a:t>
            </a:r>
            <a:r>
              <a:rPr lang="nb-NO" dirty="0" err="1"/>
              <a:t>tilbakekevirkningselementet</a:t>
            </a:r>
            <a:r>
              <a:rPr lang="nb-NO" dirty="0"/>
              <a:t> er lite framtredende. Tar utgangspunkt i klart urimelig og urettferdig, men denne normen er relativ, og det skal foretas en bred forholdsmessighetsvurdering. I tillegg har Hagen </a:t>
            </a:r>
            <a:r>
              <a:rPr lang="nb-NO" dirty="0" smtClean="0"/>
              <a:t>som «statspensjonist» et sterkere </a:t>
            </a:r>
            <a:r>
              <a:rPr lang="nb-NO" dirty="0"/>
              <a:t>vern enn trygderettigheter.</a:t>
            </a:r>
          </a:p>
          <a:p>
            <a:endParaRPr lang="nb-NO" dirty="0"/>
          </a:p>
        </p:txBody>
      </p:sp>
    </p:spTree>
    <p:extLst>
      <p:ext uri="{BB962C8B-B14F-4D97-AF65-F5344CB8AC3E}">
        <p14:creationId xmlns:p14="http://schemas.microsoft.com/office/powerpoint/2010/main" val="1018476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Høyesterett (5)?</a:t>
            </a:r>
            <a:endParaRPr lang="nb-NO" dirty="0"/>
          </a:p>
        </p:txBody>
      </p:sp>
      <p:sp>
        <p:nvSpPr>
          <p:cNvPr id="3" name="Plassholder for innhold 2"/>
          <p:cNvSpPr>
            <a:spLocks noGrp="1"/>
          </p:cNvSpPr>
          <p:nvPr>
            <p:ph idx="1"/>
          </p:nvPr>
        </p:nvSpPr>
        <p:spPr/>
        <p:txBody>
          <a:bodyPr>
            <a:normAutofit fontScale="92500" lnSpcReduction="10000"/>
          </a:bodyPr>
          <a:lstStyle/>
          <a:p>
            <a:r>
              <a:rPr lang="nb-NO" dirty="0" smtClean="0"/>
              <a:t>Den konkrete vurderingen – denne må skje for </a:t>
            </a:r>
            <a:r>
              <a:rPr lang="nb-NO" dirty="0"/>
              <a:t>Hagen.</a:t>
            </a:r>
          </a:p>
          <a:p>
            <a:r>
              <a:rPr lang="nb-NO" dirty="0"/>
              <a:t>De ulike momentene</a:t>
            </a:r>
          </a:p>
          <a:p>
            <a:pPr lvl="1"/>
            <a:r>
              <a:rPr lang="nb-NO" dirty="0"/>
              <a:t>Bruttogarantien er i behold. Inngrepet gjelder måten den løpende pensjonen reguleres på.</a:t>
            </a:r>
          </a:p>
          <a:p>
            <a:pPr lvl="1"/>
            <a:r>
              <a:rPr lang="nb-NO" dirty="0"/>
              <a:t>Tapets størrelse. Stortingslønnen har vært regulert med den alminnelige lønnsutviklingen og det har også G, dermed blir innsparingen på 0,75 prosent den samme </a:t>
            </a:r>
            <a:r>
              <a:rPr lang="nb-NO" dirty="0" smtClean="0"/>
              <a:t>som for alle andre pensjonister med folketrygd eller offentlig tjenestepensjon.</a:t>
            </a:r>
            <a:endParaRPr lang="nb-NO" dirty="0"/>
          </a:p>
          <a:p>
            <a:pPr lvl="1"/>
            <a:r>
              <a:rPr lang="nb-NO" dirty="0"/>
              <a:t>Hagen har beregnet sitt tap til </a:t>
            </a:r>
            <a:r>
              <a:rPr lang="nb-NO" dirty="0" err="1"/>
              <a:t>ca</a:t>
            </a:r>
            <a:r>
              <a:rPr lang="nb-NO" dirty="0"/>
              <a:t> 1,3 </a:t>
            </a:r>
            <a:r>
              <a:rPr lang="nb-NO" dirty="0" err="1"/>
              <a:t>mill</a:t>
            </a:r>
            <a:r>
              <a:rPr lang="nb-NO" dirty="0"/>
              <a:t> </a:t>
            </a:r>
            <a:r>
              <a:rPr lang="nb-NO" dirty="0" smtClean="0"/>
              <a:t>NOK, </a:t>
            </a:r>
            <a:r>
              <a:rPr lang="nb-NO" dirty="0"/>
              <a:t>mens staten til 600 000 kroner. Dette skyldes ulikheter i forutsetninger. Reduksjonen er merkbar, men kommer gradvis, </a:t>
            </a:r>
            <a:r>
              <a:rPr lang="nb-NO" dirty="0" smtClean="0"/>
              <a:t>blir større jo lenger man lever på </a:t>
            </a:r>
            <a:r>
              <a:rPr lang="nb-NO" dirty="0"/>
              <a:t>grunn av </a:t>
            </a:r>
            <a:r>
              <a:rPr lang="nb-NO" dirty="0" smtClean="0"/>
              <a:t> «renters rente-effekten».</a:t>
            </a:r>
          </a:p>
          <a:p>
            <a:pPr lvl="1"/>
            <a:r>
              <a:rPr lang="nb-NO" dirty="0" smtClean="0"/>
              <a:t>Inngrepet </a:t>
            </a:r>
            <a:r>
              <a:rPr lang="nb-NO" dirty="0"/>
              <a:t>har ikke kommet brått og uventet. Pensjonskommisjonen foreslo det både i foreløpig og endelig rapport (den siste i 2004). Også gruppen som så på stortingspensjonene gjorde det. Kunne derfor innrette seg.</a:t>
            </a:r>
          </a:p>
          <a:p>
            <a:endParaRPr lang="nb-NO" dirty="0"/>
          </a:p>
        </p:txBody>
      </p:sp>
    </p:spTree>
    <p:extLst>
      <p:ext uri="{BB962C8B-B14F-4D97-AF65-F5344CB8AC3E}">
        <p14:creationId xmlns:p14="http://schemas.microsoft.com/office/powerpoint/2010/main" val="203296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Høyesterett </a:t>
            </a:r>
            <a:r>
              <a:rPr lang="nb-NO" dirty="0" smtClean="0"/>
              <a:t>(6)?</a:t>
            </a:r>
            <a:endParaRPr lang="nb-NO" dirty="0"/>
          </a:p>
        </p:txBody>
      </p:sp>
      <p:sp>
        <p:nvSpPr>
          <p:cNvPr id="3" name="Plassholder for innhold 2"/>
          <p:cNvSpPr>
            <a:spLocks noGrp="1"/>
          </p:cNvSpPr>
          <p:nvPr>
            <p:ph idx="1"/>
          </p:nvPr>
        </p:nvSpPr>
        <p:spPr/>
        <p:txBody>
          <a:bodyPr>
            <a:normAutofit fontScale="62500" lnSpcReduction="20000"/>
          </a:bodyPr>
          <a:lstStyle/>
          <a:p>
            <a:r>
              <a:rPr lang="nb-NO" dirty="0" smtClean="0"/>
              <a:t>Hagens forventning. </a:t>
            </a:r>
          </a:p>
          <a:p>
            <a:pPr lvl="1"/>
            <a:r>
              <a:rPr lang="nb-NO" dirty="0" smtClean="0"/>
              <a:t>Reguleringen hadde hele tiden fulgt av loven, den fulgte ikke av en egen avtale Hagen hadde. Men tilknytningen til arbeidsforholdet tilsier en ganske sterk forventning.</a:t>
            </a:r>
          </a:p>
          <a:p>
            <a:pPr lvl="1"/>
            <a:r>
              <a:rPr lang="nb-NO" dirty="0" smtClean="0"/>
              <a:t>Egenbetalingen inneholder et betalingselement, og dette har vært med til å styrke forventningene. Men betalingen har vært svært liten sammenlignet med den totale kostnaden ved pensjonen.</a:t>
            </a:r>
          </a:p>
          <a:p>
            <a:pPr lvl="1"/>
            <a:r>
              <a:rPr lang="nb-NO" dirty="0" smtClean="0"/>
              <a:t>Stortingspensjonsloven har hele tiden hatt en forbeholdsbestemmelse. Denne reduserer i en viss grad forventningen.</a:t>
            </a:r>
          </a:p>
          <a:p>
            <a:pPr lvl="1"/>
            <a:r>
              <a:rPr lang="nb-NO" dirty="0" smtClean="0"/>
              <a:t>Rettspraksis og forarbeider omtaler statspensjonen som en særrett. Dette bidrar til å styrke forventningene.</a:t>
            </a:r>
          </a:p>
          <a:p>
            <a:pPr lvl="1"/>
            <a:r>
              <a:rPr lang="nb-NO" dirty="0" smtClean="0"/>
              <a:t>Men kjernen i forventningene må sies å knytte seg til en god og trygg pensjon på linje med andre statspensjonister. Reguleringsmetoden ligger lenger ut på skalaen.</a:t>
            </a:r>
          </a:p>
          <a:p>
            <a:r>
              <a:rPr lang="nb-NO" dirty="0" smtClean="0"/>
              <a:t>Samfunnsmessige hensyn må tillegges stor vekt. Viktig for den norske økonomien. Dette var </a:t>
            </a:r>
            <a:r>
              <a:rPr lang="nb-NO" dirty="0" err="1" smtClean="0"/>
              <a:t>hoveddriveren</a:t>
            </a:r>
            <a:r>
              <a:rPr lang="nb-NO" dirty="0" smtClean="0"/>
              <a:t> for pensjonsreformen</a:t>
            </a:r>
          </a:p>
          <a:p>
            <a:r>
              <a:rPr lang="nb-NO" dirty="0" smtClean="0"/>
              <a:t>Ønsket om at den nye reguleringsmåten skulle gjelde for alle. Dette var særskilt vurdert (selv om dette er politiske vurderinger).</a:t>
            </a:r>
          </a:p>
          <a:p>
            <a:r>
              <a:rPr lang="nb-NO" dirty="0" smtClean="0"/>
              <a:t>Ingen holdepunktet for at lovgiver har ønsket å gi stortingspensjonene et særskilt vern.</a:t>
            </a:r>
          </a:p>
          <a:p>
            <a:r>
              <a:rPr lang="nb-NO" dirty="0" smtClean="0"/>
              <a:t>Det kan ikke være avgjørende at innsparingen på stortingspensjonene blir liten. Men må se reformen i under ett. Her kommer likhetshensynet inn.</a:t>
            </a:r>
          </a:p>
          <a:p>
            <a:r>
              <a:rPr lang="nb-NO" dirty="0" smtClean="0"/>
              <a:t>Hadde ingen oppfordring til å vurdere betydningen av at grunnlovsmessigheten var vurdert. Konstaterer at det var gjort</a:t>
            </a:r>
          </a:p>
        </p:txBody>
      </p:sp>
    </p:spTree>
    <p:extLst>
      <p:ext uri="{BB962C8B-B14F-4D97-AF65-F5344CB8AC3E}">
        <p14:creationId xmlns:p14="http://schemas.microsoft.com/office/powerpoint/2010/main" val="3067734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a:t>
            </a:r>
            <a:r>
              <a:rPr lang="nb-NO" smtClean="0"/>
              <a:t>Høyesterett </a:t>
            </a:r>
            <a:r>
              <a:rPr lang="nb-NO" smtClean="0"/>
              <a:t>(7)?</a:t>
            </a:r>
            <a:endParaRPr lang="nb-NO" dirty="0"/>
          </a:p>
        </p:txBody>
      </p:sp>
      <p:sp>
        <p:nvSpPr>
          <p:cNvPr id="3" name="Plassholder for innhold 2"/>
          <p:cNvSpPr>
            <a:spLocks noGrp="1"/>
          </p:cNvSpPr>
          <p:nvPr>
            <p:ph idx="1"/>
          </p:nvPr>
        </p:nvSpPr>
        <p:spPr/>
        <p:txBody>
          <a:bodyPr/>
          <a:lstStyle/>
          <a:p>
            <a:r>
              <a:rPr lang="nb-NO" dirty="0" smtClean="0"/>
              <a:t>Oppsummerer</a:t>
            </a:r>
          </a:p>
          <a:p>
            <a:pPr lvl="1"/>
            <a:r>
              <a:rPr lang="nb-NO" dirty="0" smtClean="0"/>
              <a:t>Tilbakevirkningselementet er ikke spesielt sterkt.</a:t>
            </a:r>
          </a:p>
          <a:p>
            <a:pPr lvl="1"/>
            <a:r>
              <a:rPr lang="nb-NO" dirty="0" smtClean="0"/>
              <a:t>Hagen er påført en ulempe som er merkbar, men heller ikke mer.</a:t>
            </a:r>
          </a:p>
          <a:p>
            <a:pPr lvl="1"/>
            <a:r>
              <a:rPr lang="nb-NO" dirty="0" smtClean="0"/>
              <a:t>Hagens berettigede forventning er først og fremst knyttet til en trygg og god pensjon – ikke at reguleringsbestemmelsen skulle videreføres uten endring.</a:t>
            </a:r>
          </a:p>
          <a:p>
            <a:pPr lvl="1"/>
            <a:r>
              <a:rPr lang="nb-NO" dirty="0" smtClean="0"/>
              <a:t>Mot Hagens interesser står tungtveiende samfunnsmessige hensyn knyttet til økonomisk bærekraft av velferdsordningene og likebehandling av store grupper.</a:t>
            </a:r>
          </a:p>
          <a:p>
            <a:r>
              <a:rPr lang="nb-NO" dirty="0" smtClean="0"/>
              <a:t>Endringer var heller ikke i strid med EMK P1-1. Inngrepet var klart ikke et </a:t>
            </a:r>
            <a:r>
              <a:rPr lang="nb-NO" smtClean="0"/>
              <a:t>uforholdsmessig inngrep.</a:t>
            </a:r>
            <a:endParaRPr lang="nb-NO" dirty="0"/>
          </a:p>
        </p:txBody>
      </p:sp>
    </p:spTree>
    <p:extLst>
      <p:ext uri="{BB962C8B-B14F-4D97-AF65-F5344CB8AC3E}">
        <p14:creationId xmlns:p14="http://schemas.microsoft.com/office/powerpoint/2010/main" val="347535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Agenda </a:t>
            </a:r>
            <a:endParaRPr lang="nb-NO" dirty="0"/>
          </a:p>
        </p:txBody>
      </p:sp>
      <p:sp>
        <p:nvSpPr>
          <p:cNvPr id="3" name="Plassholder for innhold 2"/>
          <p:cNvSpPr>
            <a:spLocks noGrp="1"/>
          </p:cNvSpPr>
          <p:nvPr>
            <p:ph idx="1"/>
          </p:nvPr>
        </p:nvSpPr>
        <p:spPr/>
        <p:txBody>
          <a:bodyPr/>
          <a:lstStyle/>
          <a:p>
            <a:r>
              <a:rPr lang="nb-NO" dirty="0" smtClean="0"/>
              <a:t>Bakgrunnen for saken</a:t>
            </a:r>
          </a:p>
          <a:p>
            <a:r>
              <a:rPr lang="nb-NO" dirty="0" smtClean="0"/>
              <a:t>Gangen i saken</a:t>
            </a:r>
          </a:p>
          <a:p>
            <a:r>
              <a:rPr lang="nb-NO" dirty="0" smtClean="0"/>
              <a:t>Høyesterettsdommen </a:t>
            </a:r>
            <a:endParaRPr lang="nb-NO" dirty="0"/>
          </a:p>
        </p:txBody>
      </p:sp>
    </p:spTree>
    <p:extLst>
      <p:ext uri="{BB962C8B-B14F-4D97-AF65-F5344CB8AC3E}">
        <p14:creationId xmlns:p14="http://schemas.microsoft.com/office/powerpoint/2010/main" val="1808773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Bakgrunnen</a:t>
            </a:r>
            <a:endParaRPr lang="nb-NO" dirty="0"/>
          </a:p>
        </p:txBody>
      </p:sp>
      <p:sp>
        <p:nvSpPr>
          <p:cNvPr id="3" name="Plassholder for innhold 2"/>
          <p:cNvSpPr>
            <a:spLocks noGrp="1"/>
          </p:cNvSpPr>
          <p:nvPr>
            <p:ph idx="1"/>
          </p:nvPr>
        </p:nvSpPr>
        <p:spPr/>
        <p:txBody>
          <a:bodyPr>
            <a:normAutofit fontScale="85000" lnSpcReduction="20000"/>
          </a:bodyPr>
          <a:lstStyle/>
          <a:p>
            <a:r>
              <a:rPr lang="nb-NO" dirty="0" smtClean="0"/>
              <a:t>Pensjonsreformen – skulle sikre at pensjonssystemet ble bærekraftig – en rekke tiltak ble innført</a:t>
            </a:r>
          </a:p>
          <a:p>
            <a:pPr lvl="1"/>
            <a:r>
              <a:rPr lang="nb-NO" dirty="0" smtClean="0"/>
              <a:t>Levealdersjustering</a:t>
            </a:r>
          </a:p>
          <a:p>
            <a:pPr lvl="1"/>
            <a:r>
              <a:rPr lang="nb-NO" dirty="0" smtClean="0"/>
              <a:t>Ny måte å regulere pensjoner under utbetaling på</a:t>
            </a:r>
            <a:endParaRPr lang="nb-NO" dirty="0"/>
          </a:p>
          <a:p>
            <a:pPr lvl="1"/>
            <a:r>
              <a:rPr lang="nb-NO" dirty="0"/>
              <a:t>Ikke lenger noen fast </a:t>
            </a:r>
            <a:r>
              <a:rPr lang="nb-NO" dirty="0" smtClean="0"/>
              <a:t>pensjonsalder (men en nedre grense)</a:t>
            </a:r>
            <a:endParaRPr lang="nb-NO" dirty="0"/>
          </a:p>
          <a:p>
            <a:pPr lvl="1"/>
            <a:r>
              <a:rPr lang="nb-NO" dirty="0" smtClean="0"/>
              <a:t>Nøytralt </a:t>
            </a:r>
            <a:r>
              <a:rPr lang="nb-NO" dirty="0"/>
              <a:t>uttak i forhold til uttaksalder</a:t>
            </a:r>
          </a:p>
          <a:p>
            <a:pPr lvl="1"/>
            <a:r>
              <a:rPr lang="nb-NO" dirty="0" smtClean="0"/>
              <a:t>Ikke </a:t>
            </a:r>
            <a:r>
              <a:rPr lang="nb-NO" dirty="0"/>
              <a:t>lenger inntektsprøving av pensjonen</a:t>
            </a:r>
          </a:p>
          <a:p>
            <a:pPr lvl="1"/>
            <a:r>
              <a:rPr lang="nb-NO" dirty="0"/>
              <a:t>Nytt opptjeningssystem </a:t>
            </a:r>
            <a:r>
              <a:rPr lang="nb-NO" dirty="0" smtClean="0"/>
              <a:t>for alderspensjon i </a:t>
            </a:r>
            <a:r>
              <a:rPr lang="nb-NO" dirty="0"/>
              <a:t>folketrygden</a:t>
            </a:r>
          </a:p>
          <a:p>
            <a:r>
              <a:rPr lang="nb-NO" dirty="0" smtClean="0"/>
              <a:t>De tiltakene som særlig monner på det økonomiske området, er </a:t>
            </a:r>
          </a:p>
          <a:p>
            <a:pPr lvl="1"/>
            <a:r>
              <a:rPr lang="nb-NO" dirty="0" smtClean="0"/>
              <a:t>Levealdersjustering</a:t>
            </a:r>
          </a:p>
          <a:p>
            <a:pPr lvl="1"/>
            <a:r>
              <a:rPr lang="nb-NO" dirty="0" smtClean="0"/>
              <a:t>Ny måte å regulere pensjoner under utbetaling på</a:t>
            </a:r>
          </a:p>
          <a:p>
            <a:pPr lvl="2"/>
            <a:r>
              <a:rPr lang="nb-NO" dirty="0" smtClean="0"/>
              <a:t>Den nye reguleringsordningen ble innført både </a:t>
            </a:r>
            <a:r>
              <a:rPr lang="nb-NO" dirty="0"/>
              <a:t>folketrygden og </a:t>
            </a:r>
            <a:r>
              <a:rPr lang="nb-NO" dirty="0" smtClean="0"/>
              <a:t>i statlig </a:t>
            </a:r>
            <a:r>
              <a:rPr lang="nb-NO" dirty="0"/>
              <a:t>og kommunal tjenestepensjon – også de særlige ordningene for stortinget, regjeringen og Høyesterett.</a:t>
            </a:r>
          </a:p>
          <a:p>
            <a:pPr lvl="2"/>
            <a:r>
              <a:rPr lang="nb-NO" dirty="0"/>
              <a:t>Et særtrekk ved de siste ordningene var at de ble beregnet ut fra lønnen til etterfølgeren. </a:t>
            </a:r>
            <a:r>
              <a:rPr lang="nb-NO" dirty="0" smtClean="0"/>
              <a:t>Denne var igjen stort sett regulert i samsvar med lønnsutviklingen i samfunnet.</a:t>
            </a:r>
            <a:endParaRPr lang="nb-NO" dirty="0"/>
          </a:p>
          <a:p>
            <a:endParaRPr lang="nb-NO" dirty="0"/>
          </a:p>
        </p:txBody>
      </p:sp>
    </p:spTree>
    <p:extLst>
      <p:ext uri="{BB962C8B-B14F-4D97-AF65-F5344CB8AC3E}">
        <p14:creationId xmlns:p14="http://schemas.microsoft.com/office/powerpoint/2010/main" val="2607086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Gangen i Hagen-saken</a:t>
            </a:r>
            <a:endParaRPr lang="nb-NO" dirty="0"/>
          </a:p>
        </p:txBody>
      </p:sp>
      <p:sp>
        <p:nvSpPr>
          <p:cNvPr id="3" name="Plassholder for innhold 2"/>
          <p:cNvSpPr>
            <a:spLocks noGrp="1"/>
          </p:cNvSpPr>
          <p:nvPr>
            <p:ph idx="1"/>
          </p:nvPr>
        </p:nvSpPr>
        <p:spPr/>
        <p:txBody>
          <a:bodyPr>
            <a:normAutofit fontScale="70000" lnSpcReduction="20000"/>
          </a:bodyPr>
          <a:lstStyle/>
          <a:p>
            <a:r>
              <a:rPr lang="nb-NO" dirty="0"/>
              <a:t>Hagen fikk alderspensjon fra Pensjonsordningen for stortingsrepresentanter fra 1. oktober 2009.</a:t>
            </a:r>
          </a:p>
          <a:p>
            <a:r>
              <a:rPr lang="nb-NO" dirty="0" smtClean="0"/>
              <a:t>Pensjonsgrunnlaget var </a:t>
            </a:r>
            <a:r>
              <a:rPr lang="nb-NO" dirty="0"/>
              <a:t>da lik den årlige godtgjørelsen for stortingsrepresentanter (696 900 kroner).</a:t>
            </a:r>
          </a:p>
          <a:p>
            <a:r>
              <a:rPr lang="nb-NO" dirty="0"/>
              <a:t>Grunnlaget ble regulert fra 1. mai 2010 i tråd med endringen i </a:t>
            </a:r>
            <a:r>
              <a:rPr lang="nb-NO" dirty="0" smtClean="0"/>
              <a:t>stortingsgodtgjørelsen. </a:t>
            </a:r>
          </a:p>
          <a:p>
            <a:r>
              <a:rPr lang="nb-NO" dirty="0" smtClean="0"/>
              <a:t>Fra </a:t>
            </a:r>
            <a:r>
              <a:rPr lang="nb-NO" dirty="0"/>
              <a:t>1. januar 2011 trådte den nye reguleringsbestemmelsen i </a:t>
            </a:r>
            <a:r>
              <a:rPr lang="nb-NO" dirty="0" smtClean="0"/>
              <a:t>kraft. Første regulering med ny ordning skjedde fra 1. mai 2011. Forenklet ble pensjonsgrunnlaget satt til stortingslønnen per 1. januar 2011, og fra 1. mai s.å. økt med G fratrukket 0,75 prosent. Grunnlaget ble deretter økt på ny fra 1</a:t>
            </a:r>
            <a:r>
              <a:rPr lang="nb-NO" dirty="0"/>
              <a:t>. mai </a:t>
            </a:r>
            <a:r>
              <a:rPr lang="nb-NO" dirty="0" smtClean="0"/>
              <a:t>2012.</a:t>
            </a:r>
            <a:endParaRPr lang="nb-NO" dirty="0"/>
          </a:p>
          <a:p>
            <a:r>
              <a:rPr lang="nb-NO" dirty="0" smtClean="0"/>
              <a:t>Atter ny regulering 1</a:t>
            </a:r>
            <a:r>
              <a:rPr lang="nb-NO" dirty="0"/>
              <a:t>. mai 2013 – etter reguleringen utgjorde Hagens pensjonsgrunnlag 803 802 kroner, mens stortingslønnen utgjorde 836 579 kroner (en differanse på 32 777 kroner</a:t>
            </a:r>
            <a:r>
              <a:rPr lang="nb-NO" dirty="0" smtClean="0"/>
              <a:t>). SPKs vedtak om regulering ble anket inn for Trygderetten.</a:t>
            </a:r>
            <a:endParaRPr lang="nb-NO" dirty="0"/>
          </a:p>
          <a:p>
            <a:r>
              <a:rPr lang="nb-NO" dirty="0"/>
              <a:t>Trygderetten stadfestet SPKs vedtak, TRR-2013-01882 (kjennelse avsagt 24. januar 2014)</a:t>
            </a:r>
          </a:p>
          <a:p>
            <a:r>
              <a:rPr lang="nb-NO" dirty="0"/>
              <a:t>Staten ble frifunnet i lagmannsretten, LB-2014-106081 (dom avsagt 25. juni 2015)</a:t>
            </a:r>
          </a:p>
          <a:p>
            <a:r>
              <a:rPr lang="nb-NO" dirty="0"/>
              <a:t>Anken ble forkastet i Høyesterett, HR-2016-00389-A (dom avsagt 19. februar 2016)</a:t>
            </a:r>
          </a:p>
          <a:p>
            <a:endParaRPr lang="nb-NO" dirty="0"/>
          </a:p>
        </p:txBody>
      </p:sp>
    </p:spTree>
    <p:extLst>
      <p:ext uri="{BB962C8B-B14F-4D97-AF65-F5344CB8AC3E}">
        <p14:creationId xmlns:p14="http://schemas.microsoft.com/office/powerpoint/2010/main" val="2461806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Høyesterettssaken – hva Hagen gjorde gjeldende</a:t>
            </a:r>
            <a:endParaRPr lang="nb-NO" dirty="0"/>
          </a:p>
        </p:txBody>
      </p:sp>
      <p:sp>
        <p:nvSpPr>
          <p:cNvPr id="3" name="Plassholder for innhold 2"/>
          <p:cNvSpPr>
            <a:spLocks noGrp="1"/>
          </p:cNvSpPr>
          <p:nvPr>
            <p:ph idx="1"/>
          </p:nvPr>
        </p:nvSpPr>
        <p:spPr/>
        <p:txBody>
          <a:bodyPr>
            <a:normAutofit lnSpcReduction="10000"/>
          </a:bodyPr>
          <a:lstStyle/>
          <a:p>
            <a:r>
              <a:rPr lang="nb-NO" dirty="0" smtClean="0"/>
              <a:t>Den nye reguleringsbestemmelsen bryter </a:t>
            </a:r>
            <a:r>
              <a:rPr lang="nb-NO" dirty="0"/>
              <a:t>med grunnlovens forbud mot tilbakevirkende lover. Griper inn i etablerte rettigheter </a:t>
            </a:r>
            <a:r>
              <a:rPr lang="nb-NO" dirty="0" smtClean="0"/>
              <a:t>med virkning framover i tid (uegentlig tilbakevirkning).</a:t>
            </a:r>
          </a:p>
          <a:p>
            <a:r>
              <a:rPr lang="nb-NO" dirty="0" err="1" smtClean="0"/>
              <a:t>Vurderingsnormen</a:t>
            </a:r>
            <a:r>
              <a:rPr lang="nb-NO" dirty="0" smtClean="0"/>
              <a:t> er «sterke samfunnsmessige hensyn» – ikke «</a:t>
            </a:r>
            <a:r>
              <a:rPr lang="nb-NO" dirty="0"/>
              <a:t>klart urimelig eller urettferdig». </a:t>
            </a:r>
            <a:r>
              <a:rPr lang="nb-NO" dirty="0" smtClean="0"/>
              <a:t>Momenter </a:t>
            </a:r>
            <a:r>
              <a:rPr lang="nb-NO" dirty="0"/>
              <a:t>i vurderingen</a:t>
            </a:r>
          </a:p>
          <a:p>
            <a:pPr lvl="1"/>
            <a:r>
              <a:rPr lang="nb-NO" dirty="0"/>
              <a:t>Hagen har en sterk forventning om slik pensjon </a:t>
            </a:r>
            <a:r>
              <a:rPr lang="nb-NO" dirty="0" smtClean="0"/>
              <a:t>han var </a:t>
            </a:r>
            <a:r>
              <a:rPr lang="nb-NO" dirty="0"/>
              <a:t>lovet</a:t>
            </a:r>
            <a:r>
              <a:rPr lang="nb-NO" dirty="0" smtClean="0"/>
              <a:t>. Pensjonen er nært knyttet til hans arbeidsforhold og arbeidsavtale som stortingsrepresentant.</a:t>
            </a:r>
            <a:endParaRPr lang="nb-NO" dirty="0"/>
          </a:p>
          <a:p>
            <a:pPr lvl="1"/>
            <a:r>
              <a:rPr lang="nb-NO" dirty="0"/>
              <a:t>Stort tap over livsløpet (beregnet til </a:t>
            </a:r>
            <a:r>
              <a:rPr lang="nb-NO" dirty="0" err="1"/>
              <a:t>ca</a:t>
            </a:r>
            <a:r>
              <a:rPr lang="nb-NO" dirty="0"/>
              <a:t> 1,3 </a:t>
            </a:r>
            <a:r>
              <a:rPr lang="nb-NO" dirty="0" err="1"/>
              <a:t>mill</a:t>
            </a:r>
            <a:r>
              <a:rPr lang="nb-NO" dirty="0"/>
              <a:t> NOK)</a:t>
            </a:r>
          </a:p>
          <a:p>
            <a:pPr lvl="1"/>
            <a:r>
              <a:rPr lang="nb-NO" dirty="0"/>
              <a:t>Minimal innsparing å la endringen ramme stortingsrepresentanter som allerede var pensjonert.</a:t>
            </a:r>
          </a:p>
          <a:p>
            <a:r>
              <a:rPr lang="nb-NO" dirty="0"/>
              <a:t>Dertil rammes endringen i EMK </a:t>
            </a:r>
            <a:r>
              <a:rPr lang="nb-NO" dirty="0" smtClean="0"/>
              <a:t>P1-1 som et uforholdsmessig angrep.</a:t>
            </a:r>
            <a:endParaRPr lang="nb-NO" dirty="0"/>
          </a:p>
          <a:p>
            <a:pPr marL="0" indent="0">
              <a:buNone/>
            </a:pPr>
            <a:endParaRPr lang="nb-NO" dirty="0" smtClean="0"/>
          </a:p>
        </p:txBody>
      </p:sp>
    </p:spTree>
    <p:extLst>
      <p:ext uri="{BB962C8B-B14F-4D97-AF65-F5344CB8AC3E}">
        <p14:creationId xmlns:p14="http://schemas.microsoft.com/office/powerpoint/2010/main" val="923889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Høyesterettssaken – hva staten gjorde gjeldende</a:t>
            </a:r>
            <a:endParaRPr lang="nb-NO" dirty="0"/>
          </a:p>
        </p:txBody>
      </p:sp>
      <p:sp>
        <p:nvSpPr>
          <p:cNvPr id="3" name="Plassholder for innhold 2"/>
          <p:cNvSpPr>
            <a:spLocks noGrp="1"/>
          </p:cNvSpPr>
          <p:nvPr>
            <p:ph idx="1"/>
          </p:nvPr>
        </p:nvSpPr>
        <p:spPr/>
        <p:txBody>
          <a:bodyPr/>
          <a:lstStyle/>
          <a:p>
            <a:r>
              <a:rPr lang="nb-NO" dirty="0" smtClean="0"/>
              <a:t>Den nye reguleringsbestemmelsen bryter ikke med grunnloven.</a:t>
            </a:r>
          </a:p>
          <a:p>
            <a:r>
              <a:rPr lang="nb-NO" dirty="0" err="1" smtClean="0"/>
              <a:t>Vurderingsnormen</a:t>
            </a:r>
            <a:r>
              <a:rPr lang="nb-NO" dirty="0" smtClean="0"/>
              <a:t> </a:t>
            </a:r>
            <a:r>
              <a:rPr lang="nb-NO" dirty="0"/>
              <a:t>er </a:t>
            </a:r>
            <a:r>
              <a:rPr lang="nb-NO" dirty="0" smtClean="0"/>
              <a:t>«særlig </a:t>
            </a:r>
            <a:r>
              <a:rPr lang="nb-NO" dirty="0"/>
              <a:t>urimelig eller </a:t>
            </a:r>
            <a:r>
              <a:rPr lang="nb-NO" dirty="0" smtClean="0"/>
              <a:t>urettferdig»</a:t>
            </a:r>
          </a:p>
          <a:p>
            <a:r>
              <a:rPr lang="nb-NO" dirty="0" smtClean="0"/>
              <a:t>Momenter i vurderingen</a:t>
            </a:r>
            <a:endParaRPr lang="nb-NO" dirty="0"/>
          </a:p>
          <a:p>
            <a:pPr lvl="1"/>
            <a:r>
              <a:rPr lang="nb-NO" dirty="0"/>
              <a:t>Stortingspensjonsloven kan gi en forventing om en viss regulering, men inneholder en </a:t>
            </a:r>
            <a:r>
              <a:rPr lang="nb-NO" dirty="0" smtClean="0"/>
              <a:t>forbeholdsbestemmelse.</a:t>
            </a:r>
            <a:endParaRPr lang="nb-NO" dirty="0"/>
          </a:p>
          <a:p>
            <a:pPr lvl="1"/>
            <a:r>
              <a:rPr lang="nb-NO" dirty="0"/>
              <a:t>Tapet er merkbart, men ikke dramatisk.</a:t>
            </a:r>
          </a:p>
          <a:p>
            <a:pPr lvl="1"/>
            <a:r>
              <a:rPr lang="nb-NO" dirty="0"/>
              <a:t>Vurderingen av ulemper for Hagen må veies opp mot samfunnshensynene, og da må hele pensjonsreformen trekkes inn.</a:t>
            </a:r>
          </a:p>
          <a:p>
            <a:r>
              <a:rPr lang="nb-NO" dirty="0"/>
              <a:t>Inngrepet er ikke et uforholdsmessig inngrep etter EMK </a:t>
            </a:r>
            <a:r>
              <a:rPr lang="nb-NO" dirty="0" smtClean="0"/>
              <a:t>P1-1.</a:t>
            </a:r>
            <a:endParaRPr lang="nb-NO" dirty="0"/>
          </a:p>
          <a:p>
            <a:pPr marL="0" indent="0">
              <a:buNone/>
            </a:pPr>
            <a:endParaRPr lang="nb-NO" dirty="0"/>
          </a:p>
        </p:txBody>
      </p:sp>
    </p:spTree>
    <p:extLst>
      <p:ext uri="{BB962C8B-B14F-4D97-AF65-F5344CB8AC3E}">
        <p14:creationId xmlns:p14="http://schemas.microsoft.com/office/powerpoint/2010/main" val="2890591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Høyesterett (1)?</a:t>
            </a:r>
            <a:endParaRPr lang="nb-NO" dirty="0"/>
          </a:p>
        </p:txBody>
      </p:sp>
      <p:sp>
        <p:nvSpPr>
          <p:cNvPr id="3" name="Plassholder for innhold 2"/>
          <p:cNvSpPr>
            <a:spLocks noGrp="1"/>
          </p:cNvSpPr>
          <p:nvPr>
            <p:ph idx="1"/>
          </p:nvPr>
        </p:nvSpPr>
        <p:spPr/>
        <p:txBody>
          <a:bodyPr>
            <a:normAutofit fontScale="92500" lnSpcReduction="20000"/>
          </a:bodyPr>
          <a:lstStyle/>
          <a:p>
            <a:r>
              <a:rPr lang="nb-NO" dirty="0" smtClean="0"/>
              <a:t>Høyesterett har de siste 20 årene hatt for vane å avgjøre saker om grunnlovsstrid i plenum/</a:t>
            </a:r>
            <a:r>
              <a:rPr lang="nb-NO" dirty="0" err="1" smtClean="0"/>
              <a:t>storkammer</a:t>
            </a:r>
            <a:r>
              <a:rPr lang="nb-NO" dirty="0" smtClean="0"/>
              <a:t>. Ett unntak, og Hagen-saken ble et nytt unntak. Grunnen var at 15 av 20 dommer var inhabile.</a:t>
            </a:r>
          </a:p>
          <a:p>
            <a:r>
              <a:rPr lang="nb-NO" dirty="0"/>
              <a:t>Går først gjennom utviklingen av stortingspensjonene</a:t>
            </a:r>
          </a:p>
          <a:p>
            <a:pPr lvl="1"/>
            <a:r>
              <a:rPr lang="nb-NO" dirty="0"/>
              <a:t>Ordningen med regulering var </a:t>
            </a:r>
            <a:r>
              <a:rPr lang="nb-NO" dirty="0" smtClean="0"/>
              <a:t>fra og til fra 1950 til 1962. Deretter lå den fast (prosent av stortingsgodtgjørelsen) fram til omleggingen fra 2011. Man </a:t>
            </a:r>
            <a:r>
              <a:rPr lang="nb-NO" dirty="0"/>
              <a:t>ønsket å basere seg på ordningen for de ansatte i staten. Ingen </a:t>
            </a:r>
            <a:r>
              <a:rPr lang="nb-NO" dirty="0" err="1" smtClean="0"/>
              <a:t>uttaleser</a:t>
            </a:r>
            <a:r>
              <a:rPr lang="nb-NO" dirty="0" smtClean="0"/>
              <a:t> </a:t>
            </a:r>
            <a:r>
              <a:rPr lang="nb-NO" dirty="0"/>
              <a:t>om sterkere vern, og heller ikke om at reguleringsordningen skulle ligge fast.</a:t>
            </a:r>
          </a:p>
          <a:p>
            <a:r>
              <a:rPr lang="nb-NO" dirty="0"/>
              <a:t>Redegjør deretter generelt for pensjonsreformen</a:t>
            </a:r>
          </a:p>
          <a:p>
            <a:pPr lvl="1"/>
            <a:r>
              <a:rPr lang="nb-NO" dirty="0"/>
              <a:t>Pensjonskommisjonen </a:t>
            </a:r>
            <a:r>
              <a:rPr lang="nb-NO" dirty="0" smtClean="0"/>
              <a:t>foreslo </a:t>
            </a:r>
            <a:r>
              <a:rPr lang="nb-NO" dirty="0"/>
              <a:t>en regulering lik gjennomsnittet av lønns- og prisveksten. Det ble foreslått at dette også skulle gjelde for pensjoner som var under utbetaling. Begrunner dette i økonomiske hensyn (mer bærekraftig lønnssystem). En slik regulering burde ikke bare gjelde folketrygden, men også offentlig tjenestepensjon, herunder stortingspensjonene. Dette ble vedtatt innført fra 1. januar 2011.</a:t>
            </a:r>
          </a:p>
          <a:p>
            <a:endParaRPr lang="nb-NO" dirty="0" smtClean="0"/>
          </a:p>
          <a:p>
            <a:endParaRPr lang="nb-NO" dirty="0"/>
          </a:p>
        </p:txBody>
      </p:sp>
    </p:spTree>
    <p:extLst>
      <p:ext uri="{BB962C8B-B14F-4D97-AF65-F5344CB8AC3E}">
        <p14:creationId xmlns:p14="http://schemas.microsoft.com/office/powerpoint/2010/main" val="2935290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Høyesterett (2)?</a:t>
            </a:r>
            <a:endParaRPr lang="nb-NO" dirty="0"/>
          </a:p>
        </p:txBody>
      </p:sp>
      <p:sp>
        <p:nvSpPr>
          <p:cNvPr id="3" name="Plassholder for innhold 2"/>
          <p:cNvSpPr>
            <a:spLocks noGrp="1"/>
          </p:cNvSpPr>
          <p:nvPr>
            <p:ph idx="1"/>
          </p:nvPr>
        </p:nvSpPr>
        <p:spPr/>
        <p:txBody>
          <a:bodyPr>
            <a:normAutofit fontScale="70000" lnSpcReduction="20000"/>
          </a:bodyPr>
          <a:lstStyle/>
          <a:p>
            <a:r>
              <a:rPr lang="nb-NO" dirty="0"/>
              <a:t>Redegjør deretter for endringene i </a:t>
            </a:r>
            <a:r>
              <a:rPr lang="nb-NO" dirty="0" smtClean="0"/>
              <a:t>stortingspensjonsordningen som følge av pensjonsreformen</a:t>
            </a:r>
            <a:endParaRPr lang="nb-NO" dirty="0"/>
          </a:p>
          <a:p>
            <a:pPr lvl="0"/>
            <a:r>
              <a:rPr lang="nb-NO" dirty="0" smtClean="0"/>
              <a:t>Egen arbeidsgruppe utredet omleggingen </a:t>
            </a:r>
            <a:r>
              <a:rPr lang="nb-NO" dirty="0"/>
              <a:t>av stortingspensjonsordningen, regjeringspensjonsordningen mm. Et bredt flertall mente den nye reguleringsordningen skulle gjelde. Understreket at ordningen skulle være rimelig sammenlignet med andre sammenlignbare grupper. </a:t>
            </a:r>
            <a:r>
              <a:rPr lang="nb-NO" dirty="0" smtClean="0"/>
              <a:t>Flertallet påpekte </a:t>
            </a:r>
            <a:r>
              <a:rPr lang="nb-NO" dirty="0"/>
              <a:t>at grunnlovsverket kunne påberopes overfor dagens pensjonister, men mente at samme ordning burde innføres for stortingspensjonistene. Mindretallet mente dagens ordning burde fortsette, fordi det var uheldig å sette grunnlovsspørsmålet på spissen.</a:t>
            </a:r>
          </a:p>
          <a:p>
            <a:pPr lvl="0"/>
            <a:r>
              <a:rPr lang="nb-NO" dirty="0"/>
              <a:t>Stortingets presidentskap støttet flertallet i gruppen. </a:t>
            </a:r>
            <a:r>
              <a:rPr lang="nb-NO" dirty="0" smtClean="0"/>
              <a:t>ASD </a:t>
            </a:r>
            <a:r>
              <a:rPr lang="nb-NO" dirty="0"/>
              <a:t>fikk i oppdrag å utarbeide </a:t>
            </a:r>
            <a:r>
              <a:rPr lang="nb-NO" dirty="0" smtClean="0"/>
              <a:t>lovproposisjon, </a:t>
            </a:r>
            <a:r>
              <a:rPr lang="nb-NO" dirty="0"/>
              <a:t>og foreta en selvstendig vurdering av grunnlovsmessigheten. </a:t>
            </a:r>
            <a:r>
              <a:rPr lang="nb-NO" dirty="0" smtClean="0"/>
              <a:t>ASD </a:t>
            </a:r>
            <a:r>
              <a:rPr lang="nb-NO" dirty="0"/>
              <a:t>forespurte lovavdelingen som gav uttrykk for tvil, og usikkert hva en rettslig prøving ville ende med. Tilbøyelig til å ende med at endringen gikk klar.</a:t>
            </a:r>
          </a:p>
          <a:p>
            <a:pPr lvl="0"/>
            <a:r>
              <a:rPr lang="nb-NO" dirty="0" smtClean="0"/>
              <a:t>ASD </a:t>
            </a:r>
            <a:r>
              <a:rPr lang="nb-NO" dirty="0"/>
              <a:t>sluttet seg til lovavdelingens vurdering. Vist til at vanskelig å begrunne hvorfor de skulle ha en særordning, når historien viste at dette ikke hadde vært meningen. Legitimeringen av reformen </a:t>
            </a:r>
            <a:r>
              <a:rPr lang="nb-NO" dirty="0" smtClean="0"/>
              <a:t>ville </a:t>
            </a:r>
            <a:r>
              <a:rPr lang="nb-NO" dirty="0"/>
              <a:t>også kunne svekkes. Flertallet i presidentskapet sluttet seg til forslaget.</a:t>
            </a:r>
          </a:p>
          <a:p>
            <a:pPr lvl="0"/>
            <a:r>
              <a:rPr lang="nb-NO" dirty="0"/>
              <a:t>Omleggingen ble sett i sammenheng med pensjonsreformen for øvrig, grundig overveid, og hensynet til likebehandling </a:t>
            </a:r>
            <a:r>
              <a:rPr lang="nb-NO" dirty="0" smtClean="0"/>
              <a:t>stod sentralt</a:t>
            </a:r>
            <a:r>
              <a:rPr lang="nb-NO" dirty="0"/>
              <a:t>.</a:t>
            </a:r>
          </a:p>
          <a:p>
            <a:endParaRPr lang="nb-NO" dirty="0"/>
          </a:p>
        </p:txBody>
      </p:sp>
    </p:spTree>
    <p:extLst>
      <p:ext uri="{BB962C8B-B14F-4D97-AF65-F5344CB8AC3E}">
        <p14:creationId xmlns:p14="http://schemas.microsoft.com/office/powerpoint/2010/main" val="4056641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sa Høyesterett (3)?</a:t>
            </a:r>
            <a:endParaRPr lang="nb-NO" dirty="0"/>
          </a:p>
        </p:txBody>
      </p:sp>
      <p:sp>
        <p:nvSpPr>
          <p:cNvPr id="3" name="Plassholder for innhold 2"/>
          <p:cNvSpPr>
            <a:spLocks noGrp="1"/>
          </p:cNvSpPr>
          <p:nvPr>
            <p:ph idx="1"/>
          </p:nvPr>
        </p:nvSpPr>
        <p:spPr/>
        <p:txBody>
          <a:bodyPr>
            <a:normAutofit fontScale="70000" lnSpcReduction="20000"/>
          </a:bodyPr>
          <a:lstStyle/>
          <a:p>
            <a:r>
              <a:rPr lang="nb-NO" dirty="0" smtClean="0"/>
              <a:t>Hvilken </a:t>
            </a:r>
            <a:r>
              <a:rPr lang="nb-NO" dirty="0" err="1" smtClean="0"/>
              <a:t>vurderingsnorm</a:t>
            </a:r>
            <a:r>
              <a:rPr lang="nb-NO" dirty="0" smtClean="0"/>
              <a:t> skal benyttes når man skal vurdere om endringen strider mot grunnloven?</a:t>
            </a:r>
          </a:p>
          <a:p>
            <a:pPr lvl="1"/>
            <a:r>
              <a:rPr lang="nb-NO" dirty="0" smtClean="0"/>
              <a:t>Gikk gjennom ulike HR-dommer som har vurdert spørsmålet de siste 20 årene</a:t>
            </a:r>
          </a:p>
          <a:p>
            <a:pPr lvl="2"/>
            <a:r>
              <a:rPr lang="nb-NO" dirty="0"/>
              <a:t>Borthen-dommen (</a:t>
            </a:r>
            <a:r>
              <a:rPr lang="nb-NO" dirty="0" err="1"/>
              <a:t>Rt</a:t>
            </a:r>
            <a:r>
              <a:rPr lang="nb-NO" dirty="0"/>
              <a:t>. 1996 s. 1415) – særlig urimelig eller </a:t>
            </a:r>
            <a:r>
              <a:rPr lang="nb-NO" dirty="0" smtClean="0"/>
              <a:t>urettferdig</a:t>
            </a:r>
            <a:endParaRPr lang="nb-NO" dirty="0"/>
          </a:p>
          <a:p>
            <a:pPr lvl="2"/>
            <a:r>
              <a:rPr lang="nb-NO" dirty="0" err="1"/>
              <a:t>Thunheim</a:t>
            </a:r>
            <a:r>
              <a:rPr lang="nb-NO" dirty="0"/>
              <a:t>-dommen (</a:t>
            </a:r>
            <a:r>
              <a:rPr lang="nb-NO" dirty="0" err="1"/>
              <a:t>Rt</a:t>
            </a:r>
            <a:r>
              <a:rPr lang="nb-NO" dirty="0"/>
              <a:t>. 1996 s. 1440</a:t>
            </a:r>
            <a:r>
              <a:rPr lang="nb-NO" dirty="0" smtClean="0"/>
              <a:t>) - særlig urimelig eller urettferdig</a:t>
            </a:r>
            <a:endParaRPr lang="nb-NO" dirty="0"/>
          </a:p>
          <a:p>
            <a:pPr lvl="2"/>
            <a:r>
              <a:rPr lang="nb-NO" dirty="0"/>
              <a:t>Ektefelledommen (</a:t>
            </a:r>
            <a:r>
              <a:rPr lang="nb-NO" dirty="0" err="1"/>
              <a:t>Rt</a:t>
            </a:r>
            <a:r>
              <a:rPr lang="nb-NO" dirty="0"/>
              <a:t>. 2006 s. 262</a:t>
            </a:r>
            <a:r>
              <a:rPr lang="nb-NO" dirty="0" smtClean="0"/>
              <a:t>) - særlig urimelig eller urettferdig</a:t>
            </a:r>
            <a:endParaRPr lang="nb-NO" dirty="0"/>
          </a:p>
          <a:p>
            <a:pPr lvl="2"/>
            <a:r>
              <a:rPr lang="nb-NO" dirty="0"/>
              <a:t>Arves Trafikkskole </a:t>
            </a:r>
            <a:r>
              <a:rPr lang="nb-NO" dirty="0" err="1"/>
              <a:t>Rt</a:t>
            </a:r>
            <a:r>
              <a:rPr lang="nb-NO" dirty="0"/>
              <a:t>. 2006. 293 – sterke samfunnsmessige </a:t>
            </a:r>
            <a:r>
              <a:rPr lang="nb-NO" dirty="0" smtClean="0"/>
              <a:t>hensyn </a:t>
            </a:r>
            <a:endParaRPr lang="nb-NO" dirty="0"/>
          </a:p>
          <a:p>
            <a:pPr lvl="2"/>
            <a:r>
              <a:rPr lang="nb-NO" dirty="0"/>
              <a:t>Øvre Ullern </a:t>
            </a:r>
            <a:r>
              <a:rPr lang="nb-NO" dirty="0" err="1"/>
              <a:t>Rt</a:t>
            </a:r>
            <a:r>
              <a:rPr lang="nb-NO" dirty="0"/>
              <a:t>. 2007 s. 1281 – </a:t>
            </a:r>
            <a:r>
              <a:rPr lang="nb-NO" dirty="0" smtClean="0"/>
              <a:t>Interessebasert avveining </a:t>
            </a:r>
            <a:endParaRPr lang="nb-NO" dirty="0"/>
          </a:p>
          <a:p>
            <a:pPr lvl="2"/>
            <a:r>
              <a:rPr lang="nb-NO" dirty="0"/>
              <a:t>Rederibeskatning (</a:t>
            </a:r>
            <a:r>
              <a:rPr lang="nb-NO" dirty="0" err="1" smtClean="0"/>
              <a:t>Rt</a:t>
            </a:r>
            <a:r>
              <a:rPr lang="nb-NO" dirty="0" smtClean="0"/>
              <a:t>. </a:t>
            </a:r>
            <a:r>
              <a:rPr lang="nb-NO" dirty="0"/>
              <a:t>2010 s. 143 – sterke samfunnsmessige hensyn. </a:t>
            </a:r>
            <a:endParaRPr lang="nb-NO" dirty="0" smtClean="0"/>
          </a:p>
          <a:p>
            <a:pPr lvl="2"/>
            <a:r>
              <a:rPr lang="nb-NO" dirty="0" smtClean="0"/>
              <a:t>Strukturkvotedommen </a:t>
            </a:r>
            <a:r>
              <a:rPr lang="nb-NO" dirty="0" err="1" smtClean="0"/>
              <a:t>Rt</a:t>
            </a:r>
            <a:r>
              <a:rPr lang="nb-NO" dirty="0" smtClean="0"/>
              <a:t>. </a:t>
            </a:r>
            <a:r>
              <a:rPr lang="nb-NO" dirty="0"/>
              <a:t>2013. s. 143 </a:t>
            </a:r>
            <a:r>
              <a:rPr lang="nb-NO" dirty="0" smtClean="0"/>
              <a:t>særlig urimelig </a:t>
            </a:r>
            <a:r>
              <a:rPr lang="nb-NO" dirty="0"/>
              <a:t>og </a:t>
            </a:r>
            <a:r>
              <a:rPr lang="nb-NO" dirty="0" smtClean="0"/>
              <a:t>urettferdig er utgangspunktet – </a:t>
            </a:r>
            <a:r>
              <a:rPr lang="nb-NO" dirty="0"/>
              <a:t>det er likevel er relativ norm, som er fleksibel og skjønnsmessig</a:t>
            </a:r>
          </a:p>
          <a:p>
            <a:pPr lvl="0"/>
            <a:r>
              <a:rPr lang="nb-NO" dirty="0" smtClean="0"/>
              <a:t>Førstvoterende </a:t>
            </a:r>
            <a:r>
              <a:rPr lang="nb-NO" dirty="0"/>
              <a:t>konkluderer</a:t>
            </a:r>
          </a:p>
          <a:p>
            <a:pPr lvl="1"/>
            <a:r>
              <a:rPr lang="nb-NO" dirty="0" smtClean="0"/>
              <a:t>Kjernespørsmålet er hvor sterkt tilbakevirkningselementet er. Tyngende rettsvirkninger til tidligere hendelser er normalt grunnlovsstridig. Kommer det nye regler som sier noe om hvordan retten framover skal utføres, er dette normalt ikke grunnlovsstridig. Lovgiver har i alle fall stor frihet.</a:t>
            </a:r>
          </a:p>
          <a:p>
            <a:pPr lvl="1"/>
            <a:r>
              <a:rPr lang="nb-NO" dirty="0" smtClean="0"/>
              <a:t>Uansett </a:t>
            </a:r>
            <a:r>
              <a:rPr lang="nb-NO" dirty="0"/>
              <a:t>en </a:t>
            </a:r>
            <a:r>
              <a:rPr lang="nb-NO" dirty="0" smtClean="0"/>
              <a:t>interesseavveining det er snakk om, der </a:t>
            </a:r>
            <a:r>
              <a:rPr lang="nb-NO" dirty="0"/>
              <a:t>vernede interesser </a:t>
            </a:r>
            <a:r>
              <a:rPr lang="nb-NO" dirty="0" smtClean="0"/>
              <a:t>står mot </a:t>
            </a:r>
            <a:r>
              <a:rPr lang="nb-NO" dirty="0"/>
              <a:t>samfunnshensynene, </a:t>
            </a:r>
            <a:r>
              <a:rPr lang="nb-NO" dirty="0" smtClean="0"/>
              <a:t>må ta hensyn til hvem som er parter, </a:t>
            </a:r>
            <a:r>
              <a:rPr lang="nb-NO" dirty="0"/>
              <a:t>må være lov å ta hensyn til helheten ved lovreguleringen, hvilke rettigheter gjelder inngrepet, hvilket grunnlag har den enkelte for sine forventninger, er inngrepet plutselig og betydelig, rammer det enkelte særlig hardt. Konkluderer så at normen knyttet til vern om trygderettigheter her er særlig urimelig og urettferdig.</a:t>
            </a:r>
          </a:p>
          <a:p>
            <a:endParaRPr lang="nb-NO" dirty="0"/>
          </a:p>
        </p:txBody>
      </p:sp>
    </p:spTree>
    <p:extLst>
      <p:ext uri="{BB962C8B-B14F-4D97-AF65-F5344CB8AC3E}">
        <p14:creationId xmlns:p14="http://schemas.microsoft.com/office/powerpoint/2010/main" val="2707323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1575</Words>
  <Application>Microsoft Office PowerPoint</Application>
  <PresentationFormat>Widescreen</PresentationFormat>
  <Paragraphs>98</Paragraphs>
  <Slides>13</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13</vt:i4>
      </vt:variant>
    </vt:vector>
  </HeadingPairs>
  <TitlesOfParts>
    <vt:vector size="17" baseType="lpstr">
      <vt:lpstr>Arial</vt:lpstr>
      <vt:lpstr>Calibri</vt:lpstr>
      <vt:lpstr>Calibri Light</vt:lpstr>
      <vt:lpstr>Office-tema</vt:lpstr>
      <vt:lpstr>Carl-Ivar Hagen-saken</vt:lpstr>
      <vt:lpstr>Agenda </vt:lpstr>
      <vt:lpstr>Bakgrunnen</vt:lpstr>
      <vt:lpstr>Gangen i Hagen-saken</vt:lpstr>
      <vt:lpstr>Høyesterettssaken – hva Hagen gjorde gjeldende</vt:lpstr>
      <vt:lpstr>Høyesterettssaken – hva staten gjorde gjeldende</vt:lpstr>
      <vt:lpstr>Hva sa Høyesterett (1)?</vt:lpstr>
      <vt:lpstr>Hva sa Høyesterett (2)?</vt:lpstr>
      <vt:lpstr>Hva sa Høyesterett (3)?</vt:lpstr>
      <vt:lpstr>Hva sa Høyesterett (4)?</vt:lpstr>
      <vt:lpstr>Hva sa Høyesterett (5)?</vt:lpstr>
      <vt:lpstr>Hva sa Høyesterett (6)?</vt:lpstr>
      <vt:lpstr>Hva sa Høyesterett (7)?</vt:lpstr>
    </vt:vector>
  </TitlesOfParts>
  <Company>Trygderetten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Carl-Ivar Hagen-saken</dc:title>
  <dc:creator>Biørn Bogstad</dc:creator>
  <cp:lastModifiedBy>Biørn Bogstad</cp:lastModifiedBy>
  <cp:revision>20</cp:revision>
  <cp:lastPrinted>2016-04-01T06:32:02Z</cp:lastPrinted>
  <dcterms:created xsi:type="dcterms:W3CDTF">2016-03-31T11:47:12Z</dcterms:created>
  <dcterms:modified xsi:type="dcterms:W3CDTF">2016-04-01T06:45:26Z</dcterms:modified>
</cp:coreProperties>
</file>