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6"/>
  </p:notesMasterIdLst>
  <p:handoutMasterIdLst>
    <p:handoutMasterId r:id="rId47"/>
  </p:handoutMasterIdLst>
  <p:sldIdLst>
    <p:sldId id="281" r:id="rId2"/>
    <p:sldId id="334" r:id="rId3"/>
    <p:sldId id="386" r:id="rId4"/>
    <p:sldId id="371" r:id="rId5"/>
    <p:sldId id="372" r:id="rId6"/>
    <p:sldId id="373" r:id="rId7"/>
    <p:sldId id="374" r:id="rId8"/>
    <p:sldId id="328" r:id="rId9"/>
    <p:sldId id="320" r:id="rId10"/>
    <p:sldId id="260" r:id="rId11"/>
    <p:sldId id="388" r:id="rId12"/>
    <p:sldId id="335" r:id="rId13"/>
    <p:sldId id="336" r:id="rId14"/>
    <p:sldId id="337" r:id="rId15"/>
    <p:sldId id="338" r:id="rId16"/>
    <p:sldId id="339" r:id="rId17"/>
    <p:sldId id="340" r:id="rId18"/>
    <p:sldId id="389" r:id="rId19"/>
    <p:sldId id="390" r:id="rId20"/>
    <p:sldId id="391" r:id="rId21"/>
    <p:sldId id="392" r:id="rId22"/>
    <p:sldId id="393" r:id="rId23"/>
    <p:sldId id="346" r:id="rId24"/>
    <p:sldId id="347" r:id="rId25"/>
    <p:sldId id="394" r:id="rId26"/>
    <p:sldId id="348" r:id="rId27"/>
    <p:sldId id="350" r:id="rId28"/>
    <p:sldId id="353" r:id="rId29"/>
    <p:sldId id="395" r:id="rId30"/>
    <p:sldId id="357" r:id="rId31"/>
    <p:sldId id="360" r:id="rId32"/>
    <p:sldId id="361" r:id="rId33"/>
    <p:sldId id="362" r:id="rId34"/>
    <p:sldId id="400" r:id="rId35"/>
    <p:sldId id="375" r:id="rId36"/>
    <p:sldId id="376" r:id="rId37"/>
    <p:sldId id="363" r:id="rId38"/>
    <p:sldId id="364" r:id="rId39"/>
    <p:sldId id="367" r:id="rId40"/>
    <p:sldId id="396" r:id="rId41"/>
    <p:sldId id="398" r:id="rId42"/>
    <p:sldId id="387" r:id="rId43"/>
    <p:sldId id="399" r:id="rId44"/>
    <p:sldId id="299" r:id="rId45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0FF23B42-493E-40EC-A285-E637470F2157}">
          <p14:sldIdLst>
            <p14:sldId id="281"/>
            <p14:sldId id="334"/>
            <p14:sldId id="386"/>
            <p14:sldId id="371"/>
            <p14:sldId id="372"/>
            <p14:sldId id="373"/>
            <p14:sldId id="374"/>
            <p14:sldId id="328"/>
            <p14:sldId id="320"/>
            <p14:sldId id="260"/>
            <p14:sldId id="388"/>
            <p14:sldId id="335"/>
            <p14:sldId id="336"/>
            <p14:sldId id="337"/>
            <p14:sldId id="338"/>
            <p14:sldId id="339"/>
            <p14:sldId id="340"/>
            <p14:sldId id="389"/>
            <p14:sldId id="390"/>
            <p14:sldId id="391"/>
            <p14:sldId id="392"/>
            <p14:sldId id="393"/>
            <p14:sldId id="346"/>
            <p14:sldId id="347"/>
            <p14:sldId id="394"/>
            <p14:sldId id="348"/>
            <p14:sldId id="350"/>
            <p14:sldId id="353"/>
            <p14:sldId id="395"/>
            <p14:sldId id="357"/>
            <p14:sldId id="360"/>
            <p14:sldId id="361"/>
            <p14:sldId id="362"/>
            <p14:sldId id="400"/>
            <p14:sldId id="375"/>
            <p14:sldId id="376"/>
            <p14:sldId id="363"/>
            <p14:sldId id="364"/>
            <p14:sldId id="367"/>
            <p14:sldId id="396"/>
            <p14:sldId id="398"/>
            <p14:sldId id="387"/>
            <p14:sldId id="399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61" userDrawn="1">
          <p15:clr>
            <a:srgbClr val="A4A3A4"/>
          </p15:clr>
        </p15:guide>
        <p15:guide id="4" pos="7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gre Morten" initials="DM" lastIdx="10" clrIdx="0">
    <p:extLst>
      <p:ext uri="{19B8F6BF-5375-455C-9EA6-DF929625EA0E}">
        <p15:presenceInfo xmlns:p15="http://schemas.microsoft.com/office/powerpoint/2012/main" userId="S-1-5-21-24422171-2601788316-1899747493-23297" providerId="AD"/>
      </p:ext>
    </p:extLst>
  </p:cmAuthor>
  <p:cmAuthor id="2" name="Lorentsen Knut" initials="LK" lastIdx="5" clrIdx="1">
    <p:extLst>
      <p:ext uri="{19B8F6BF-5375-455C-9EA6-DF929625EA0E}">
        <p15:presenceInfo xmlns:p15="http://schemas.microsoft.com/office/powerpoint/2012/main" userId="S-1-5-21-24422171-2601788316-1899747493-284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4FC7"/>
    <a:srgbClr val="D45D62"/>
    <a:srgbClr val="EFA011"/>
    <a:srgbClr val="002E5E"/>
    <a:srgbClr val="3A8030"/>
    <a:srgbClr val="8EE600"/>
    <a:srgbClr val="0031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69" autoAdjust="0"/>
    <p:restoredTop sz="94754" autoAdjust="0"/>
  </p:normalViewPr>
  <p:slideViewPr>
    <p:cSldViewPr snapToGrid="0">
      <p:cViewPr varScale="1">
        <p:scale>
          <a:sx n="93" d="100"/>
          <a:sy n="93" d="100"/>
        </p:scale>
        <p:origin x="114" y="786"/>
      </p:cViewPr>
      <p:guideLst>
        <p:guide orient="horz" pos="2160"/>
        <p:guide pos="3840"/>
        <p:guide orient="horz" pos="1661"/>
        <p:guide pos="73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10"/>
    </p:cViewPr>
  </p:sorterViewPr>
  <p:notesViewPr>
    <p:cSldViewPr snapToGrid="0">
      <p:cViewPr varScale="1">
        <p:scale>
          <a:sx n="100" d="100"/>
          <a:sy n="100" d="100"/>
        </p:scale>
        <p:origin x="24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fil-0008.tjenester.u.dep.no\0600$\hjem\ASD1787\Mobile%20Dokumenter\gulv%20forklarin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fil-0008.tjenester.u.dep.no\0600$\hjem\ASD1787\Mobile%20Dokumenter\gulv%20forklaring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fil-0008.tjenester.u.dep.no\0600$\hjem\ASD1787\Mobile%20Dokumenter\gulv%20forklarin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Alder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D99-44C0-B614-71260C0E4051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99-44C0-B614-71260C0E4051}"/>
              </c:ext>
            </c:extLst>
          </c:dPt>
          <c:dLbls>
            <c:numFmt formatCode="#,##0.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Gammel</c:v>
                </c:pt>
                <c:pt idx="1">
                  <c:v>Ny</c:v>
                </c:pt>
              </c:strCache>
            </c:strRef>
          </c:cat>
          <c:val>
            <c:numRef>
              <c:f>'Ark1'!$B$2:$B$3</c:f>
              <c:numCache>
                <c:formatCode>General</c:formatCode>
                <c:ptCount val="2"/>
                <c:pt idx="0">
                  <c:v>69.349999999999994</c:v>
                </c:pt>
                <c:pt idx="1">
                  <c:v>66.5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99-44C0-B614-71260C0E4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27141392"/>
        <c:axId val="327810088"/>
      </c:barChart>
      <c:catAx>
        <c:axId val="327141392"/>
        <c:scaling>
          <c:orientation val="minMax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327810088"/>
        <c:crosses val="autoZero"/>
        <c:auto val="0"/>
        <c:lblAlgn val="ctr"/>
        <c:lblOffset val="100"/>
        <c:noMultiLvlLbl val="0"/>
      </c:catAx>
      <c:valAx>
        <c:axId val="327810088"/>
        <c:scaling>
          <c:orientation val="minMax"/>
          <c:max val="72"/>
          <c:min val="6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b-NO"/>
                  <a:t>Alder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327141392"/>
        <c:crosses val="autoZero"/>
        <c:crossBetween val="between"/>
        <c:majorUnit val="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Alder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11-4468-8D5A-68EFDAD7BD6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11-4468-8D5A-68EFDAD7BD66}"/>
              </c:ext>
            </c:extLst>
          </c:dPt>
          <c:dLbls>
            <c:numFmt formatCode="#,##0.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Gammel</c:v>
                </c:pt>
                <c:pt idx="1">
                  <c:v>Ny</c:v>
                </c:pt>
              </c:strCache>
            </c:strRef>
          </c:cat>
          <c:val>
            <c:numRef>
              <c:f>'Ark1'!$B$2:$B$3</c:f>
              <c:numCache>
                <c:formatCode>General</c:formatCode>
                <c:ptCount val="2"/>
                <c:pt idx="0">
                  <c:v>69.5</c:v>
                </c:pt>
                <c:pt idx="1">
                  <c:v>66.8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11-4468-8D5A-68EFDAD7BD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27141392"/>
        <c:axId val="327810088"/>
      </c:barChart>
      <c:catAx>
        <c:axId val="327141392"/>
        <c:scaling>
          <c:orientation val="minMax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327810088"/>
        <c:crosses val="autoZero"/>
        <c:auto val="0"/>
        <c:lblAlgn val="ctr"/>
        <c:lblOffset val="100"/>
        <c:noMultiLvlLbl val="0"/>
      </c:catAx>
      <c:valAx>
        <c:axId val="327810088"/>
        <c:scaling>
          <c:orientation val="minMax"/>
          <c:max val="72"/>
          <c:min val="6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b-NO"/>
                  <a:t>Alder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32714139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Alder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D99-44C0-B614-71260C0E4051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99-44C0-B614-71260C0E4051}"/>
              </c:ext>
            </c:extLst>
          </c:dPt>
          <c:dLbls>
            <c:numFmt formatCode="#,##0.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Gammel</c:v>
                </c:pt>
                <c:pt idx="1">
                  <c:v>Ny</c:v>
                </c:pt>
              </c:strCache>
            </c:strRef>
          </c:cat>
          <c:val>
            <c:numRef>
              <c:f>'Ark1'!$B$2:$B$3</c:f>
              <c:numCache>
                <c:formatCode>General</c:formatCode>
                <c:ptCount val="2"/>
                <c:pt idx="0">
                  <c:v>73</c:v>
                </c:pt>
                <c:pt idx="1">
                  <c:v>69.2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99-44C0-B614-71260C0E4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27141392"/>
        <c:axId val="327810088"/>
      </c:barChart>
      <c:catAx>
        <c:axId val="327141392"/>
        <c:scaling>
          <c:orientation val="minMax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327810088"/>
        <c:crosses val="autoZero"/>
        <c:auto val="0"/>
        <c:lblAlgn val="ctr"/>
        <c:lblOffset val="100"/>
        <c:noMultiLvlLbl val="0"/>
      </c:catAx>
      <c:valAx>
        <c:axId val="327810088"/>
        <c:scaling>
          <c:orientation val="minMax"/>
          <c:max val="74"/>
          <c:min val="6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b-NO"/>
                  <a:t>Alder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327141392"/>
        <c:crosses val="autoZero"/>
        <c:crossBetween val="between"/>
        <c:majorUnit val="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Alder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11-4468-8D5A-68EFDAD7BD6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11-4468-8D5A-68EFDAD7BD66}"/>
              </c:ext>
            </c:extLst>
          </c:dPt>
          <c:dLbls>
            <c:numFmt formatCode="#,##0.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Gammel</c:v>
                </c:pt>
                <c:pt idx="1">
                  <c:v>Ny</c:v>
                </c:pt>
              </c:strCache>
            </c:strRef>
          </c:cat>
          <c:val>
            <c:numRef>
              <c:f>'Ark1'!$B$2:$B$3</c:f>
              <c:numCache>
                <c:formatCode>General</c:formatCode>
                <c:ptCount val="2"/>
                <c:pt idx="0">
                  <c:v>73.2</c:v>
                </c:pt>
                <c:pt idx="1">
                  <c:v>69.400000000000006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11-4468-8D5A-68EFDAD7BD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27141392"/>
        <c:axId val="327810088"/>
      </c:barChart>
      <c:catAx>
        <c:axId val="327141392"/>
        <c:scaling>
          <c:orientation val="minMax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327810088"/>
        <c:crosses val="autoZero"/>
        <c:auto val="0"/>
        <c:lblAlgn val="ctr"/>
        <c:lblOffset val="100"/>
        <c:noMultiLvlLbl val="0"/>
      </c:catAx>
      <c:valAx>
        <c:axId val="327810088"/>
        <c:scaling>
          <c:orientation val="minMax"/>
          <c:max val="74"/>
          <c:min val="6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b-NO"/>
                  <a:t>Alder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32714139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'Ark1'!$F$2</c:f>
              <c:strCache>
                <c:ptCount val="1"/>
                <c:pt idx="0">
                  <c:v>Brutto tjenestepensjon som skal samordnes med gammel folketrygd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'Ark1'!$B$3:$B$39</c:f>
              <c:numCache>
                <c:formatCode>General</c:formatCode>
                <c:ptCount val="37"/>
                <c:pt idx="0">
                  <c:v>67</c:v>
                </c:pt>
                <c:pt idx="1">
                  <c:v>67.083333333333329</c:v>
                </c:pt>
                <c:pt idx="2">
                  <c:v>67.166666666666671</c:v>
                </c:pt>
                <c:pt idx="3">
                  <c:v>67.25</c:v>
                </c:pt>
                <c:pt idx="4">
                  <c:v>67.333333333333329</c:v>
                </c:pt>
                <c:pt idx="5">
                  <c:v>67.416666666666671</c:v>
                </c:pt>
                <c:pt idx="6">
                  <c:v>67.5</c:v>
                </c:pt>
                <c:pt idx="7">
                  <c:v>67.583333333333329</c:v>
                </c:pt>
                <c:pt idx="8">
                  <c:v>67.666666666666671</c:v>
                </c:pt>
                <c:pt idx="9">
                  <c:v>67.75</c:v>
                </c:pt>
                <c:pt idx="10">
                  <c:v>67.833333333333329</c:v>
                </c:pt>
                <c:pt idx="11">
                  <c:v>67.916666666666671</c:v>
                </c:pt>
                <c:pt idx="12">
                  <c:v>68</c:v>
                </c:pt>
                <c:pt idx="13">
                  <c:v>68.083333333333329</c:v>
                </c:pt>
                <c:pt idx="14">
                  <c:v>68.166666666666671</c:v>
                </c:pt>
                <c:pt idx="15">
                  <c:v>68.25</c:v>
                </c:pt>
                <c:pt idx="16">
                  <c:v>68.333333333333329</c:v>
                </c:pt>
                <c:pt idx="17">
                  <c:v>68.416666666666671</c:v>
                </c:pt>
                <c:pt idx="18">
                  <c:v>68.5</c:v>
                </c:pt>
                <c:pt idx="19">
                  <c:v>68.583333333333329</c:v>
                </c:pt>
                <c:pt idx="20">
                  <c:v>68.666666666666671</c:v>
                </c:pt>
                <c:pt idx="21">
                  <c:v>68.75</c:v>
                </c:pt>
                <c:pt idx="22">
                  <c:v>68.833333333333329</c:v>
                </c:pt>
                <c:pt idx="23">
                  <c:v>68.916666666666671</c:v>
                </c:pt>
                <c:pt idx="24">
                  <c:v>69</c:v>
                </c:pt>
                <c:pt idx="25">
                  <c:v>69.083333333333329</c:v>
                </c:pt>
                <c:pt idx="26">
                  <c:v>69.166666666666671</c:v>
                </c:pt>
                <c:pt idx="27">
                  <c:v>69.25</c:v>
                </c:pt>
                <c:pt idx="28">
                  <c:v>69.333333333333329</c:v>
                </c:pt>
                <c:pt idx="29">
                  <c:v>69.416666666666671</c:v>
                </c:pt>
                <c:pt idx="30">
                  <c:v>69.5</c:v>
                </c:pt>
                <c:pt idx="31">
                  <c:v>69.583333333333329</c:v>
                </c:pt>
                <c:pt idx="32">
                  <c:v>69.666666666666671</c:v>
                </c:pt>
                <c:pt idx="33">
                  <c:v>69.75</c:v>
                </c:pt>
                <c:pt idx="34">
                  <c:v>69.833333333333329</c:v>
                </c:pt>
                <c:pt idx="35">
                  <c:v>69.916666666666671</c:v>
                </c:pt>
                <c:pt idx="36">
                  <c:v>70</c:v>
                </c:pt>
              </c:numCache>
            </c:numRef>
          </c:xVal>
          <c:yVal>
            <c:numRef>
              <c:f>'Ark1'!$F$3:$F$39</c:f>
              <c:numCache>
                <c:formatCode>0.0\ %</c:formatCode>
                <c:ptCount val="37"/>
                <c:pt idx="0">
                  <c:v>0.62146892655367236</c:v>
                </c:pt>
                <c:pt idx="1">
                  <c:v>0.62440870387890257</c:v>
                </c:pt>
                <c:pt idx="2">
                  <c:v>0.62737642585551334</c:v>
                </c:pt>
                <c:pt idx="3">
                  <c:v>0.62977099236641221</c:v>
                </c:pt>
                <c:pt idx="4">
                  <c:v>0.63279002876318324</c:v>
                </c:pt>
                <c:pt idx="5">
                  <c:v>0.63583815028901736</c:v>
                </c:pt>
                <c:pt idx="6">
                  <c:v>0.63829787234042556</c:v>
                </c:pt>
                <c:pt idx="7">
                  <c:v>0.6413994169096211</c:v>
                </c:pt>
                <c:pt idx="8">
                  <c:v>0.64453125</c:v>
                </c:pt>
                <c:pt idx="9">
                  <c:v>0.6470588235294118</c:v>
                </c:pt>
                <c:pt idx="10">
                  <c:v>0.65024630541871931</c:v>
                </c:pt>
                <c:pt idx="11">
                  <c:v>0.65346534653465349</c:v>
                </c:pt>
                <c:pt idx="12">
                  <c:v>0.6560636182902585</c:v>
                </c:pt>
                <c:pt idx="13">
                  <c:v>0.65934065934065944</c:v>
                </c:pt>
                <c:pt idx="14">
                  <c:v>0.66</c:v>
                </c:pt>
                <c:pt idx="15">
                  <c:v>0.66</c:v>
                </c:pt>
                <c:pt idx="16">
                  <c:v>0.66</c:v>
                </c:pt>
                <c:pt idx="17">
                  <c:v>0.66</c:v>
                </c:pt>
                <c:pt idx="18">
                  <c:v>0.66</c:v>
                </c:pt>
                <c:pt idx="19">
                  <c:v>0.66</c:v>
                </c:pt>
                <c:pt idx="20">
                  <c:v>0.66</c:v>
                </c:pt>
                <c:pt idx="21">
                  <c:v>0.66</c:v>
                </c:pt>
                <c:pt idx="22">
                  <c:v>0.66</c:v>
                </c:pt>
                <c:pt idx="23">
                  <c:v>0.66</c:v>
                </c:pt>
                <c:pt idx="24">
                  <c:v>0.66</c:v>
                </c:pt>
                <c:pt idx="25">
                  <c:v>0.66</c:v>
                </c:pt>
                <c:pt idx="26">
                  <c:v>0.66</c:v>
                </c:pt>
                <c:pt idx="27">
                  <c:v>0.66</c:v>
                </c:pt>
                <c:pt idx="28">
                  <c:v>0.66</c:v>
                </c:pt>
                <c:pt idx="29">
                  <c:v>0.66</c:v>
                </c:pt>
                <c:pt idx="30">
                  <c:v>0.66</c:v>
                </c:pt>
                <c:pt idx="31">
                  <c:v>0.66</c:v>
                </c:pt>
                <c:pt idx="32">
                  <c:v>0.66</c:v>
                </c:pt>
                <c:pt idx="33">
                  <c:v>0.66</c:v>
                </c:pt>
                <c:pt idx="34">
                  <c:v>0.66</c:v>
                </c:pt>
                <c:pt idx="35">
                  <c:v>0.66</c:v>
                </c:pt>
                <c:pt idx="36">
                  <c:v>0.66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29E-46B7-9252-65A3810F0608}"/>
            </c:ext>
          </c:extLst>
        </c:ser>
        <c:ser>
          <c:idx val="1"/>
          <c:order val="1"/>
          <c:tx>
            <c:strRef>
              <c:f>'Ark1'!$G$2</c:f>
              <c:strCache>
                <c:ptCount val="1"/>
                <c:pt idx="0">
                  <c:v>Brutto tjenestepensjon som skal samordnes med ny folketrygd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'Ark1'!$B$3:$B$39</c:f>
              <c:numCache>
                <c:formatCode>General</c:formatCode>
                <c:ptCount val="37"/>
                <c:pt idx="0">
                  <c:v>67</c:v>
                </c:pt>
                <c:pt idx="1">
                  <c:v>67.083333333333329</c:v>
                </c:pt>
                <c:pt idx="2">
                  <c:v>67.166666666666671</c:v>
                </c:pt>
                <c:pt idx="3">
                  <c:v>67.25</c:v>
                </c:pt>
                <c:pt idx="4">
                  <c:v>67.333333333333329</c:v>
                </c:pt>
                <c:pt idx="5">
                  <c:v>67.416666666666671</c:v>
                </c:pt>
                <c:pt idx="6">
                  <c:v>67.5</c:v>
                </c:pt>
                <c:pt idx="7">
                  <c:v>67.583333333333329</c:v>
                </c:pt>
                <c:pt idx="8">
                  <c:v>67.666666666666671</c:v>
                </c:pt>
                <c:pt idx="9">
                  <c:v>67.75</c:v>
                </c:pt>
                <c:pt idx="10">
                  <c:v>67.833333333333329</c:v>
                </c:pt>
                <c:pt idx="11">
                  <c:v>67.916666666666671</c:v>
                </c:pt>
                <c:pt idx="12">
                  <c:v>68</c:v>
                </c:pt>
                <c:pt idx="13">
                  <c:v>68.083333333333329</c:v>
                </c:pt>
                <c:pt idx="14">
                  <c:v>68.166666666666671</c:v>
                </c:pt>
                <c:pt idx="15">
                  <c:v>68.25</c:v>
                </c:pt>
                <c:pt idx="16">
                  <c:v>68.333333333333329</c:v>
                </c:pt>
                <c:pt idx="17">
                  <c:v>68.416666666666671</c:v>
                </c:pt>
                <c:pt idx="18">
                  <c:v>68.5</c:v>
                </c:pt>
                <c:pt idx="19">
                  <c:v>68.583333333333329</c:v>
                </c:pt>
                <c:pt idx="20">
                  <c:v>68.666666666666671</c:v>
                </c:pt>
                <c:pt idx="21">
                  <c:v>68.75</c:v>
                </c:pt>
                <c:pt idx="22">
                  <c:v>68.833333333333329</c:v>
                </c:pt>
                <c:pt idx="23">
                  <c:v>68.916666666666671</c:v>
                </c:pt>
                <c:pt idx="24">
                  <c:v>69</c:v>
                </c:pt>
                <c:pt idx="25">
                  <c:v>69.083333333333329</c:v>
                </c:pt>
                <c:pt idx="26">
                  <c:v>69.166666666666671</c:v>
                </c:pt>
                <c:pt idx="27">
                  <c:v>69.25</c:v>
                </c:pt>
                <c:pt idx="28">
                  <c:v>69.333333333333329</c:v>
                </c:pt>
                <c:pt idx="29">
                  <c:v>69.416666666666671</c:v>
                </c:pt>
                <c:pt idx="30">
                  <c:v>69.5</c:v>
                </c:pt>
                <c:pt idx="31">
                  <c:v>69.583333333333329</c:v>
                </c:pt>
                <c:pt idx="32">
                  <c:v>69.666666666666671</c:v>
                </c:pt>
                <c:pt idx="33">
                  <c:v>69.75</c:v>
                </c:pt>
                <c:pt idx="34">
                  <c:v>69.833333333333329</c:v>
                </c:pt>
                <c:pt idx="35">
                  <c:v>69.916666666666671</c:v>
                </c:pt>
                <c:pt idx="36">
                  <c:v>70</c:v>
                </c:pt>
              </c:numCache>
            </c:numRef>
          </c:xVal>
          <c:yVal>
            <c:numRef>
              <c:f>'Ark1'!$G$3:$G$39</c:f>
              <c:numCache>
                <c:formatCode>0.0\ %</c:formatCode>
                <c:ptCount val="37"/>
                <c:pt idx="0">
                  <c:v>0.58734748010610083</c:v>
                </c:pt>
                <c:pt idx="1">
                  <c:v>0.59008660892738185</c:v>
                </c:pt>
                <c:pt idx="2">
                  <c:v>0.59285140562249006</c:v>
                </c:pt>
                <c:pt idx="3">
                  <c:v>0.59524193548387094</c:v>
                </c:pt>
                <c:pt idx="4">
                  <c:v>0.59805536799459824</c:v>
                </c:pt>
                <c:pt idx="5">
                  <c:v>0.60089552238805977</c:v>
                </c:pt>
                <c:pt idx="6">
                  <c:v>0.60335149863760218</c:v>
                </c:pt>
                <c:pt idx="7">
                  <c:v>0.60624229979466127</c:v>
                </c:pt>
                <c:pt idx="8">
                  <c:v>0.60916093535075666</c:v>
                </c:pt>
                <c:pt idx="9">
                  <c:v>0.61168508287292822</c:v>
                </c:pt>
                <c:pt idx="10">
                  <c:v>0.61465648854961841</c:v>
                </c:pt>
                <c:pt idx="11">
                  <c:v>0.61722648083623699</c:v>
                </c:pt>
                <c:pt idx="12">
                  <c:v>0.62025210084033622</c:v>
                </c:pt>
                <c:pt idx="13">
                  <c:v>0.62330752990851512</c:v>
                </c:pt>
                <c:pt idx="14">
                  <c:v>0.62595053003533574</c:v>
                </c:pt>
                <c:pt idx="15">
                  <c:v>0.62906250000000008</c:v>
                </c:pt>
                <c:pt idx="16">
                  <c:v>0.63175463623395156</c:v>
                </c:pt>
                <c:pt idx="17">
                  <c:v>0.6349247311827958</c:v>
                </c:pt>
                <c:pt idx="18">
                  <c:v>0.6376673866090713</c:v>
                </c:pt>
                <c:pt idx="19">
                  <c:v>0.64089725036179457</c:v>
                </c:pt>
                <c:pt idx="20">
                  <c:v>0.64416000000000007</c:v>
                </c:pt>
                <c:pt idx="21">
                  <c:v>0.64698319941563187</c:v>
                </c:pt>
                <c:pt idx="22">
                  <c:v>0.65030837004405295</c:v>
                </c:pt>
                <c:pt idx="23">
                  <c:v>0.65318584070796459</c:v>
                </c:pt>
                <c:pt idx="24">
                  <c:v>0.65657524091919939</c:v>
                </c:pt>
                <c:pt idx="25">
                  <c:v>0.65950856291883853</c:v>
                </c:pt>
                <c:pt idx="26">
                  <c:v>0.66</c:v>
                </c:pt>
                <c:pt idx="27">
                  <c:v>0.66</c:v>
                </c:pt>
                <c:pt idx="28">
                  <c:v>0.66</c:v>
                </c:pt>
                <c:pt idx="29">
                  <c:v>0.66</c:v>
                </c:pt>
                <c:pt idx="30">
                  <c:v>0.66</c:v>
                </c:pt>
                <c:pt idx="31">
                  <c:v>0.66</c:v>
                </c:pt>
                <c:pt idx="32">
                  <c:v>0.66</c:v>
                </c:pt>
                <c:pt idx="33">
                  <c:v>0.66</c:v>
                </c:pt>
                <c:pt idx="34">
                  <c:v>0.66</c:v>
                </c:pt>
                <c:pt idx="35">
                  <c:v>0.66</c:v>
                </c:pt>
                <c:pt idx="36">
                  <c:v>0.66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29E-46B7-9252-65A3810F0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7348016"/>
        <c:axId val="597339816"/>
      </c:scatterChart>
      <c:valAx>
        <c:axId val="597348016"/>
        <c:scaling>
          <c:orientation val="minMax"/>
          <c:max val="70"/>
          <c:min val="67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Avgangsalder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97339816"/>
        <c:crosses val="autoZero"/>
        <c:crossBetween val="midCat"/>
        <c:majorUnit val="0.5"/>
      </c:valAx>
      <c:valAx>
        <c:axId val="597339816"/>
        <c:scaling>
          <c:orientation val="minMax"/>
          <c:max val="0.75000000000000011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97348016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strRef>
              <c:f>'Ark1'!$G$2</c:f>
              <c:strCache>
                <c:ptCount val="1"/>
                <c:pt idx="0">
                  <c:v>Brutto tjenestepensjon som skal samordnes med ny folketrygd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'Ark1'!$B$3:$B$39</c:f>
              <c:numCache>
                <c:formatCode>General</c:formatCode>
                <c:ptCount val="37"/>
                <c:pt idx="0">
                  <c:v>67</c:v>
                </c:pt>
                <c:pt idx="1">
                  <c:v>67.083333333333329</c:v>
                </c:pt>
                <c:pt idx="2">
                  <c:v>67.166666666666671</c:v>
                </c:pt>
                <c:pt idx="3">
                  <c:v>67.25</c:v>
                </c:pt>
                <c:pt idx="4">
                  <c:v>67.333333333333329</c:v>
                </c:pt>
                <c:pt idx="5">
                  <c:v>67.416666666666671</c:v>
                </c:pt>
                <c:pt idx="6">
                  <c:v>67.5</c:v>
                </c:pt>
                <c:pt idx="7">
                  <c:v>67.583333333333329</c:v>
                </c:pt>
                <c:pt idx="8">
                  <c:v>67.666666666666671</c:v>
                </c:pt>
                <c:pt idx="9">
                  <c:v>67.75</c:v>
                </c:pt>
                <c:pt idx="10">
                  <c:v>67.833333333333329</c:v>
                </c:pt>
                <c:pt idx="11">
                  <c:v>67.916666666666671</c:v>
                </c:pt>
                <c:pt idx="12">
                  <c:v>68</c:v>
                </c:pt>
                <c:pt idx="13">
                  <c:v>68.083333333333329</c:v>
                </c:pt>
                <c:pt idx="14">
                  <c:v>68.166666666666671</c:v>
                </c:pt>
                <c:pt idx="15">
                  <c:v>68.25</c:v>
                </c:pt>
                <c:pt idx="16">
                  <c:v>68.333333333333329</c:v>
                </c:pt>
                <c:pt idx="17">
                  <c:v>68.416666666666671</c:v>
                </c:pt>
                <c:pt idx="18">
                  <c:v>68.5</c:v>
                </c:pt>
                <c:pt idx="19">
                  <c:v>68.583333333333329</c:v>
                </c:pt>
                <c:pt idx="20">
                  <c:v>68.666666666666671</c:v>
                </c:pt>
                <c:pt idx="21">
                  <c:v>68.75</c:v>
                </c:pt>
                <c:pt idx="22">
                  <c:v>68.833333333333329</c:v>
                </c:pt>
                <c:pt idx="23">
                  <c:v>68.916666666666671</c:v>
                </c:pt>
                <c:pt idx="24">
                  <c:v>69</c:v>
                </c:pt>
                <c:pt idx="25">
                  <c:v>69.083333333333329</c:v>
                </c:pt>
                <c:pt idx="26">
                  <c:v>69.166666666666671</c:v>
                </c:pt>
                <c:pt idx="27">
                  <c:v>69.25</c:v>
                </c:pt>
                <c:pt idx="28">
                  <c:v>69.333333333333329</c:v>
                </c:pt>
                <c:pt idx="29">
                  <c:v>69.416666666666671</c:v>
                </c:pt>
                <c:pt idx="30">
                  <c:v>69.5</c:v>
                </c:pt>
                <c:pt idx="31">
                  <c:v>69.583333333333329</c:v>
                </c:pt>
                <c:pt idx="32">
                  <c:v>69.666666666666671</c:v>
                </c:pt>
                <c:pt idx="33">
                  <c:v>69.75</c:v>
                </c:pt>
                <c:pt idx="34">
                  <c:v>69.833333333333329</c:v>
                </c:pt>
                <c:pt idx="35">
                  <c:v>69.916666666666671</c:v>
                </c:pt>
                <c:pt idx="36">
                  <c:v>70</c:v>
                </c:pt>
              </c:numCache>
            </c:numRef>
          </c:xVal>
          <c:yVal>
            <c:numRef>
              <c:f>'Ark1'!$G$3:$G$39</c:f>
              <c:numCache>
                <c:formatCode>0.0\ %</c:formatCode>
                <c:ptCount val="37"/>
                <c:pt idx="0">
                  <c:v>0.58734748010610083</c:v>
                </c:pt>
                <c:pt idx="1">
                  <c:v>0.59008660892738185</c:v>
                </c:pt>
                <c:pt idx="2">
                  <c:v>0.59285140562249006</c:v>
                </c:pt>
                <c:pt idx="3">
                  <c:v>0.59524193548387094</c:v>
                </c:pt>
                <c:pt idx="4">
                  <c:v>0.59805536799459824</c:v>
                </c:pt>
                <c:pt idx="5">
                  <c:v>0.60089552238805977</c:v>
                </c:pt>
                <c:pt idx="6">
                  <c:v>0.60335149863760218</c:v>
                </c:pt>
                <c:pt idx="7">
                  <c:v>0.60624229979466127</c:v>
                </c:pt>
                <c:pt idx="8">
                  <c:v>0.60916093535075666</c:v>
                </c:pt>
                <c:pt idx="9">
                  <c:v>0.61168508287292822</c:v>
                </c:pt>
                <c:pt idx="10">
                  <c:v>0.61465648854961841</c:v>
                </c:pt>
                <c:pt idx="11">
                  <c:v>0.61722648083623699</c:v>
                </c:pt>
                <c:pt idx="12">
                  <c:v>0.62025210084033622</c:v>
                </c:pt>
                <c:pt idx="13">
                  <c:v>0.62330752990851512</c:v>
                </c:pt>
                <c:pt idx="14">
                  <c:v>0.62595053003533574</c:v>
                </c:pt>
                <c:pt idx="15">
                  <c:v>0.62906250000000008</c:v>
                </c:pt>
                <c:pt idx="16">
                  <c:v>0.63175463623395156</c:v>
                </c:pt>
                <c:pt idx="17">
                  <c:v>0.6349247311827958</c:v>
                </c:pt>
                <c:pt idx="18">
                  <c:v>0.6376673866090713</c:v>
                </c:pt>
                <c:pt idx="19">
                  <c:v>0.64089725036179457</c:v>
                </c:pt>
                <c:pt idx="20">
                  <c:v>0.64416000000000007</c:v>
                </c:pt>
                <c:pt idx="21">
                  <c:v>0.64698319941563187</c:v>
                </c:pt>
                <c:pt idx="22">
                  <c:v>0.65030837004405295</c:v>
                </c:pt>
                <c:pt idx="23">
                  <c:v>0.65318584070796459</c:v>
                </c:pt>
                <c:pt idx="24">
                  <c:v>0.65657524091919939</c:v>
                </c:pt>
                <c:pt idx="25">
                  <c:v>0.65950856291883853</c:v>
                </c:pt>
                <c:pt idx="26">
                  <c:v>0.66</c:v>
                </c:pt>
                <c:pt idx="27">
                  <c:v>0.66</c:v>
                </c:pt>
                <c:pt idx="28">
                  <c:v>0.66</c:v>
                </c:pt>
                <c:pt idx="29">
                  <c:v>0.66</c:v>
                </c:pt>
                <c:pt idx="30">
                  <c:v>0.66</c:v>
                </c:pt>
                <c:pt idx="31">
                  <c:v>0.66</c:v>
                </c:pt>
                <c:pt idx="32">
                  <c:v>0.66</c:v>
                </c:pt>
                <c:pt idx="33">
                  <c:v>0.66</c:v>
                </c:pt>
                <c:pt idx="34">
                  <c:v>0.66</c:v>
                </c:pt>
                <c:pt idx="35">
                  <c:v>0.66</c:v>
                </c:pt>
                <c:pt idx="36">
                  <c:v>0.66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29E-46B7-9252-65A3810F0608}"/>
            </c:ext>
          </c:extLst>
        </c:ser>
        <c:ser>
          <c:idx val="2"/>
          <c:order val="1"/>
          <c:tx>
            <c:v>Brutto tjenestepensjon som skal samordnes med gammel folketrygd</c:v>
          </c:tx>
          <c:spPr>
            <a:ln w="28575" cap="rnd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'Ark1'!$B$3:$B$39</c:f>
              <c:numCache>
                <c:formatCode>General</c:formatCode>
                <c:ptCount val="37"/>
                <c:pt idx="0">
                  <c:v>67</c:v>
                </c:pt>
                <c:pt idx="1">
                  <c:v>67.083333333333329</c:v>
                </c:pt>
                <c:pt idx="2">
                  <c:v>67.166666666666671</c:v>
                </c:pt>
                <c:pt idx="3">
                  <c:v>67.25</c:v>
                </c:pt>
                <c:pt idx="4">
                  <c:v>67.333333333333329</c:v>
                </c:pt>
                <c:pt idx="5">
                  <c:v>67.416666666666671</c:v>
                </c:pt>
                <c:pt idx="6">
                  <c:v>67.5</c:v>
                </c:pt>
                <c:pt idx="7">
                  <c:v>67.583333333333329</c:v>
                </c:pt>
                <c:pt idx="8">
                  <c:v>67.666666666666671</c:v>
                </c:pt>
                <c:pt idx="9">
                  <c:v>67.75</c:v>
                </c:pt>
                <c:pt idx="10">
                  <c:v>67.833333333333329</c:v>
                </c:pt>
                <c:pt idx="11">
                  <c:v>67.916666666666671</c:v>
                </c:pt>
                <c:pt idx="12">
                  <c:v>68</c:v>
                </c:pt>
                <c:pt idx="13">
                  <c:v>68.083333333333329</c:v>
                </c:pt>
                <c:pt idx="14">
                  <c:v>68.166666666666671</c:v>
                </c:pt>
                <c:pt idx="15">
                  <c:v>68.25</c:v>
                </c:pt>
                <c:pt idx="16">
                  <c:v>68.333333333333329</c:v>
                </c:pt>
                <c:pt idx="17">
                  <c:v>68.416666666666671</c:v>
                </c:pt>
                <c:pt idx="18">
                  <c:v>68.5</c:v>
                </c:pt>
                <c:pt idx="19">
                  <c:v>68.583333333333329</c:v>
                </c:pt>
                <c:pt idx="20">
                  <c:v>68.666666666666671</c:v>
                </c:pt>
                <c:pt idx="21">
                  <c:v>68.75</c:v>
                </c:pt>
                <c:pt idx="22">
                  <c:v>68.833333333333329</c:v>
                </c:pt>
                <c:pt idx="23">
                  <c:v>68.916666666666671</c:v>
                </c:pt>
                <c:pt idx="24">
                  <c:v>69</c:v>
                </c:pt>
                <c:pt idx="25">
                  <c:v>69.083333333333329</c:v>
                </c:pt>
                <c:pt idx="26">
                  <c:v>69.166666666666671</c:v>
                </c:pt>
                <c:pt idx="27">
                  <c:v>69.25</c:v>
                </c:pt>
                <c:pt idx="28">
                  <c:v>69.333333333333329</c:v>
                </c:pt>
                <c:pt idx="29">
                  <c:v>69.416666666666671</c:v>
                </c:pt>
                <c:pt idx="30">
                  <c:v>69.5</c:v>
                </c:pt>
                <c:pt idx="31">
                  <c:v>69.583333333333329</c:v>
                </c:pt>
                <c:pt idx="32">
                  <c:v>69.666666666666671</c:v>
                </c:pt>
                <c:pt idx="33">
                  <c:v>69.75</c:v>
                </c:pt>
                <c:pt idx="34">
                  <c:v>69.833333333333329</c:v>
                </c:pt>
                <c:pt idx="35">
                  <c:v>69.916666666666671</c:v>
                </c:pt>
                <c:pt idx="36">
                  <c:v>70</c:v>
                </c:pt>
              </c:numCache>
            </c:numRef>
          </c:xVal>
          <c:yVal>
            <c:numRef>
              <c:f>'Ark1'!$K$3:$K$39</c:f>
              <c:numCache>
                <c:formatCode>General</c:formatCode>
                <c:ptCount val="37"/>
                <c:pt idx="0">
                  <c:v>0.62146892655367236</c:v>
                </c:pt>
                <c:pt idx="1">
                  <c:v>0.62440870387890257</c:v>
                </c:pt>
                <c:pt idx="2">
                  <c:v>0.62737642585551334</c:v>
                </c:pt>
                <c:pt idx="3">
                  <c:v>0.62977099236641221</c:v>
                </c:pt>
                <c:pt idx="4">
                  <c:v>0.63279002876318324</c:v>
                </c:pt>
                <c:pt idx="5">
                  <c:v>0.63583815028901736</c:v>
                </c:pt>
                <c:pt idx="6">
                  <c:v>0.63829787234042556</c:v>
                </c:pt>
                <c:pt idx="7">
                  <c:v>0.6413994169096211</c:v>
                </c:pt>
                <c:pt idx="8">
                  <c:v>0.64453125</c:v>
                </c:pt>
                <c:pt idx="9">
                  <c:v>0.6470588235294118</c:v>
                </c:pt>
                <c:pt idx="10">
                  <c:v>0.65024630541871931</c:v>
                </c:pt>
                <c:pt idx="11">
                  <c:v>0.65346534653465349</c:v>
                </c:pt>
                <c:pt idx="12">
                  <c:v>0.6560636182902585</c:v>
                </c:pt>
                <c:pt idx="13">
                  <c:v>0.65934065934065944</c:v>
                </c:pt>
                <c:pt idx="14">
                  <c:v>0.66265060240963858</c:v>
                </c:pt>
                <c:pt idx="15">
                  <c:v>0.66532258064516137</c:v>
                </c:pt>
                <c:pt idx="16">
                  <c:v>0.66869300911854113</c:v>
                </c:pt>
                <c:pt idx="17">
                  <c:v>0.67141403865717197</c:v>
                </c:pt>
                <c:pt idx="18">
                  <c:v>0.67484662576687116</c:v>
                </c:pt>
                <c:pt idx="19">
                  <c:v>0.67831449126413157</c:v>
                </c:pt>
                <c:pt idx="20">
                  <c:v>0.68111455108359142</c:v>
                </c:pt>
                <c:pt idx="21">
                  <c:v>0.68464730290456433</c:v>
                </c:pt>
                <c:pt idx="22">
                  <c:v>0.68821689259645469</c:v>
                </c:pt>
                <c:pt idx="23">
                  <c:v>0.69109947643979064</c:v>
                </c:pt>
                <c:pt idx="24">
                  <c:v>0.69473684210526321</c:v>
                </c:pt>
                <c:pt idx="25">
                  <c:v>0.69767441860465118</c:v>
                </c:pt>
                <c:pt idx="26">
                  <c:v>0.69767441860465118</c:v>
                </c:pt>
                <c:pt idx="27">
                  <c:v>0.69767441860465118</c:v>
                </c:pt>
                <c:pt idx="28">
                  <c:v>0.69767441860465118</c:v>
                </c:pt>
                <c:pt idx="29">
                  <c:v>0.69767441860465118</c:v>
                </c:pt>
                <c:pt idx="30">
                  <c:v>0.69767441860465118</c:v>
                </c:pt>
                <c:pt idx="31">
                  <c:v>0.69767441860465118</c:v>
                </c:pt>
                <c:pt idx="32">
                  <c:v>0.69767441860465118</c:v>
                </c:pt>
                <c:pt idx="33">
                  <c:v>0.69767441860465118</c:v>
                </c:pt>
                <c:pt idx="34">
                  <c:v>0.69767441860465118</c:v>
                </c:pt>
                <c:pt idx="35">
                  <c:v>0.69767441860465118</c:v>
                </c:pt>
                <c:pt idx="36">
                  <c:v>0.69767441860465118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29E-46B7-9252-65A3810F0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7348016"/>
        <c:axId val="597339816"/>
      </c:scatterChart>
      <c:valAx>
        <c:axId val="597348016"/>
        <c:scaling>
          <c:orientation val="minMax"/>
          <c:max val="70"/>
          <c:min val="67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Avgangsalder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97339816"/>
        <c:crosses val="autoZero"/>
        <c:crossBetween val="midCat"/>
        <c:majorUnit val="0.5"/>
      </c:valAx>
      <c:valAx>
        <c:axId val="597339816"/>
        <c:scaling>
          <c:orientation val="minMax"/>
          <c:max val="0.75000000000000011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97348016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2"/>
          <c:order val="2"/>
          <c:tx>
            <c:strRef>
              <c:f>'Ark1'!$H$2</c:f>
              <c:strCache>
                <c:ptCount val="1"/>
                <c:pt idx="0">
                  <c:v>Proposisjonen: Vektet bruttopensjon                                                           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'Ark1'!$B$3:$B$39</c:f>
              <c:numCache>
                <c:formatCode>General</c:formatCode>
                <c:ptCount val="37"/>
                <c:pt idx="0">
                  <c:v>67</c:v>
                </c:pt>
                <c:pt idx="1">
                  <c:v>67.083333333333329</c:v>
                </c:pt>
                <c:pt idx="2">
                  <c:v>67.166666666666671</c:v>
                </c:pt>
                <c:pt idx="3">
                  <c:v>67.25</c:v>
                </c:pt>
                <c:pt idx="4">
                  <c:v>67.333333333333329</c:v>
                </c:pt>
                <c:pt idx="5">
                  <c:v>67.416666666666671</c:v>
                </c:pt>
                <c:pt idx="6">
                  <c:v>67.5</c:v>
                </c:pt>
                <c:pt idx="7">
                  <c:v>67.583333333333329</c:v>
                </c:pt>
                <c:pt idx="8">
                  <c:v>67.666666666666671</c:v>
                </c:pt>
                <c:pt idx="9">
                  <c:v>67.75</c:v>
                </c:pt>
                <c:pt idx="10">
                  <c:v>67.833333333333329</c:v>
                </c:pt>
                <c:pt idx="11">
                  <c:v>67.916666666666671</c:v>
                </c:pt>
                <c:pt idx="12">
                  <c:v>68</c:v>
                </c:pt>
                <c:pt idx="13">
                  <c:v>68.083333333333329</c:v>
                </c:pt>
                <c:pt idx="14">
                  <c:v>68.166666666666671</c:v>
                </c:pt>
                <c:pt idx="15">
                  <c:v>68.25</c:v>
                </c:pt>
                <c:pt idx="16">
                  <c:v>68.333333333333329</c:v>
                </c:pt>
                <c:pt idx="17">
                  <c:v>68.416666666666671</c:v>
                </c:pt>
                <c:pt idx="18">
                  <c:v>68.5</c:v>
                </c:pt>
                <c:pt idx="19">
                  <c:v>68.583333333333329</c:v>
                </c:pt>
                <c:pt idx="20">
                  <c:v>68.666666666666671</c:v>
                </c:pt>
                <c:pt idx="21">
                  <c:v>68.75</c:v>
                </c:pt>
                <c:pt idx="22">
                  <c:v>68.833333333333329</c:v>
                </c:pt>
                <c:pt idx="23">
                  <c:v>68.916666666666671</c:v>
                </c:pt>
                <c:pt idx="24">
                  <c:v>69</c:v>
                </c:pt>
                <c:pt idx="25">
                  <c:v>69.083333333333329</c:v>
                </c:pt>
                <c:pt idx="26">
                  <c:v>69.166666666666671</c:v>
                </c:pt>
                <c:pt idx="27">
                  <c:v>69.25</c:v>
                </c:pt>
                <c:pt idx="28">
                  <c:v>69.333333333333329</c:v>
                </c:pt>
                <c:pt idx="29">
                  <c:v>69.416666666666671</c:v>
                </c:pt>
                <c:pt idx="30">
                  <c:v>69.5</c:v>
                </c:pt>
                <c:pt idx="31">
                  <c:v>69.583333333333329</c:v>
                </c:pt>
                <c:pt idx="32">
                  <c:v>69.666666666666671</c:v>
                </c:pt>
                <c:pt idx="33">
                  <c:v>69.75</c:v>
                </c:pt>
                <c:pt idx="34">
                  <c:v>69.833333333333329</c:v>
                </c:pt>
                <c:pt idx="35">
                  <c:v>69.916666666666671</c:v>
                </c:pt>
                <c:pt idx="36">
                  <c:v>70</c:v>
                </c:pt>
              </c:numCache>
            </c:numRef>
          </c:xVal>
          <c:yVal>
            <c:numRef>
              <c:f>'Ark1'!$H$3:$H$39</c:f>
              <c:numCache>
                <c:formatCode>General</c:formatCode>
                <c:ptCount val="37"/>
                <c:pt idx="0">
                  <c:v>0.61805678190891522</c:v>
                </c:pt>
                <c:pt idx="1">
                  <c:v>0.62097649438375047</c:v>
                </c:pt>
                <c:pt idx="2">
                  <c:v>0.62392392383221096</c:v>
                </c:pt>
                <c:pt idx="3">
                  <c:v>0.62631808667815814</c:v>
                </c:pt>
                <c:pt idx="4">
                  <c:v>0.62931656268632485</c:v>
                </c:pt>
                <c:pt idx="5">
                  <c:v>0.63234388749892156</c:v>
                </c:pt>
                <c:pt idx="6">
                  <c:v>0.63480323497014324</c:v>
                </c:pt>
                <c:pt idx="7">
                  <c:v>0.63788370519812521</c:v>
                </c:pt>
                <c:pt idx="8">
                  <c:v>0.64099421853507565</c:v>
                </c:pt>
                <c:pt idx="9">
                  <c:v>0.64352144946376344</c:v>
                </c:pt>
                <c:pt idx="10">
                  <c:v>0.64668732373180926</c:v>
                </c:pt>
                <c:pt idx="11">
                  <c:v>0.64984145996481191</c:v>
                </c:pt>
                <c:pt idx="12">
                  <c:v>0.65248246654526632</c:v>
                </c:pt>
                <c:pt idx="13">
                  <c:v>0.65573734639744508</c:v>
                </c:pt>
                <c:pt idx="14">
                  <c:v>0.65898059517220831</c:v>
                </c:pt>
                <c:pt idx="15">
                  <c:v>0.66169657258064529</c:v>
                </c:pt>
                <c:pt idx="16">
                  <c:v>0.66499917183008228</c:v>
                </c:pt>
                <c:pt idx="17">
                  <c:v>0.66776510790973431</c:v>
                </c:pt>
                <c:pt idx="18">
                  <c:v>0.67112870185109119</c:v>
                </c:pt>
                <c:pt idx="19">
                  <c:v>0.67457276717389791</c:v>
                </c:pt>
                <c:pt idx="20">
                  <c:v>0.67741909597523231</c:v>
                </c:pt>
                <c:pt idx="21">
                  <c:v>0.68088089255567108</c:v>
                </c:pt>
                <c:pt idx="22">
                  <c:v>0.68442604034121446</c:v>
                </c:pt>
                <c:pt idx="23">
                  <c:v>0.68730811286660809</c:v>
                </c:pt>
                <c:pt idx="24">
                  <c:v>0.69092068198665679</c:v>
                </c:pt>
                <c:pt idx="25">
                  <c:v>0.69385783303606985</c:v>
                </c:pt>
                <c:pt idx="26">
                  <c:v>0.69390697674418611</c:v>
                </c:pt>
                <c:pt idx="27">
                  <c:v>0.69390697674418611</c:v>
                </c:pt>
                <c:pt idx="28">
                  <c:v>0.69390697674418611</c:v>
                </c:pt>
                <c:pt idx="29">
                  <c:v>0.69390697674418611</c:v>
                </c:pt>
                <c:pt idx="30">
                  <c:v>0.69390697674418611</c:v>
                </c:pt>
                <c:pt idx="31">
                  <c:v>0.69390697674418611</c:v>
                </c:pt>
                <c:pt idx="32">
                  <c:v>0.69390697674418611</c:v>
                </c:pt>
                <c:pt idx="33">
                  <c:v>0.69390697674418611</c:v>
                </c:pt>
                <c:pt idx="34">
                  <c:v>0.69390697674418611</c:v>
                </c:pt>
                <c:pt idx="35">
                  <c:v>0.69390697674418611</c:v>
                </c:pt>
                <c:pt idx="36">
                  <c:v>0.69390697674418611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5BF-485C-AFD1-6D0798EABE4F}"/>
            </c:ext>
          </c:extLst>
        </c:ser>
        <c:ser>
          <c:idx val="3"/>
          <c:order val="3"/>
          <c:tx>
            <c:strRef>
              <c:f>'Ark1'!$I$2</c:f>
              <c:strCache>
                <c:ptCount val="1"/>
                <c:pt idx="0">
                  <c:v>Høring: Vektet bruttopensjon                                                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'Ark1'!$B$3:$B$39</c:f>
              <c:numCache>
                <c:formatCode>General</c:formatCode>
                <c:ptCount val="37"/>
                <c:pt idx="0">
                  <c:v>67</c:v>
                </c:pt>
                <c:pt idx="1">
                  <c:v>67.083333333333329</c:v>
                </c:pt>
                <c:pt idx="2">
                  <c:v>67.166666666666671</c:v>
                </c:pt>
                <c:pt idx="3">
                  <c:v>67.25</c:v>
                </c:pt>
                <c:pt idx="4">
                  <c:v>67.333333333333329</c:v>
                </c:pt>
                <c:pt idx="5">
                  <c:v>67.416666666666671</c:v>
                </c:pt>
                <c:pt idx="6">
                  <c:v>67.5</c:v>
                </c:pt>
                <c:pt idx="7">
                  <c:v>67.583333333333329</c:v>
                </c:pt>
                <c:pt idx="8">
                  <c:v>67.666666666666671</c:v>
                </c:pt>
                <c:pt idx="9">
                  <c:v>67.75</c:v>
                </c:pt>
                <c:pt idx="10">
                  <c:v>67.833333333333329</c:v>
                </c:pt>
                <c:pt idx="11">
                  <c:v>67.916666666666671</c:v>
                </c:pt>
                <c:pt idx="12">
                  <c:v>68</c:v>
                </c:pt>
                <c:pt idx="13">
                  <c:v>68.083333333333329</c:v>
                </c:pt>
                <c:pt idx="14">
                  <c:v>68.166666666666671</c:v>
                </c:pt>
                <c:pt idx="15">
                  <c:v>68.25</c:v>
                </c:pt>
                <c:pt idx="16">
                  <c:v>68.333333333333329</c:v>
                </c:pt>
                <c:pt idx="17">
                  <c:v>68.416666666666671</c:v>
                </c:pt>
                <c:pt idx="18">
                  <c:v>68.5</c:v>
                </c:pt>
                <c:pt idx="19">
                  <c:v>68.583333333333329</c:v>
                </c:pt>
                <c:pt idx="20">
                  <c:v>68.666666666666671</c:v>
                </c:pt>
                <c:pt idx="21">
                  <c:v>68.75</c:v>
                </c:pt>
                <c:pt idx="22">
                  <c:v>68.833333333333329</c:v>
                </c:pt>
                <c:pt idx="23">
                  <c:v>68.916666666666671</c:v>
                </c:pt>
                <c:pt idx="24">
                  <c:v>69</c:v>
                </c:pt>
                <c:pt idx="25">
                  <c:v>69.083333333333329</c:v>
                </c:pt>
                <c:pt idx="26">
                  <c:v>69.166666666666671</c:v>
                </c:pt>
                <c:pt idx="27">
                  <c:v>69.25</c:v>
                </c:pt>
                <c:pt idx="28">
                  <c:v>69.333333333333329</c:v>
                </c:pt>
                <c:pt idx="29">
                  <c:v>69.416666666666671</c:v>
                </c:pt>
                <c:pt idx="30">
                  <c:v>69.5</c:v>
                </c:pt>
                <c:pt idx="31">
                  <c:v>69.583333333333329</c:v>
                </c:pt>
                <c:pt idx="32">
                  <c:v>69.666666666666671</c:v>
                </c:pt>
                <c:pt idx="33">
                  <c:v>69.75</c:v>
                </c:pt>
                <c:pt idx="34">
                  <c:v>69.833333333333329</c:v>
                </c:pt>
                <c:pt idx="35">
                  <c:v>69.916666666666671</c:v>
                </c:pt>
                <c:pt idx="36">
                  <c:v>70</c:v>
                </c:pt>
              </c:numCache>
            </c:numRef>
          </c:xVal>
          <c:yVal>
            <c:numRef>
              <c:f>'Ark1'!$I$3:$I$39</c:f>
              <c:numCache>
                <c:formatCode>General</c:formatCode>
                <c:ptCount val="37"/>
                <c:pt idx="0">
                  <c:v>0.61805678190891522</c:v>
                </c:pt>
                <c:pt idx="1">
                  <c:v>0.62097649438375047</c:v>
                </c:pt>
                <c:pt idx="2">
                  <c:v>0.62392392383221096</c:v>
                </c:pt>
                <c:pt idx="3">
                  <c:v>0.62631808667815814</c:v>
                </c:pt>
                <c:pt idx="4">
                  <c:v>0.62931656268632485</c:v>
                </c:pt>
                <c:pt idx="5">
                  <c:v>0.63234388749892156</c:v>
                </c:pt>
                <c:pt idx="6">
                  <c:v>0.63480323497014324</c:v>
                </c:pt>
                <c:pt idx="7">
                  <c:v>0.63788370519812521</c:v>
                </c:pt>
                <c:pt idx="8">
                  <c:v>0.64099421853507565</c:v>
                </c:pt>
                <c:pt idx="9">
                  <c:v>0.64352144946376344</c:v>
                </c:pt>
                <c:pt idx="10">
                  <c:v>0.64668732373180926</c:v>
                </c:pt>
                <c:pt idx="11">
                  <c:v>0.64984145996481191</c:v>
                </c:pt>
                <c:pt idx="12">
                  <c:v>0.65248246654526632</c:v>
                </c:pt>
                <c:pt idx="13">
                  <c:v>0.65573734639744508</c:v>
                </c:pt>
                <c:pt idx="14">
                  <c:v>0.6565950530035336</c:v>
                </c:pt>
                <c:pt idx="15">
                  <c:v>0.65690625000000014</c:v>
                </c:pt>
                <c:pt idx="16">
                  <c:v>0.6571754636233953</c:v>
                </c:pt>
                <c:pt idx="17">
                  <c:v>0.65749247311827963</c:v>
                </c:pt>
                <c:pt idx="18">
                  <c:v>0.65776673866090718</c:v>
                </c:pt>
                <c:pt idx="19">
                  <c:v>0.65808972503617957</c:v>
                </c:pt>
                <c:pt idx="20">
                  <c:v>0.65841600000000011</c:v>
                </c:pt>
                <c:pt idx="21">
                  <c:v>0.65869831994156325</c:v>
                </c:pt>
                <c:pt idx="22">
                  <c:v>0.65903083700440535</c:v>
                </c:pt>
                <c:pt idx="23">
                  <c:v>0.65931858407079658</c:v>
                </c:pt>
                <c:pt idx="24">
                  <c:v>0.65965752409192002</c:v>
                </c:pt>
                <c:pt idx="25">
                  <c:v>0.65995085629188388</c:v>
                </c:pt>
                <c:pt idx="26">
                  <c:v>0.66000000000000014</c:v>
                </c:pt>
                <c:pt idx="27">
                  <c:v>0.66000000000000014</c:v>
                </c:pt>
                <c:pt idx="28">
                  <c:v>0.66000000000000014</c:v>
                </c:pt>
                <c:pt idx="29">
                  <c:v>0.66000000000000014</c:v>
                </c:pt>
                <c:pt idx="30">
                  <c:v>0.66000000000000014</c:v>
                </c:pt>
                <c:pt idx="31">
                  <c:v>0.66000000000000014</c:v>
                </c:pt>
                <c:pt idx="32">
                  <c:v>0.66000000000000014</c:v>
                </c:pt>
                <c:pt idx="33">
                  <c:v>0.66000000000000014</c:v>
                </c:pt>
                <c:pt idx="34">
                  <c:v>0.66000000000000014</c:v>
                </c:pt>
                <c:pt idx="35">
                  <c:v>0.66000000000000014</c:v>
                </c:pt>
                <c:pt idx="36">
                  <c:v>0.66000000000000014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5BF-485C-AFD1-6D0798EAB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7348016"/>
        <c:axId val="597339816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'Ark1'!$F$2</c15:sqref>
                        </c15:formulaRef>
                      </c:ext>
                    </c:extLst>
                    <c:strCache>
                      <c:ptCount val="1"/>
                      <c:pt idx="0">
                        <c:v>Brutto tjenestepensjon som skal samordnes med gammel folketrygd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'Ark1'!$B$3:$B$39</c15:sqref>
                        </c15:formulaRef>
                      </c:ext>
                    </c:extLst>
                    <c:numCache>
                      <c:formatCode>General</c:formatCode>
                      <c:ptCount val="37"/>
                      <c:pt idx="0">
                        <c:v>67</c:v>
                      </c:pt>
                      <c:pt idx="1">
                        <c:v>67.083333333333329</c:v>
                      </c:pt>
                      <c:pt idx="2">
                        <c:v>67.166666666666671</c:v>
                      </c:pt>
                      <c:pt idx="3">
                        <c:v>67.25</c:v>
                      </c:pt>
                      <c:pt idx="4">
                        <c:v>67.333333333333329</c:v>
                      </c:pt>
                      <c:pt idx="5">
                        <c:v>67.416666666666671</c:v>
                      </c:pt>
                      <c:pt idx="6">
                        <c:v>67.5</c:v>
                      </c:pt>
                      <c:pt idx="7">
                        <c:v>67.583333333333329</c:v>
                      </c:pt>
                      <c:pt idx="8">
                        <c:v>67.666666666666671</c:v>
                      </c:pt>
                      <c:pt idx="9">
                        <c:v>67.75</c:v>
                      </c:pt>
                      <c:pt idx="10">
                        <c:v>67.833333333333329</c:v>
                      </c:pt>
                      <c:pt idx="11">
                        <c:v>67.916666666666671</c:v>
                      </c:pt>
                      <c:pt idx="12">
                        <c:v>68</c:v>
                      </c:pt>
                      <c:pt idx="13">
                        <c:v>68.083333333333329</c:v>
                      </c:pt>
                      <c:pt idx="14">
                        <c:v>68.166666666666671</c:v>
                      </c:pt>
                      <c:pt idx="15">
                        <c:v>68.25</c:v>
                      </c:pt>
                      <c:pt idx="16">
                        <c:v>68.333333333333329</c:v>
                      </c:pt>
                      <c:pt idx="17">
                        <c:v>68.416666666666671</c:v>
                      </c:pt>
                      <c:pt idx="18">
                        <c:v>68.5</c:v>
                      </c:pt>
                      <c:pt idx="19">
                        <c:v>68.583333333333329</c:v>
                      </c:pt>
                      <c:pt idx="20">
                        <c:v>68.666666666666671</c:v>
                      </c:pt>
                      <c:pt idx="21">
                        <c:v>68.75</c:v>
                      </c:pt>
                      <c:pt idx="22">
                        <c:v>68.833333333333329</c:v>
                      </c:pt>
                      <c:pt idx="23">
                        <c:v>68.916666666666671</c:v>
                      </c:pt>
                      <c:pt idx="24">
                        <c:v>69</c:v>
                      </c:pt>
                      <c:pt idx="25">
                        <c:v>69.083333333333329</c:v>
                      </c:pt>
                      <c:pt idx="26">
                        <c:v>69.166666666666671</c:v>
                      </c:pt>
                      <c:pt idx="27">
                        <c:v>69.25</c:v>
                      </c:pt>
                      <c:pt idx="28">
                        <c:v>69.333333333333329</c:v>
                      </c:pt>
                      <c:pt idx="29">
                        <c:v>69.416666666666671</c:v>
                      </c:pt>
                      <c:pt idx="30">
                        <c:v>69.5</c:v>
                      </c:pt>
                      <c:pt idx="31">
                        <c:v>69.583333333333329</c:v>
                      </c:pt>
                      <c:pt idx="32">
                        <c:v>69.666666666666671</c:v>
                      </c:pt>
                      <c:pt idx="33">
                        <c:v>69.75</c:v>
                      </c:pt>
                      <c:pt idx="34">
                        <c:v>69.833333333333329</c:v>
                      </c:pt>
                      <c:pt idx="35">
                        <c:v>69.916666666666671</c:v>
                      </c:pt>
                      <c:pt idx="36">
                        <c:v>70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'Ark1'!$F$3:$F$39</c15:sqref>
                        </c15:formulaRef>
                      </c:ext>
                    </c:extLst>
                    <c:numCache>
                      <c:formatCode>0.0\ %</c:formatCode>
                      <c:ptCount val="37"/>
                      <c:pt idx="0">
                        <c:v>0.62146892655367236</c:v>
                      </c:pt>
                      <c:pt idx="1">
                        <c:v>0.62440870387890257</c:v>
                      </c:pt>
                      <c:pt idx="2">
                        <c:v>0.62737642585551334</c:v>
                      </c:pt>
                      <c:pt idx="3">
                        <c:v>0.62977099236641221</c:v>
                      </c:pt>
                      <c:pt idx="4">
                        <c:v>0.63279002876318324</c:v>
                      </c:pt>
                      <c:pt idx="5">
                        <c:v>0.63583815028901736</c:v>
                      </c:pt>
                      <c:pt idx="6">
                        <c:v>0.63829787234042556</c:v>
                      </c:pt>
                      <c:pt idx="7">
                        <c:v>0.6413994169096211</c:v>
                      </c:pt>
                      <c:pt idx="8">
                        <c:v>0.64453125</c:v>
                      </c:pt>
                      <c:pt idx="9">
                        <c:v>0.6470588235294118</c:v>
                      </c:pt>
                      <c:pt idx="10">
                        <c:v>0.65024630541871931</c:v>
                      </c:pt>
                      <c:pt idx="11">
                        <c:v>0.65346534653465349</c:v>
                      </c:pt>
                      <c:pt idx="12">
                        <c:v>0.6560636182902585</c:v>
                      </c:pt>
                      <c:pt idx="13">
                        <c:v>0.65934065934065944</c:v>
                      </c:pt>
                      <c:pt idx="14">
                        <c:v>0.66</c:v>
                      </c:pt>
                      <c:pt idx="15">
                        <c:v>0.66</c:v>
                      </c:pt>
                      <c:pt idx="16">
                        <c:v>0.66</c:v>
                      </c:pt>
                      <c:pt idx="17">
                        <c:v>0.66</c:v>
                      </c:pt>
                      <c:pt idx="18">
                        <c:v>0.66</c:v>
                      </c:pt>
                      <c:pt idx="19">
                        <c:v>0.66</c:v>
                      </c:pt>
                      <c:pt idx="20">
                        <c:v>0.66</c:v>
                      </c:pt>
                      <c:pt idx="21">
                        <c:v>0.66</c:v>
                      </c:pt>
                      <c:pt idx="22">
                        <c:v>0.66</c:v>
                      </c:pt>
                      <c:pt idx="23">
                        <c:v>0.66</c:v>
                      </c:pt>
                      <c:pt idx="24">
                        <c:v>0.66</c:v>
                      </c:pt>
                      <c:pt idx="25">
                        <c:v>0.66</c:v>
                      </c:pt>
                      <c:pt idx="26">
                        <c:v>0.66</c:v>
                      </c:pt>
                      <c:pt idx="27">
                        <c:v>0.66</c:v>
                      </c:pt>
                      <c:pt idx="28">
                        <c:v>0.66</c:v>
                      </c:pt>
                      <c:pt idx="29">
                        <c:v>0.66</c:v>
                      </c:pt>
                      <c:pt idx="30">
                        <c:v>0.66</c:v>
                      </c:pt>
                      <c:pt idx="31">
                        <c:v>0.66</c:v>
                      </c:pt>
                      <c:pt idx="32">
                        <c:v>0.66</c:v>
                      </c:pt>
                      <c:pt idx="33">
                        <c:v>0.66</c:v>
                      </c:pt>
                      <c:pt idx="34">
                        <c:v>0.66</c:v>
                      </c:pt>
                      <c:pt idx="35">
                        <c:v>0.66</c:v>
                      </c:pt>
                      <c:pt idx="36">
                        <c:v>0.66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2-85BF-485C-AFD1-6D0798EABE4F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'Ark1'!$G$2</c15:sqref>
                        </c15:formulaRef>
                      </c:ext>
                    </c:extLst>
                    <c:strCache>
                      <c:ptCount val="1"/>
                      <c:pt idx="0">
                        <c:v>Brutto tjenestepensjon som skal samordnes med ny folketrygd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'Ark1'!$B$3:$B$39</c15:sqref>
                        </c15:formulaRef>
                      </c:ext>
                    </c:extLst>
                    <c:numCache>
                      <c:formatCode>General</c:formatCode>
                      <c:ptCount val="37"/>
                      <c:pt idx="0">
                        <c:v>67</c:v>
                      </c:pt>
                      <c:pt idx="1">
                        <c:v>67.083333333333329</c:v>
                      </c:pt>
                      <c:pt idx="2">
                        <c:v>67.166666666666671</c:v>
                      </c:pt>
                      <c:pt idx="3">
                        <c:v>67.25</c:v>
                      </c:pt>
                      <c:pt idx="4">
                        <c:v>67.333333333333329</c:v>
                      </c:pt>
                      <c:pt idx="5">
                        <c:v>67.416666666666671</c:v>
                      </c:pt>
                      <c:pt idx="6">
                        <c:v>67.5</c:v>
                      </c:pt>
                      <c:pt idx="7">
                        <c:v>67.583333333333329</c:v>
                      </c:pt>
                      <c:pt idx="8">
                        <c:v>67.666666666666671</c:v>
                      </c:pt>
                      <c:pt idx="9">
                        <c:v>67.75</c:v>
                      </c:pt>
                      <c:pt idx="10">
                        <c:v>67.833333333333329</c:v>
                      </c:pt>
                      <c:pt idx="11">
                        <c:v>67.916666666666671</c:v>
                      </c:pt>
                      <c:pt idx="12">
                        <c:v>68</c:v>
                      </c:pt>
                      <c:pt idx="13">
                        <c:v>68.083333333333329</c:v>
                      </c:pt>
                      <c:pt idx="14">
                        <c:v>68.166666666666671</c:v>
                      </c:pt>
                      <c:pt idx="15">
                        <c:v>68.25</c:v>
                      </c:pt>
                      <c:pt idx="16">
                        <c:v>68.333333333333329</c:v>
                      </c:pt>
                      <c:pt idx="17">
                        <c:v>68.416666666666671</c:v>
                      </c:pt>
                      <c:pt idx="18">
                        <c:v>68.5</c:v>
                      </c:pt>
                      <c:pt idx="19">
                        <c:v>68.583333333333329</c:v>
                      </c:pt>
                      <c:pt idx="20">
                        <c:v>68.666666666666671</c:v>
                      </c:pt>
                      <c:pt idx="21">
                        <c:v>68.75</c:v>
                      </c:pt>
                      <c:pt idx="22">
                        <c:v>68.833333333333329</c:v>
                      </c:pt>
                      <c:pt idx="23">
                        <c:v>68.916666666666671</c:v>
                      </c:pt>
                      <c:pt idx="24">
                        <c:v>69</c:v>
                      </c:pt>
                      <c:pt idx="25">
                        <c:v>69.083333333333329</c:v>
                      </c:pt>
                      <c:pt idx="26">
                        <c:v>69.166666666666671</c:v>
                      </c:pt>
                      <c:pt idx="27">
                        <c:v>69.25</c:v>
                      </c:pt>
                      <c:pt idx="28">
                        <c:v>69.333333333333329</c:v>
                      </c:pt>
                      <c:pt idx="29">
                        <c:v>69.416666666666671</c:v>
                      </c:pt>
                      <c:pt idx="30">
                        <c:v>69.5</c:v>
                      </c:pt>
                      <c:pt idx="31">
                        <c:v>69.583333333333329</c:v>
                      </c:pt>
                      <c:pt idx="32">
                        <c:v>69.666666666666671</c:v>
                      </c:pt>
                      <c:pt idx="33">
                        <c:v>69.75</c:v>
                      </c:pt>
                      <c:pt idx="34">
                        <c:v>69.833333333333329</c:v>
                      </c:pt>
                      <c:pt idx="35">
                        <c:v>69.916666666666671</c:v>
                      </c:pt>
                      <c:pt idx="36">
                        <c:v>70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'Ark1'!$G$3:$G$39</c15:sqref>
                        </c15:formulaRef>
                      </c:ext>
                    </c:extLst>
                    <c:numCache>
                      <c:formatCode>0.0\ %</c:formatCode>
                      <c:ptCount val="37"/>
                      <c:pt idx="0">
                        <c:v>0.58734748010610083</c:v>
                      </c:pt>
                      <c:pt idx="1">
                        <c:v>0.59008660892738185</c:v>
                      </c:pt>
                      <c:pt idx="2">
                        <c:v>0.59285140562249006</c:v>
                      </c:pt>
                      <c:pt idx="3">
                        <c:v>0.59524193548387094</c:v>
                      </c:pt>
                      <c:pt idx="4">
                        <c:v>0.59805536799459824</c:v>
                      </c:pt>
                      <c:pt idx="5">
                        <c:v>0.60089552238805977</c:v>
                      </c:pt>
                      <c:pt idx="6">
                        <c:v>0.60335149863760218</c:v>
                      </c:pt>
                      <c:pt idx="7">
                        <c:v>0.60624229979466127</c:v>
                      </c:pt>
                      <c:pt idx="8">
                        <c:v>0.60916093535075666</c:v>
                      </c:pt>
                      <c:pt idx="9">
                        <c:v>0.61168508287292822</c:v>
                      </c:pt>
                      <c:pt idx="10">
                        <c:v>0.61465648854961841</c:v>
                      </c:pt>
                      <c:pt idx="11">
                        <c:v>0.61722648083623699</c:v>
                      </c:pt>
                      <c:pt idx="12">
                        <c:v>0.62025210084033622</c:v>
                      </c:pt>
                      <c:pt idx="13">
                        <c:v>0.62330752990851512</c:v>
                      </c:pt>
                      <c:pt idx="14">
                        <c:v>0.62595053003533574</c:v>
                      </c:pt>
                      <c:pt idx="15">
                        <c:v>0.62906250000000008</c:v>
                      </c:pt>
                      <c:pt idx="16">
                        <c:v>0.63175463623395156</c:v>
                      </c:pt>
                      <c:pt idx="17">
                        <c:v>0.6349247311827958</c:v>
                      </c:pt>
                      <c:pt idx="18">
                        <c:v>0.6376673866090713</c:v>
                      </c:pt>
                      <c:pt idx="19">
                        <c:v>0.64089725036179457</c:v>
                      </c:pt>
                      <c:pt idx="20">
                        <c:v>0.64416000000000007</c:v>
                      </c:pt>
                      <c:pt idx="21">
                        <c:v>0.64698319941563187</c:v>
                      </c:pt>
                      <c:pt idx="22">
                        <c:v>0.65030837004405295</c:v>
                      </c:pt>
                      <c:pt idx="23">
                        <c:v>0.65318584070796459</c:v>
                      </c:pt>
                      <c:pt idx="24">
                        <c:v>0.65657524091919939</c:v>
                      </c:pt>
                      <c:pt idx="25">
                        <c:v>0.65950856291883853</c:v>
                      </c:pt>
                      <c:pt idx="26">
                        <c:v>0.66</c:v>
                      </c:pt>
                      <c:pt idx="27">
                        <c:v>0.66</c:v>
                      </c:pt>
                      <c:pt idx="28">
                        <c:v>0.66</c:v>
                      </c:pt>
                      <c:pt idx="29">
                        <c:v>0.66</c:v>
                      </c:pt>
                      <c:pt idx="30">
                        <c:v>0.66</c:v>
                      </c:pt>
                      <c:pt idx="31">
                        <c:v>0.66</c:v>
                      </c:pt>
                      <c:pt idx="32">
                        <c:v>0.66</c:v>
                      </c:pt>
                      <c:pt idx="33">
                        <c:v>0.66</c:v>
                      </c:pt>
                      <c:pt idx="34">
                        <c:v>0.66</c:v>
                      </c:pt>
                      <c:pt idx="35">
                        <c:v>0.66</c:v>
                      </c:pt>
                      <c:pt idx="36">
                        <c:v>0.66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5BF-485C-AFD1-6D0798EABE4F}"/>
                  </c:ext>
                </c:extLst>
              </c15:ser>
            </c15:filteredScatterSeries>
          </c:ext>
        </c:extLst>
      </c:scatterChart>
      <c:valAx>
        <c:axId val="597348016"/>
        <c:scaling>
          <c:orientation val="minMax"/>
          <c:max val="70"/>
          <c:min val="67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Avgangsalder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97339816"/>
        <c:crosses val="autoZero"/>
        <c:crossBetween val="midCat"/>
        <c:majorUnit val="0.5"/>
      </c:valAx>
      <c:valAx>
        <c:axId val="597339816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97348016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9BB65-920B-403C-B61E-BF7C18F530E0}" type="datetimeFigureOut">
              <a:rPr lang="nb-NO" smtClean="0"/>
              <a:t>16.11.2018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9" y="942975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354FA-A042-4B4D-9293-8653482845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9405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F818C-C2B0-42AA-9E8C-26F8D81D6489}" type="datetimeFigureOut">
              <a:rPr lang="nb-NO" smtClean="0"/>
              <a:t>16.11.2018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7B8FA-8160-4B2D-9C86-76548D045B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028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B8FA-8160-4B2D-9C86-76548D045B4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9660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73A84-FC95-4064-B83F-81CB4A0C49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276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B8FA-8160-4B2D-9C86-76548D045B4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1211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B8FA-8160-4B2D-9C86-76548D045B4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328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B8FA-8160-4B2D-9C86-76548D045B4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4528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B8FA-8160-4B2D-9C86-76548D045B4D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3412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B8FA-8160-4B2D-9C86-76548D045B4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5406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B8FA-8160-4B2D-9C86-76548D045B4D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6147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73A84-FC95-4064-B83F-81CB4A0C49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810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B8FA-8160-4B2D-9C86-76548D045B4D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5737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B8FA-8160-4B2D-9C86-76548D045B4D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0306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73A84-FC95-4064-B83F-81CB4A0C49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92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B8FA-8160-4B2D-9C86-76548D045B4D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2323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73A84-FC95-4064-B83F-81CB4A0C49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37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B8FA-8160-4B2D-9C86-76548D045B4D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2402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B8FA-8160-4B2D-9C86-76548D045B4D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82058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B8FA-8160-4B2D-9C86-76548D045B4D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16075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B8FA-8160-4B2D-9C86-76548D045B4D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5408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B8FA-8160-4B2D-9C86-76548D045B4D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42576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B8FA-8160-4B2D-9C86-76548D045B4D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10430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73A84-FC95-4064-B83F-81CB4A0C49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2727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B8FA-8160-4B2D-9C86-76548D045B4D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2296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73A84-FC95-4064-B83F-81CB4A0C49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9035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B8FA-8160-4B2D-9C86-76548D045B4D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05844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B8FA-8160-4B2D-9C86-76548D045B4D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12142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B8FA-8160-4B2D-9C86-76548D045B4D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32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6816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B8FA-8160-4B2D-9C86-76548D045B4D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18700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B8FA-8160-4B2D-9C86-76548D045B4D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8841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B8FA-8160-4B2D-9C86-76548D045B4D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13455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73A84-FC95-4064-B83F-81CB4A0C49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3160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B8FA-8160-4B2D-9C86-76548D045B4D}" type="slidenum">
              <a:rPr lang="nb-NO" smtClean="0"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44717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B8FA-8160-4B2D-9C86-76548D045B4D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743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459038" y="554038"/>
            <a:ext cx="4919662" cy="276701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D4E29-FCB3-4E6C-BC11-84D58D57656E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99045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B8FA-8160-4B2D-9C86-76548D045B4D}" type="slidenum">
              <a:rPr lang="nb-NO" smtClean="0"/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039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B8FA-8160-4B2D-9C86-76548D045B4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2341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B8FA-8160-4B2D-9C86-76548D045B4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1717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B8FA-8160-4B2D-9C86-76548D045B4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9533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B8FA-8160-4B2D-9C86-76548D045B4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0593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73A84-FC95-4064-B83F-81CB4A0C49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465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BLÅ Alt 1 ">
    <p:bg>
      <p:bgPr>
        <a:solidFill>
          <a:srgbClr val="002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BLÅ Alternativ</a:t>
            </a:r>
            <a:r>
              <a:rPr lang="nb-NO" sz="1200" baseline="0" dirty="0" smtClean="0"/>
              <a:t> 1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543"/>
            <a:ext cx="298705" cy="362128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>
                <a:solidFill>
                  <a:schemeClr val="bg1"/>
                </a:solidFill>
              </a:rPr>
              <a:t>Arbeids- og</a:t>
            </a:r>
            <a:br>
              <a:rPr lang="nb-NO" sz="1300" noProof="0" dirty="0" smtClean="0">
                <a:solidFill>
                  <a:schemeClr val="bg1"/>
                </a:solidFill>
              </a:rPr>
            </a:br>
            <a:r>
              <a:rPr lang="nb-NO" sz="1300" noProof="0" dirty="0" smtClean="0">
                <a:solidFill>
                  <a:schemeClr val="bg1"/>
                </a:solidFill>
              </a:rPr>
              <a:t>sosialdepartementet</a:t>
            </a:r>
            <a:endParaRPr lang="nb-NO" sz="1300" noProof="0" dirty="0">
              <a:solidFill>
                <a:schemeClr val="bg1"/>
              </a:solidFill>
            </a:endParaRPr>
          </a:p>
        </p:txBody>
      </p:sp>
      <p:sp>
        <p:nvSpPr>
          <p:cNvPr id="3" name="Rektangel 2"/>
          <p:cNvSpPr/>
          <p:nvPr userDrawn="1"/>
        </p:nvSpPr>
        <p:spPr>
          <a:xfrm>
            <a:off x="191344" y="6020097"/>
            <a:ext cx="2160240" cy="836712"/>
          </a:xfrm>
          <a:prstGeom prst="rect">
            <a:avLst/>
          </a:prstGeom>
          <a:solidFill>
            <a:srgbClr val="002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5"/>
          <a:stretch/>
        </p:blipFill>
        <p:spPr>
          <a:xfrm>
            <a:off x="5553777" y="3226216"/>
            <a:ext cx="6633023" cy="363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8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946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-1"/>
            <a:ext cx="3420000" cy="61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4814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kulepunkter - </a:t>
            </a:r>
            <a:r>
              <a:rPr lang="nb-NO" sz="1200" dirty="0" smtClean="0"/>
              <a:t>2 vertikale bilder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305345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3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3059368"/>
            <a:ext cx="3420000" cy="305345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49681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2039935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2000" y="4077300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4908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0570" y="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0570" y="1556792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0570" y="306896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8770570" y="4606760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0479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liggende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8"/>
            <a:ext cx="9792000" cy="234025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430" y="3967520"/>
            <a:ext cx="12192000" cy="215124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01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445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0556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70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orsk To innholdsdeler/samme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98800" y="1591399"/>
            <a:ext cx="4860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591399"/>
            <a:ext cx="4788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493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BLÅ Alt 2">
    <p:bg>
      <p:bgPr>
        <a:solidFill>
          <a:srgbClr val="002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BLÅ</a:t>
            </a:r>
            <a:r>
              <a:rPr lang="nb-NO" sz="1200" baseline="0" dirty="0" smtClean="0"/>
              <a:t> </a:t>
            </a:r>
            <a:r>
              <a:rPr lang="nb-NO" sz="1200" dirty="0" smtClean="0"/>
              <a:t>Alternativ</a:t>
            </a:r>
            <a:r>
              <a:rPr lang="nb-NO" sz="1200" baseline="0" dirty="0" smtClean="0"/>
              <a:t> 2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543"/>
            <a:ext cx="298705" cy="362128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>
                <a:solidFill>
                  <a:schemeClr val="bg1"/>
                </a:solidFill>
              </a:rPr>
              <a:t>Arbeids- og</a:t>
            </a:r>
            <a:br>
              <a:rPr lang="nb-NO" sz="1300" noProof="0" dirty="0" smtClean="0">
                <a:solidFill>
                  <a:schemeClr val="bg1"/>
                </a:solidFill>
              </a:rPr>
            </a:br>
            <a:r>
              <a:rPr lang="nb-NO" sz="1300" noProof="0" dirty="0" smtClean="0">
                <a:solidFill>
                  <a:schemeClr val="bg1"/>
                </a:solidFill>
              </a:rPr>
              <a:t>sosialdepartementet</a:t>
            </a:r>
            <a:endParaRPr lang="nb-NO" sz="1300" noProof="0" dirty="0">
              <a:solidFill>
                <a:schemeClr val="bg1"/>
              </a:solidFill>
            </a:endParaRPr>
          </a:p>
        </p:txBody>
      </p:sp>
      <p:sp>
        <p:nvSpPr>
          <p:cNvPr id="3" name="Rektangel 2"/>
          <p:cNvSpPr/>
          <p:nvPr userDrawn="1"/>
        </p:nvSpPr>
        <p:spPr>
          <a:xfrm>
            <a:off x="191344" y="6020097"/>
            <a:ext cx="2160240" cy="836712"/>
          </a:xfrm>
          <a:prstGeom prst="rect">
            <a:avLst/>
          </a:prstGeom>
          <a:solidFill>
            <a:srgbClr val="002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5"/>
          <a:stretch/>
        </p:blipFill>
        <p:spPr>
          <a:xfrm>
            <a:off x="5553777" y="3226216"/>
            <a:ext cx="6633023" cy="363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0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BLÅ">
    <p:bg>
      <p:bgPr>
        <a:solidFill>
          <a:srgbClr val="002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BLÅ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543"/>
            <a:ext cx="298705" cy="362128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>
                <a:solidFill>
                  <a:schemeClr val="bg1"/>
                </a:solidFill>
              </a:rPr>
              <a:t>Arbeids- og</a:t>
            </a:r>
            <a:br>
              <a:rPr lang="nb-NO" sz="1300" noProof="0" dirty="0" smtClean="0">
                <a:solidFill>
                  <a:schemeClr val="bg1"/>
                </a:solidFill>
              </a:rPr>
            </a:br>
            <a:r>
              <a:rPr lang="nb-NO" sz="1300" noProof="0" dirty="0" smtClean="0">
                <a:solidFill>
                  <a:schemeClr val="bg1"/>
                </a:solidFill>
              </a:rPr>
              <a:t>sosialdepartementet</a:t>
            </a:r>
            <a:endParaRPr lang="nb-NO" sz="1300" noProof="0" dirty="0">
              <a:solidFill>
                <a:schemeClr val="bg1"/>
              </a:solidFill>
            </a:endParaRPr>
          </a:p>
        </p:txBody>
      </p:sp>
      <p:sp>
        <p:nvSpPr>
          <p:cNvPr id="3" name="Rektangel 2"/>
          <p:cNvSpPr/>
          <p:nvPr userDrawn="1"/>
        </p:nvSpPr>
        <p:spPr>
          <a:xfrm>
            <a:off x="191344" y="6020097"/>
            <a:ext cx="2160240" cy="836712"/>
          </a:xfrm>
          <a:prstGeom prst="rect">
            <a:avLst/>
          </a:prstGeom>
          <a:solidFill>
            <a:srgbClr val="002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5"/>
          <a:stretch/>
        </p:blipFill>
        <p:spPr>
          <a:xfrm>
            <a:off x="5553777" y="3226216"/>
            <a:ext cx="6633023" cy="363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17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Sluttside HVIT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Arbeids- og</a:t>
            </a:r>
            <a:br>
              <a:rPr lang="nb-NO" sz="1300" noProof="0" dirty="0" smtClean="0"/>
            </a:br>
            <a:r>
              <a:rPr lang="nb-NO" sz="1300" noProof="0" dirty="0" smtClean="0"/>
              <a:t>sosialdepartementet</a:t>
            </a:r>
            <a:endParaRPr lang="nb-NO" sz="1300" noProof="0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191344" y="6020097"/>
            <a:ext cx="216024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1"/>
          <a:stretch/>
        </p:blipFill>
        <p:spPr>
          <a:xfrm>
            <a:off x="5610925" y="3257688"/>
            <a:ext cx="658107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38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BLÅ - eget bilde">
    <p:bg>
      <p:bgPr>
        <a:solidFill>
          <a:srgbClr val="002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</a:t>
            </a:r>
            <a:r>
              <a:rPr lang="nb-NO" sz="1200" baseline="0" dirty="0" smtClean="0"/>
              <a:t> BLÅ – sett inn eget bilde</a:t>
            </a:r>
            <a:endParaRPr lang="nb-NO" sz="1200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543"/>
            <a:ext cx="298705" cy="362128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>
                <a:solidFill>
                  <a:schemeClr val="bg1"/>
                </a:solidFill>
              </a:rPr>
              <a:t>Arbeids- og</a:t>
            </a:r>
            <a:br>
              <a:rPr lang="nb-NO" sz="1300" noProof="0" dirty="0" smtClean="0">
                <a:solidFill>
                  <a:schemeClr val="bg1"/>
                </a:solidFill>
              </a:rPr>
            </a:br>
            <a:r>
              <a:rPr lang="nb-NO" sz="1300" noProof="0" dirty="0" smtClean="0">
                <a:solidFill>
                  <a:schemeClr val="bg1"/>
                </a:solidFill>
              </a:rPr>
              <a:t>sosialdepartementet</a:t>
            </a:r>
            <a:endParaRPr lang="nb-NO" sz="13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709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HVIT Al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HVIT Alternativ</a:t>
            </a:r>
            <a:r>
              <a:rPr lang="nb-NO" sz="1200" baseline="0" dirty="0" smtClean="0"/>
              <a:t> 1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Arbeids- og</a:t>
            </a:r>
            <a:br>
              <a:rPr lang="nb-NO" sz="1300" noProof="0" dirty="0" smtClean="0"/>
            </a:br>
            <a:r>
              <a:rPr lang="nb-NO" sz="1300" noProof="0" dirty="0" smtClean="0"/>
              <a:t>sosialdepartementet</a:t>
            </a:r>
            <a:endParaRPr lang="nb-NO" sz="1300" noProof="0" dirty="0"/>
          </a:p>
        </p:txBody>
      </p:sp>
      <p:sp>
        <p:nvSpPr>
          <p:cNvPr id="3" name="Rektangel 2"/>
          <p:cNvSpPr/>
          <p:nvPr userDrawn="1"/>
        </p:nvSpPr>
        <p:spPr>
          <a:xfrm>
            <a:off x="191344" y="6020097"/>
            <a:ext cx="216024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1"/>
          <a:stretch/>
        </p:blipFill>
        <p:spPr>
          <a:xfrm>
            <a:off x="5610925" y="3257688"/>
            <a:ext cx="658107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97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HVIT Al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HVIT Alternativ</a:t>
            </a:r>
            <a:r>
              <a:rPr lang="nb-NO" sz="1200" baseline="0" dirty="0" smtClean="0"/>
              <a:t> 2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Arbeids- og</a:t>
            </a:r>
            <a:br>
              <a:rPr lang="nb-NO" sz="1300" noProof="0" dirty="0" smtClean="0"/>
            </a:br>
            <a:r>
              <a:rPr lang="nb-NO" sz="1300" noProof="0" dirty="0" smtClean="0"/>
              <a:t>sosialdepartementet</a:t>
            </a:r>
            <a:endParaRPr lang="nb-NO" sz="1300" noProof="0" dirty="0"/>
          </a:p>
        </p:txBody>
      </p:sp>
      <p:sp>
        <p:nvSpPr>
          <p:cNvPr id="3" name="Rektangel 2"/>
          <p:cNvSpPr/>
          <p:nvPr userDrawn="1"/>
        </p:nvSpPr>
        <p:spPr>
          <a:xfrm>
            <a:off x="191344" y="6020097"/>
            <a:ext cx="216024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1"/>
          <a:stretch/>
        </p:blipFill>
        <p:spPr>
          <a:xfrm>
            <a:off x="5610925" y="3257688"/>
            <a:ext cx="658107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3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sk Startside HVIT - ege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</a:t>
            </a:r>
            <a:r>
              <a:rPr lang="nb-NO" sz="1200" baseline="0" dirty="0" smtClean="0"/>
              <a:t> – HVIT sett inn eget bilde</a:t>
            </a:r>
            <a:endParaRPr lang="nb-NO" sz="1200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Arbeids- og</a:t>
            </a:r>
            <a:br>
              <a:rPr lang="nb-NO" sz="1300" noProof="0" dirty="0" smtClean="0"/>
            </a:br>
            <a:r>
              <a:rPr lang="nb-NO" sz="1300" noProof="0" dirty="0" smtClean="0"/>
              <a:t>sosialdepartementet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81409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Kapittel/temaside - eget bilde">
    <p:bg>
      <p:bgPr>
        <a:solidFill>
          <a:srgbClr val="002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Kapittel og temaside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Norsk mal: Kapittel /</a:t>
            </a:r>
            <a:r>
              <a:rPr lang="nb-NO" sz="1200" baseline="0" dirty="0" smtClean="0"/>
              <a:t> Temaside – eget bilde</a:t>
            </a:r>
            <a:endParaRPr lang="nb-NO" sz="1200" dirty="0"/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543"/>
            <a:ext cx="298705" cy="362128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>
                <a:solidFill>
                  <a:schemeClr val="bg1"/>
                </a:solidFill>
              </a:rPr>
              <a:t>Arbeids- og</a:t>
            </a:r>
            <a:br>
              <a:rPr lang="nb-NO" sz="1300" noProof="0" dirty="0" smtClean="0">
                <a:solidFill>
                  <a:schemeClr val="bg1"/>
                </a:solidFill>
              </a:rPr>
            </a:br>
            <a:r>
              <a:rPr lang="nb-NO" sz="1300" noProof="0" dirty="0" smtClean="0">
                <a:solidFill>
                  <a:schemeClr val="bg1"/>
                </a:solidFill>
              </a:rPr>
              <a:t>sosialdepartementet</a:t>
            </a:r>
            <a:endParaRPr lang="nb-NO" sz="13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Kapittel/temaside - BLÅ">
    <p:bg>
      <p:bgPr>
        <a:solidFill>
          <a:srgbClr val="002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Norsk mal: Kapittel /</a:t>
            </a:r>
            <a:r>
              <a:rPr lang="nb-NO" sz="1200" baseline="0" dirty="0" smtClean="0"/>
              <a:t> Temaside BLÅ</a:t>
            </a:r>
            <a:endParaRPr lang="nb-NO" sz="1200" dirty="0"/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543"/>
            <a:ext cx="298705" cy="362128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>
                <a:solidFill>
                  <a:schemeClr val="bg1"/>
                </a:solidFill>
              </a:rPr>
              <a:t>Arbeids- og</a:t>
            </a:r>
            <a:br>
              <a:rPr lang="nb-NO" sz="1300" noProof="0" dirty="0" smtClean="0">
                <a:solidFill>
                  <a:schemeClr val="bg1"/>
                </a:solidFill>
              </a:rPr>
            </a:br>
            <a:r>
              <a:rPr lang="nb-NO" sz="1300" noProof="0" dirty="0" smtClean="0">
                <a:solidFill>
                  <a:schemeClr val="bg1"/>
                </a:solidFill>
              </a:rPr>
              <a:t>sosialdepartementet</a:t>
            </a:r>
            <a:endParaRPr lang="nb-NO" sz="1300" noProof="0" dirty="0">
              <a:solidFill>
                <a:schemeClr val="bg1"/>
              </a:solidFill>
            </a:endParaRPr>
          </a:p>
        </p:txBody>
      </p:sp>
      <p:sp>
        <p:nvSpPr>
          <p:cNvPr id="2" name="Rektangel 1"/>
          <p:cNvSpPr/>
          <p:nvPr userDrawn="1"/>
        </p:nvSpPr>
        <p:spPr>
          <a:xfrm>
            <a:off x="263352" y="6165304"/>
            <a:ext cx="2016224" cy="692696"/>
          </a:xfrm>
          <a:prstGeom prst="rect">
            <a:avLst/>
          </a:prstGeom>
          <a:solidFill>
            <a:srgbClr val="002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3922" y="1697144"/>
            <a:ext cx="9792000" cy="1144800"/>
          </a:xfrm>
        </p:spPr>
        <p:txBody>
          <a:bodyPr lIns="0" anchor="t" anchorCtr="0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Kapittel og temaside</a:t>
            </a:r>
          </a:p>
        </p:txBody>
      </p:sp>
    </p:spTree>
    <p:extLst>
      <p:ext uri="{BB962C8B-B14F-4D97-AF65-F5344CB8AC3E}">
        <p14:creationId xmlns:p14="http://schemas.microsoft.com/office/powerpoint/2010/main" val="2326762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sk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83432" y="296652"/>
            <a:ext cx="1015312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83432" y="1592797"/>
            <a:ext cx="1015312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1445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1198950" y="296863"/>
            <a:ext cx="936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198950" y="1592263"/>
            <a:ext cx="9360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595643" y="6304312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800" noProof="0" dirty="0" smtClean="0"/>
              <a:t>Arbeids- og sosialdepartementet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4" y="6311701"/>
            <a:ext cx="180020" cy="218596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>
            <a:off x="613868" y="6201308"/>
            <a:ext cx="0" cy="6566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09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Ny </a:t>
            </a:r>
            <a:r>
              <a:rPr lang="nb-NO" dirty="0"/>
              <a:t>tjenestepensjon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i </a:t>
            </a:r>
            <a:r>
              <a:rPr lang="nb-NO" dirty="0"/>
              <a:t>offentlig </a:t>
            </a:r>
            <a:r>
              <a:rPr lang="nb-NO" dirty="0" smtClean="0"/>
              <a:t>sektor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7"/>
          </p:nvPr>
        </p:nvSpPr>
        <p:spPr>
          <a:xfrm>
            <a:off x="1198800" y="2738166"/>
            <a:ext cx="9792000" cy="288000"/>
          </a:xfrm>
        </p:spPr>
        <p:txBody>
          <a:bodyPr/>
          <a:lstStyle/>
          <a:p>
            <a:r>
              <a:rPr lang="nb-NO" sz="1800" dirty="0" smtClean="0"/>
              <a:t>Silje Aslaksen</a:t>
            </a:r>
            <a:endParaRPr lang="nb-NO" sz="1800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8"/>
          </p:nvPr>
        </p:nvSpPr>
        <p:spPr>
          <a:xfrm>
            <a:off x="1198800" y="2345429"/>
            <a:ext cx="9792000" cy="288000"/>
          </a:xfrm>
        </p:spPr>
        <p:txBody>
          <a:bodyPr/>
          <a:lstStyle/>
          <a:p>
            <a:r>
              <a:rPr lang="nb-NO" sz="1800" dirty="0" smtClean="0"/>
              <a:t>16. november 2018</a:t>
            </a:r>
            <a:endParaRPr lang="nb-NO" sz="1800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17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0"/>
            <a:ext cx="12192000" cy="610001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3400" y="2416025"/>
            <a:ext cx="10785763" cy="3596847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nb-NO" sz="2800" b="1" dirty="0" smtClean="0">
                <a:solidFill>
                  <a:schemeClr val="bg1"/>
                </a:solidFill>
              </a:rPr>
              <a:t>Lite å tjene </a:t>
            </a:r>
            <a:r>
              <a:rPr lang="nb-NO" sz="2800" dirty="0" smtClean="0">
                <a:solidFill>
                  <a:schemeClr val="bg1"/>
                </a:solidFill>
              </a:rPr>
              <a:t>på å forlenge yrkeskarrieren</a:t>
            </a:r>
          </a:p>
          <a:p>
            <a:pPr>
              <a:spcBef>
                <a:spcPts val="1800"/>
              </a:spcBef>
            </a:pPr>
            <a:r>
              <a:rPr lang="nb-NO" sz="2800" dirty="0">
                <a:solidFill>
                  <a:schemeClr val="bg1"/>
                </a:solidFill>
              </a:rPr>
              <a:t>Vanskelig å </a:t>
            </a:r>
            <a:r>
              <a:rPr lang="nb-NO" sz="2800" dirty="0" smtClean="0">
                <a:solidFill>
                  <a:schemeClr val="bg1"/>
                </a:solidFill>
              </a:rPr>
              <a:t>opprettholde pensjonsnivåene når </a:t>
            </a:r>
            <a:r>
              <a:rPr lang="nb-NO" sz="2800" b="1" dirty="0" smtClean="0">
                <a:solidFill>
                  <a:schemeClr val="bg1"/>
                </a:solidFill>
              </a:rPr>
              <a:t>levealderen øker</a:t>
            </a:r>
          </a:p>
          <a:p>
            <a:pPr>
              <a:spcBef>
                <a:spcPts val="1800"/>
              </a:spcBef>
            </a:pPr>
            <a:r>
              <a:rPr lang="nb-NO" sz="2800" dirty="0" smtClean="0">
                <a:solidFill>
                  <a:schemeClr val="bg1"/>
                </a:solidFill>
              </a:rPr>
              <a:t>Dagens </a:t>
            </a:r>
            <a:r>
              <a:rPr lang="nb-NO" sz="2800" dirty="0">
                <a:solidFill>
                  <a:schemeClr val="bg1"/>
                </a:solidFill>
              </a:rPr>
              <a:t>AFP-ordning </a:t>
            </a:r>
            <a:r>
              <a:rPr lang="nb-NO" sz="2800" dirty="0" smtClean="0">
                <a:solidFill>
                  <a:schemeClr val="bg1"/>
                </a:solidFill>
              </a:rPr>
              <a:t>blir </a:t>
            </a:r>
            <a:r>
              <a:rPr lang="nb-NO" sz="2800" b="1" dirty="0" smtClean="0">
                <a:solidFill>
                  <a:schemeClr val="bg1"/>
                </a:solidFill>
              </a:rPr>
              <a:t>stadig mindre attraktiv </a:t>
            </a:r>
            <a:r>
              <a:rPr lang="nb-NO" sz="2800" dirty="0" smtClean="0">
                <a:solidFill>
                  <a:schemeClr val="bg1"/>
                </a:solidFill>
              </a:rPr>
              <a:t>for yngre årskull</a:t>
            </a:r>
          </a:p>
          <a:p>
            <a:pPr>
              <a:spcBef>
                <a:spcPts val="1800"/>
              </a:spcBef>
            </a:pPr>
            <a:r>
              <a:rPr lang="nb-NO" sz="2800" dirty="0" smtClean="0">
                <a:solidFill>
                  <a:schemeClr val="bg1"/>
                </a:solidFill>
              </a:rPr>
              <a:t>Man </a:t>
            </a:r>
            <a:r>
              <a:rPr lang="nb-NO" sz="2800" b="1" dirty="0" smtClean="0">
                <a:solidFill>
                  <a:schemeClr val="bg1"/>
                </a:solidFill>
              </a:rPr>
              <a:t>kan </a:t>
            </a:r>
            <a:r>
              <a:rPr lang="nb-NO" sz="2800" b="1" dirty="0">
                <a:solidFill>
                  <a:schemeClr val="bg1"/>
                </a:solidFill>
              </a:rPr>
              <a:t>tape pensjon </a:t>
            </a:r>
            <a:r>
              <a:rPr lang="nb-NO" sz="2800" dirty="0">
                <a:solidFill>
                  <a:schemeClr val="bg1"/>
                </a:solidFill>
              </a:rPr>
              <a:t>ved </a:t>
            </a:r>
            <a:r>
              <a:rPr lang="nb-NO" sz="2800" dirty="0" smtClean="0">
                <a:solidFill>
                  <a:schemeClr val="bg1"/>
                </a:solidFill>
              </a:rPr>
              <a:t>å skifte jobb mellom </a:t>
            </a:r>
            <a:r>
              <a:rPr lang="nb-NO" sz="2800" dirty="0">
                <a:solidFill>
                  <a:schemeClr val="bg1"/>
                </a:solidFill>
              </a:rPr>
              <a:t>privat og offentlig sektor</a:t>
            </a:r>
          </a:p>
          <a:p>
            <a:pPr marL="0" indent="0">
              <a:spcBef>
                <a:spcPts val="1800"/>
              </a:spcBef>
              <a:buNone/>
            </a:pPr>
            <a:endParaRPr lang="nb-NO" sz="3200" dirty="0">
              <a:solidFill>
                <a:schemeClr val="bg1"/>
              </a:solidFill>
            </a:endParaRP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endParaRPr lang="nb-NO" sz="3200" b="1" dirty="0">
              <a:solidFill>
                <a:schemeClr val="bg1"/>
              </a:solidFill>
            </a:endParaRP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5A8C69-1E23-4468-AC94-010B558DD334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796636" y="477034"/>
            <a:ext cx="10522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Ulemper med dagens ordninger:</a:t>
            </a:r>
            <a:endParaRPr lang="nb-NO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30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-1" y="-84457"/>
            <a:ext cx="18113835" cy="610001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500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957054" y="1796258"/>
            <a:ext cx="15994011" cy="861774"/>
          </a:xfrm>
        </p:spPr>
        <p:txBody>
          <a:bodyPr/>
          <a:lstStyle/>
          <a:p>
            <a:pPr marL="179388" lvl="1" indent="0">
              <a:spcAft>
                <a:spcPts val="1200"/>
              </a:spcAft>
              <a:buNone/>
            </a:pPr>
            <a:r>
              <a:rPr lang="nb-NO" sz="5000" dirty="0">
                <a:solidFill>
                  <a:schemeClr val="bg1"/>
                </a:solidFill>
              </a:rPr>
              <a:t> </a:t>
            </a:r>
            <a:r>
              <a:rPr lang="nb-NO" sz="5000" dirty="0" smtClean="0">
                <a:solidFill>
                  <a:schemeClr val="bg1"/>
                </a:solidFill>
              </a:rPr>
              <a:t>         </a:t>
            </a:r>
          </a:p>
          <a:p>
            <a:pPr marL="179388" lvl="1" indent="0">
              <a:spcAft>
                <a:spcPts val="1200"/>
              </a:spcAft>
              <a:buNone/>
            </a:pPr>
            <a:r>
              <a:rPr lang="nb-NO" sz="5000" dirty="0">
                <a:solidFill>
                  <a:schemeClr val="bg1"/>
                </a:solidFill>
              </a:rPr>
              <a:t>    </a:t>
            </a:r>
            <a:r>
              <a:rPr lang="nb-NO" sz="5000" dirty="0" smtClean="0">
                <a:solidFill>
                  <a:schemeClr val="bg1"/>
                </a:solidFill>
              </a:rPr>
              <a:t> består </a:t>
            </a:r>
            <a:r>
              <a:rPr lang="nb-NO" sz="5000" dirty="0">
                <a:solidFill>
                  <a:schemeClr val="bg1"/>
                </a:solidFill>
              </a:rPr>
              <a:t>ny </a:t>
            </a:r>
            <a:r>
              <a:rPr lang="nb-NO" sz="5000" dirty="0" err="1" smtClean="0">
                <a:solidFill>
                  <a:schemeClr val="bg1"/>
                </a:solidFill>
              </a:rPr>
              <a:t>OfTP</a:t>
            </a:r>
            <a:r>
              <a:rPr lang="nb-NO" sz="5000" dirty="0" smtClean="0">
                <a:solidFill>
                  <a:schemeClr val="bg1"/>
                </a:solidFill>
              </a:rPr>
              <a:t> </a:t>
            </a:r>
            <a:r>
              <a:rPr lang="nb-NO" sz="5000" dirty="0">
                <a:solidFill>
                  <a:schemeClr val="bg1"/>
                </a:solidFill>
              </a:rPr>
              <a:t>av?</a:t>
            </a:r>
          </a:p>
          <a:p>
            <a:pPr marL="179388" lvl="1" indent="0">
              <a:spcAft>
                <a:spcPts val="1200"/>
              </a:spcAft>
              <a:buNone/>
            </a:pPr>
            <a:endParaRPr lang="nb-NO" sz="5000" dirty="0" smtClean="0">
              <a:solidFill>
                <a:schemeClr val="bg1"/>
              </a:solidFill>
            </a:endParaRPr>
          </a:p>
          <a:p>
            <a:pPr marL="179388" lvl="1" indent="0">
              <a:spcAft>
                <a:spcPts val="1200"/>
              </a:spcAft>
              <a:buNone/>
            </a:pPr>
            <a:r>
              <a:rPr lang="nb-NO" sz="5000" dirty="0" smtClean="0">
                <a:solidFill>
                  <a:schemeClr val="bg1"/>
                </a:solidFill>
              </a:rPr>
              <a:t>    </a:t>
            </a:r>
            <a:endParaRPr lang="nb-NO" sz="5000" dirty="0">
              <a:solidFill>
                <a:schemeClr val="bg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748270" cy="2160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5A8C69-1E23-4468-AC94-010B558DD334}" type="slidenum">
              <a:rPr kumimoji="0" lang="nb-NO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685801" y="2851381"/>
            <a:ext cx="1371600" cy="86177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b-NO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endParaRPr lang="nb-NO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08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7742" r="13007"/>
          <a:stretch/>
        </p:blipFill>
        <p:spPr>
          <a:xfrm>
            <a:off x="5749047" y="-12033"/>
            <a:ext cx="6499100" cy="6172201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-1" y="0"/>
            <a:ext cx="12192001" cy="616016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12</a:t>
            </a:fld>
            <a:endParaRPr lang="nb-NO" dirty="0"/>
          </a:p>
        </p:txBody>
      </p:sp>
      <p:sp>
        <p:nvSpPr>
          <p:cNvPr id="13" name="Rektangel 12"/>
          <p:cNvSpPr/>
          <p:nvPr/>
        </p:nvSpPr>
        <p:spPr>
          <a:xfrm>
            <a:off x="2046082" y="0"/>
            <a:ext cx="4744461" cy="4617267"/>
          </a:xfrm>
          <a:prstGeom prst="rect">
            <a:avLst/>
          </a:prstGeom>
          <a:solidFill>
            <a:srgbClr val="002E5E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ittel 2"/>
          <p:cNvSpPr txBox="1">
            <a:spLocks/>
          </p:cNvSpPr>
          <p:nvPr/>
        </p:nvSpPr>
        <p:spPr bwMode="auto">
          <a:xfrm>
            <a:off x="2092246" y="2526631"/>
            <a:ext cx="6644350" cy="196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nb-NO" sz="6600" dirty="0" smtClean="0">
              <a:solidFill>
                <a:schemeClr val="bg1"/>
              </a:solidFill>
            </a:endParaRPr>
          </a:p>
          <a:p>
            <a:endParaRPr lang="nb-NO" sz="6600" dirty="0">
              <a:solidFill>
                <a:schemeClr val="bg1"/>
              </a:solidFill>
            </a:endParaRPr>
          </a:p>
          <a:p>
            <a:endParaRPr lang="nb-NO" sz="6600" dirty="0" smtClean="0">
              <a:solidFill>
                <a:schemeClr val="bg1"/>
              </a:solidFill>
            </a:endParaRPr>
          </a:p>
          <a:p>
            <a:endParaRPr lang="nb-NO" sz="6600" dirty="0">
              <a:solidFill>
                <a:schemeClr val="bg1"/>
              </a:solidFill>
            </a:endParaRPr>
          </a:p>
          <a:p>
            <a:endParaRPr lang="nb-NO" sz="6600" dirty="0" smtClean="0">
              <a:solidFill>
                <a:schemeClr val="bg1"/>
              </a:solidFill>
            </a:endParaRPr>
          </a:p>
          <a:p>
            <a:endParaRPr lang="nb-NO" sz="6600" dirty="0">
              <a:solidFill>
                <a:schemeClr val="bg1"/>
              </a:solidFill>
            </a:endParaRPr>
          </a:p>
          <a:p>
            <a:r>
              <a:rPr lang="nb-NO" sz="6600" dirty="0" smtClean="0">
                <a:solidFill>
                  <a:schemeClr val="bg1"/>
                </a:solidFill>
              </a:rPr>
              <a:t>													</a:t>
            </a:r>
            <a:br>
              <a:rPr lang="nb-NO" sz="6600" dirty="0" smtClean="0">
                <a:solidFill>
                  <a:schemeClr val="bg1"/>
                </a:solidFill>
              </a:rPr>
            </a:br>
            <a:r>
              <a:rPr lang="nb-NO" sz="6600" dirty="0" smtClean="0">
                <a:solidFill>
                  <a:schemeClr val="bg1"/>
                </a:solidFill>
              </a:rPr>
              <a:t>De nye ordningene</a:t>
            </a:r>
          </a:p>
          <a:p>
            <a:r>
              <a:rPr lang="nb-NO" sz="3600" b="0" dirty="0" smtClean="0">
                <a:solidFill>
                  <a:schemeClr val="bg1"/>
                </a:solidFill>
              </a:rPr>
              <a:t>- Ny alderspensjon</a:t>
            </a:r>
            <a:br>
              <a:rPr lang="nb-NO" sz="3600" b="0" dirty="0" smtClean="0">
                <a:solidFill>
                  <a:schemeClr val="bg1"/>
                </a:solidFill>
              </a:rPr>
            </a:br>
            <a:r>
              <a:rPr lang="nb-NO" sz="3600" b="0" dirty="0" smtClean="0">
                <a:solidFill>
                  <a:schemeClr val="bg1"/>
                </a:solidFill>
              </a:rPr>
              <a:t>- Ny AFP</a:t>
            </a:r>
            <a:br>
              <a:rPr lang="nb-NO" sz="3600" b="0" dirty="0" smtClean="0">
                <a:solidFill>
                  <a:schemeClr val="bg1"/>
                </a:solidFill>
              </a:rPr>
            </a:br>
            <a:r>
              <a:rPr lang="nb-NO" sz="3600" b="0" dirty="0" smtClean="0">
                <a:solidFill>
                  <a:schemeClr val="bg1"/>
                </a:solidFill>
              </a:rPr>
              <a:t>- Betinget </a:t>
            </a:r>
            <a:br>
              <a:rPr lang="nb-NO" sz="3600" b="0" dirty="0" smtClean="0">
                <a:solidFill>
                  <a:schemeClr val="bg1"/>
                </a:solidFill>
              </a:rPr>
            </a:br>
            <a:r>
              <a:rPr lang="nb-NO" sz="3600" b="0" dirty="0" smtClean="0">
                <a:solidFill>
                  <a:schemeClr val="bg1"/>
                </a:solidFill>
              </a:rPr>
              <a:t>  tjenestepensjon</a:t>
            </a:r>
            <a:endParaRPr lang="nb-NO" sz="3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12192000" cy="613447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983432" y="296652"/>
            <a:ext cx="10588458" cy="1143000"/>
          </a:xfrm>
        </p:spPr>
        <p:txBody>
          <a:bodyPr/>
          <a:lstStyle/>
          <a:p>
            <a:r>
              <a:rPr lang="nb-NO" sz="4000" dirty="0" smtClean="0">
                <a:solidFill>
                  <a:schemeClr val="bg1"/>
                </a:solidFill>
              </a:rPr>
              <a:t>Ny alderspensjon: Påslagspensjon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351539" y="2085975"/>
            <a:ext cx="6192261" cy="334184"/>
          </a:xfrm>
          <a:prstGeom prst="rect">
            <a:avLst/>
          </a:prstGeom>
          <a:solidFill>
            <a:srgbClr val="002E5E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effectLst>
            <a:reflection stA="45000" endPos="5000" dist="50800" dir="5400000" sy="-100000" algn="bl" rotWithShape="0"/>
          </a:effectLst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b-NO" dirty="0" smtClean="0">
                <a:solidFill>
                  <a:schemeClr val="bg1"/>
                </a:solidFill>
              </a:rPr>
              <a:t>Regler for opptjening, uttak og regulering </a:t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dirty="0" smtClean="0">
                <a:solidFill>
                  <a:schemeClr val="bg1"/>
                </a:solidFill>
              </a:rPr>
              <a:t>svært like ny alderspensjon i folketrygden</a:t>
            </a:r>
            <a:endParaRPr lang="nb-NO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b-NO" dirty="0">
                <a:solidFill>
                  <a:schemeClr val="bg1"/>
                </a:solidFill>
              </a:rPr>
              <a:t>Opptjening og fleksibelt uttak </a:t>
            </a:r>
            <a:r>
              <a:rPr lang="nb-NO" dirty="0" smtClean="0">
                <a:solidFill>
                  <a:schemeClr val="bg1"/>
                </a:solidFill>
              </a:rPr>
              <a:t>til 75 </a:t>
            </a:r>
            <a:r>
              <a:rPr lang="nb-NO" dirty="0">
                <a:solidFill>
                  <a:schemeClr val="bg1"/>
                </a:solidFill>
              </a:rPr>
              <a:t>år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b-NO" dirty="0">
                <a:solidFill>
                  <a:schemeClr val="bg1"/>
                </a:solidFill>
              </a:rPr>
              <a:t>Pensjonen </a:t>
            </a:r>
            <a:r>
              <a:rPr lang="nb-NO" dirty="0" smtClean="0">
                <a:solidFill>
                  <a:schemeClr val="bg1"/>
                </a:solidFill>
              </a:rPr>
              <a:t>kan </a:t>
            </a:r>
            <a:r>
              <a:rPr lang="nb-NO" dirty="0">
                <a:solidFill>
                  <a:schemeClr val="bg1"/>
                </a:solidFill>
              </a:rPr>
              <a:t>kombineres med arbeidsinntekt uten </a:t>
            </a:r>
            <a:r>
              <a:rPr lang="nb-NO" dirty="0" smtClean="0">
                <a:solidFill>
                  <a:schemeClr val="bg1"/>
                </a:solidFill>
              </a:rPr>
              <a:t>avkorting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b-NO" dirty="0" smtClean="0">
                <a:solidFill>
                  <a:schemeClr val="bg1"/>
                </a:solidFill>
              </a:rPr>
              <a:t>Opptjening: Grunnsats </a:t>
            </a:r>
            <a:r>
              <a:rPr lang="nb-NO" dirty="0">
                <a:solidFill>
                  <a:schemeClr val="bg1"/>
                </a:solidFill>
              </a:rPr>
              <a:t>på 5,7 prosent </a:t>
            </a:r>
            <a:r>
              <a:rPr lang="nb-NO" dirty="0" smtClean="0">
                <a:solidFill>
                  <a:schemeClr val="bg1"/>
                </a:solidFill>
              </a:rPr>
              <a:t>i </a:t>
            </a:r>
            <a:r>
              <a:rPr lang="nb-NO" dirty="0">
                <a:solidFill>
                  <a:schemeClr val="bg1"/>
                </a:solidFill>
              </a:rPr>
              <a:t>intervallet 0–12 </a:t>
            </a:r>
            <a:r>
              <a:rPr lang="nb-NO" dirty="0" smtClean="0">
                <a:solidFill>
                  <a:schemeClr val="bg1"/>
                </a:solidFill>
              </a:rPr>
              <a:t>G, </a:t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dirty="0" smtClean="0">
                <a:solidFill>
                  <a:schemeClr val="bg1"/>
                </a:solidFill>
              </a:rPr>
              <a:t>tilleggssats </a:t>
            </a:r>
            <a:r>
              <a:rPr lang="nb-NO" dirty="0">
                <a:solidFill>
                  <a:schemeClr val="bg1"/>
                </a:solidFill>
              </a:rPr>
              <a:t>på 18,1 prosent i intervallet 7,1–12 G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b-NO" dirty="0" smtClean="0">
                <a:solidFill>
                  <a:schemeClr val="bg1"/>
                </a:solidFill>
              </a:rPr>
              <a:t>Opptjeningssatsene </a:t>
            </a:r>
            <a:r>
              <a:rPr lang="nb-NO" dirty="0">
                <a:solidFill>
                  <a:schemeClr val="bg1"/>
                </a:solidFill>
              </a:rPr>
              <a:t>er ikke direkte </a:t>
            </a:r>
            <a:r>
              <a:rPr lang="nb-NO" dirty="0" smtClean="0">
                <a:solidFill>
                  <a:schemeClr val="bg1"/>
                </a:solidFill>
              </a:rPr>
              <a:t>sammenlignbare</a:t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dirty="0" smtClean="0">
                <a:solidFill>
                  <a:schemeClr val="bg1"/>
                </a:solidFill>
              </a:rPr>
              <a:t>med </a:t>
            </a:r>
            <a:r>
              <a:rPr lang="nb-NO" dirty="0">
                <a:solidFill>
                  <a:schemeClr val="bg1"/>
                </a:solidFill>
              </a:rPr>
              <a:t>innskuddssatsene i privat </a:t>
            </a:r>
            <a:r>
              <a:rPr lang="nb-NO" dirty="0" smtClean="0">
                <a:solidFill>
                  <a:schemeClr val="bg1"/>
                </a:solidFill>
              </a:rPr>
              <a:t>sektor</a:t>
            </a:r>
            <a:endParaRPr lang="nb-NO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634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12192000" cy="613447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983432" y="296652"/>
            <a:ext cx="10430802" cy="1143000"/>
          </a:xfrm>
        </p:spPr>
        <p:txBody>
          <a:bodyPr/>
          <a:lstStyle/>
          <a:p>
            <a:r>
              <a:rPr lang="nb-NO" sz="4000" dirty="0" smtClean="0">
                <a:solidFill>
                  <a:schemeClr val="bg1"/>
                </a:solidFill>
              </a:rPr>
              <a:t>AFP: Fra tidligpensjon til livsvarig påslag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983432" y="1666875"/>
            <a:ext cx="8208193" cy="403613"/>
          </a:xfrm>
          <a:prstGeom prst="rect">
            <a:avLst/>
          </a:prstGeom>
          <a:solidFill>
            <a:srgbClr val="002E5E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effectLst>
            <a:reflection stA="45000" endPos="5000" dist="50800" dir="5400000" sy="-100000" algn="bl" rotWithShape="0"/>
          </a:effectLst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nb-NO" dirty="0" smtClean="0">
                <a:solidFill>
                  <a:schemeClr val="bg1"/>
                </a:solidFill>
              </a:rPr>
              <a:t>AFP </a:t>
            </a:r>
            <a:r>
              <a:rPr lang="nb-NO" dirty="0">
                <a:solidFill>
                  <a:schemeClr val="bg1"/>
                </a:solidFill>
              </a:rPr>
              <a:t>legges om </a:t>
            </a:r>
            <a:r>
              <a:rPr lang="nb-NO" dirty="0" smtClean="0">
                <a:solidFill>
                  <a:schemeClr val="bg1"/>
                </a:solidFill>
              </a:rPr>
              <a:t>etter mønster av ny AFP i privat sektor:</a:t>
            </a:r>
            <a:endParaRPr lang="nb-NO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dirty="0">
                <a:solidFill>
                  <a:schemeClr val="bg1"/>
                </a:solidFill>
              </a:rPr>
              <a:t>Beregnes som 4,21 prosent av årlig </a:t>
            </a:r>
            <a:r>
              <a:rPr lang="nb-NO" dirty="0" smtClean="0">
                <a:solidFill>
                  <a:schemeClr val="bg1"/>
                </a:solidFill>
              </a:rPr>
              <a:t>pensjonsgivende</a:t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dirty="0" smtClean="0">
                <a:solidFill>
                  <a:schemeClr val="bg1"/>
                </a:solidFill>
              </a:rPr>
              <a:t>inntekt </a:t>
            </a:r>
            <a:r>
              <a:rPr lang="nb-NO" dirty="0">
                <a:solidFill>
                  <a:schemeClr val="bg1"/>
                </a:solidFill>
              </a:rPr>
              <a:t>opp til 7,1 G i alderen 13–61 år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dirty="0" smtClean="0">
                <a:solidFill>
                  <a:schemeClr val="bg1"/>
                </a:solidFill>
              </a:rPr>
              <a:t>Tas </a:t>
            </a:r>
            <a:r>
              <a:rPr lang="nb-NO" dirty="0">
                <a:solidFill>
                  <a:schemeClr val="bg1"/>
                </a:solidFill>
              </a:rPr>
              <a:t>ut fleksibelt fra 62 til 70 </a:t>
            </a:r>
            <a:r>
              <a:rPr lang="nb-NO" dirty="0" smtClean="0">
                <a:solidFill>
                  <a:schemeClr val="bg1"/>
                </a:solidFill>
              </a:rPr>
              <a:t>år</a:t>
            </a:r>
            <a:endParaRPr lang="nb-NO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dirty="0" smtClean="0">
                <a:solidFill>
                  <a:schemeClr val="bg1"/>
                </a:solidFill>
              </a:rPr>
              <a:t>Reguleres som </a:t>
            </a:r>
            <a:r>
              <a:rPr lang="nb-NO" dirty="0">
                <a:solidFill>
                  <a:schemeClr val="bg1"/>
                </a:solidFill>
              </a:rPr>
              <a:t>alderspensjon fra </a:t>
            </a:r>
            <a:r>
              <a:rPr lang="nb-NO" dirty="0" smtClean="0">
                <a:solidFill>
                  <a:schemeClr val="bg1"/>
                </a:solidFill>
              </a:rPr>
              <a:t>folketrygden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dirty="0">
                <a:solidFill>
                  <a:schemeClr val="bg1"/>
                </a:solidFill>
              </a:rPr>
              <a:t>Forbehold hvis endringer i AFP i privat </a:t>
            </a:r>
            <a:r>
              <a:rPr lang="nb-NO" dirty="0" smtClean="0">
                <a:solidFill>
                  <a:schemeClr val="bg1"/>
                </a:solidFill>
              </a:rPr>
              <a:t>sektor!</a:t>
            </a:r>
            <a:endParaRPr lang="nb-NO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663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7742" r="13007"/>
          <a:stretch/>
        </p:blipFill>
        <p:spPr>
          <a:xfrm>
            <a:off x="5749047" y="-12033"/>
            <a:ext cx="6499100" cy="6172201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15</a:t>
            </a:fld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0" y="-97971"/>
            <a:ext cx="12192000" cy="625813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396417" y="1285288"/>
            <a:ext cx="2220660" cy="596064"/>
          </a:xfrm>
          <a:prstGeom prst="rect">
            <a:avLst/>
          </a:prstGeom>
          <a:solidFill>
            <a:srgbClr val="002E5E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396416" y="1260088"/>
            <a:ext cx="5699584" cy="3635297"/>
          </a:xfrm>
        </p:spPr>
        <p:txBody>
          <a:bodyPr anchor="t"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b-NO" sz="4000" dirty="0" smtClean="0">
                <a:solidFill>
                  <a:schemeClr val="bg1"/>
                </a:solidFill>
              </a:rPr>
              <a:t>Betinget</a:t>
            </a:r>
            <a:r>
              <a:rPr lang="nb-NO" sz="5400" dirty="0" smtClean="0">
                <a:solidFill>
                  <a:schemeClr val="bg1"/>
                </a:solidFill>
              </a:rPr>
              <a:t/>
            </a:r>
            <a:br>
              <a:rPr lang="nb-NO" sz="5400" dirty="0" smtClean="0">
                <a:solidFill>
                  <a:schemeClr val="bg1"/>
                </a:solidFill>
              </a:rPr>
            </a:br>
            <a:r>
              <a:rPr lang="nb-NO" dirty="0" smtClean="0">
                <a:solidFill>
                  <a:schemeClr val="bg1"/>
                </a:solidFill>
              </a:rPr>
              <a:t>Utbetales til de som</a:t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i="1" dirty="0" smtClean="0">
                <a:solidFill>
                  <a:schemeClr val="bg1"/>
                </a:solidFill>
              </a:rPr>
              <a:t>ikke</a:t>
            </a:r>
            <a:r>
              <a:rPr lang="nb-NO" dirty="0" smtClean="0">
                <a:solidFill>
                  <a:schemeClr val="bg1"/>
                </a:solidFill>
              </a:rPr>
              <a:t> får ny AFP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1061937" y="488749"/>
            <a:ext cx="2304301" cy="584775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 ordning:</a:t>
            </a:r>
            <a:endParaRPr lang="nb-N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6279274" y="1285288"/>
            <a:ext cx="4004413" cy="596064"/>
          </a:xfrm>
          <a:prstGeom prst="rect">
            <a:avLst/>
          </a:prstGeom>
          <a:solidFill>
            <a:srgbClr val="002E5E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2"/>
          <p:cNvSpPr txBox="1">
            <a:spLocks/>
          </p:cNvSpPr>
          <p:nvPr/>
        </p:nvSpPr>
        <p:spPr bwMode="auto">
          <a:xfrm>
            <a:off x="6233531" y="1285288"/>
            <a:ext cx="5929485" cy="358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b-NO" sz="4000" dirty="0">
                <a:solidFill>
                  <a:schemeClr val="bg1"/>
                </a:solidFill>
              </a:rPr>
              <a:t>t</a:t>
            </a:r>
            <a:r>
              <a:rPr lang="nb-NO" sz="4000" dirty="0" smtClean="0">
                <a:solidFill>
                  <a:schemeClr val="bg1"/>
                </a:solidFill>
              </a:rPr>
              <a:t>jenestepensjon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/>
                </a:solidFill>
              </a:rPr>
              <a:t>Beregnes (nesten) som en tjenestepensjon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/>
                </a:solidFill>
              </a:rPr>
              <a:t>Opparbeides gradvis – rettigheten er sikker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552189" y="4772526"/>
            <a:ext cx="108964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600" dirty="0" smtClean="0">
                <a:solidFill>
                  <a:schemeClr val="bg1"/>
                </a:solidFill>
              </a:rPr>
              <a:t>3,00 </a:t>
            </a:r>
            <a:r>
              <a:rPr lang="nb-NO" sz="2600" dirty="0">
                <a:solidFill>
                  <a:schemeClr val="bg1"/>
                </a:solidFill>
              </a:rPr>
              <a:t>prosent av </a:t>
            </a:r>
            <a:r>
              <a:rPr lang="nb-NO" sz="2600" dirty="0" smtClean="0">
                <a:solidFill>
                  <a:schemeClr val="bg1"/>
                </a:solidFill>
              </a:rPr>
              <a:t>pensjonsgrunnlag </a:t>
            </a:r>
            <a:r>
              <a:rPr lang="nb-NO" sz="2600" dirty="0">
                <a:solidFill>
                  <a:schemeClr val="bg1"/>
                </a:solidFill>
              </a:rPr>
              <a:t>opp til 7,1 </a:t>
            </a:r>
            <a:r>
              <a:rPr lang="nb-NO" sz="2600" dirty="0" smtClean="0">
                <a:solidFill>
                  <a:schemeClr val="bg1"/>
                </a:solidFill>
              </a:rPr>
              <a:t>G for tid i offentlig sektor</a:t>
            </a:r>
          </a:p>
          <a:p>
            <a:r>
              <a:rPr lang="nb-NO" sz="2600" dirty="0" smtClean="0">
                <a:solidFill>
                  <a:schemeClr val="bg1"/>
                </a:solidFill>
              </a:rPr>
              <a:t>Opptjening til 62 år og fleksibilitet til 70 år (som ny AFP)</a:t>
            </a:r>
            <a:endParaRPr lang="nb-NO" sz="2600" dirty="0"/>
          </a:p>
        </p:txBody>
      </p:sp>
    </p:spTree>
    <p:extLst>
      <p:ext uri="{BB962C8B-B14F-4D97-AF65-F5344CB8AC3E}">
        <p14:creationId xmlns:p14="http://schemas.microsoft.com/office/powerpoint/2010/main" val="224235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12192000" cy="613447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994065" y="2280997"/>
            <a:ext cx="3104599" cy="682762"/>
          </a:xfrm>
          <a:prstGeom prst="rect">
            <a:avLst/>
          </a:prstGeom>
          <a:solidFill>
            <a:srgbClr val="002E5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6641930" y="2225060"/>
            <a:ext cx="1867369" cy="682762"/>
          </a:xfrm>
          <a:prstGeom prst="rect">
            <a:avLst/>
          </a:prstGeom>
          <a:solidFill>
            <a:srgbClr val="002E5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94065" y="1540042"/>
            <a:ext cx="4492335" cy="2847434"/>
          </a:xfrm>
          <a:effectLst>
            <a:reflection stA="45000" endPos="5000" dist="50800" dir="5400000" sy="-100000" algn="bl" rotWithShape="0"/>
          </a:effectLst>
        </p:spPr>
        <p:txBody>
          <a:bodyPr/>
          <a:lstStyle/>
          <a:p>
            <a:pPr marL="0" indent="0">
              <a:buNone/>
            </a:pPr>
            <a:r>
              <a:rPr lang="nb-NO" sz="4400" dirty="0" smtClean="0">
                <a:solidFill>
                  <a:schemeClr val="bg1"/>
                </a:solidFill>
              </a:rPr>
              <a:t>Pensjonsnivået påvirkes lite av når pensjonen tas ut</a:t>
            </a:r>
            <a:endParaRPr lang="nb-NO" sz="4400" b="1" dirty="0">
              <a:solidFill>
                <a:schemeClr val="bg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16</a:t>
            </a:fld>
            <a:endParaRPr lang="nb-NO" dirty="0"/>
          </a:p>
        </p:txBody>
      </p:sp>
      <p:sp>
        <p:nvSpPr>
          <p:cNvPr id="9" name="Plassholder for innhold 2"/>
          <p:cNvSpPr txBox="1">
            <a:spLocks/>
          </p:cNvSpPr>
          <p:nvPr/>
        </p:nvSpPr>
        <p:spPr bwMode="auto">
          <a:xfrm>
            <a:off x="6641930" y="1484105"/>
            <a:ext cx="5106698" cy="284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stA="45000" endPos="5000" dist="508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4400" dirty="0" smtClean="0">
                <a:solidFill>
                  <a:schemeClr val="bg1"/>
                </a:solidFill>
              </a:rPr>
              <a:t>Pensjonsnivået blir høyere jo senere pensjonen tas ut</a:t>
            </a:r>
            <a:endParaRPr lang="nb-NO" sz="4400" b="1" dirty="0">
              <a:solidFill>
                <a:schemeClr val="bg1"/>
              </a:solidFill>
            </a:endParaRPr>
          </a:p>
        </p:txBody>
      </p:sp>
      <p:sp>
        <p:nvSpPr>
          <p:cNvPr id="11" name="Pil høyre 10"/>
          <p:cNvSpPr/>
          <p:nvPr/>
        </p:nvSpPr>
        <p:spPr>
          <a:xfrm>
            <a:off x="5400339" y="2366679"/>
            <a:ext cx="798219" cy="52712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912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17</a:t>
            </a:fld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0" y="-97971"/>
            <a:ext cx="12192000" cy="623244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83" y="2700851"/>
            <a:ext cx="5773412" cy="2889754"/>
          </a:xfrm>
          <a:prstGeom prst="rect">
            <a:avLst/>
          </a:prstGeom>
        </p:spPr>
      </p:pic>
      <p:sp>
        <p:nvSpPr>
          <p:cNvPr id="10" name="Tittel 2"/>
          <p:cNvSpPr>
            <a:spLocks noGrp="1"/>
          </p:cNvSpPr>
          <p:nvPr>
            <p:ph type="title"/>
          </p:nvPr>
        </p:nvSpPr>
        <p:spPr>
          <a:xfrm>
            <a:off x="336634" y="296651"/>
            <a:ext cx="10580409" cy="972751"/>
          </a:xfrm>
        </p:spPr>
        <p:txBody>
          <a:bodyPr/>
          <a:lstStyle/>
          <a:p>
            <a:r>
              <a:rPr lang="nb-NO" sz="6600" dirty="0" smtClean="0">
                <a:solidFill>
                  <a:schemeClr val="bg1"/>
                </a:solidFill>
              </a:rPr>
              <a:t>Pensjon fra 70 år </a:t>
            </a:r>
            <a:r>
              <a:rPr lang="nb-NO" sz="2400" dirty="0" smtClean="0">
                <a:solidFill>
                  <a:schemeClr val="bg1"/>
                </a:solidFill>
              </a:rPr>
              <a:t>for 1963-kullet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6519134" y="1957834"/>
            <a:ext cx="763793" cy="486375"/>
          </a:xfrm>
          <a:prstGeom prst="rect">
            <a:avLst/>
          </a:prstGeom>
          <a:solidFill>
            <a:srgbClr val="002E5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/>
          <p:cNvSpPr/>
          <p:nvPr/>
        </p:nvSpPr>
        <p:spPr>
          <a:xfrm>
            <a:off x="336633" y="1957833"/>
            <a:ext cx="1438371" cy="486375"/>
          </a:xfrm>
          <a:prstGeom prst="rect">
            <a:avLst/>
          </a:prstGeom>
          <a:solidFill>
            <a:srgbClr val="002E5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2"/>
          <p:cNvSpPr txBox="1">
            <a:spLocks/>
          </p:cNvSpPr>
          <p:nvPr/>
        </p:nvSpPr>
        <p:spPr bwMode="auto">
          <a:xfrm>
            <a:off x="339642" y="1999256"/>
            <a:ext cx="5430645" cy="4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b-NO" sz="2800" dirty="0" smtClean="0">
                <a:solidFill>
                  <a:schemeClr val="bg1"/>
                </a:solidFill>
              </a:rPr>
              <a:t>Dagens ordninger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12" name="Tittel 2"/>
          <p:cNvSpPr txBox="1">
            <a:spLocks/>
          </p:cNvSpPr>
          <p:nvPr/>
        </p:nvSpPr>
        <p:spPr bwMode="auto">
          <a:xfrm>
            <a:off x="6484432" y="1957835"/>
            <a:ext cx="5430645" cy="4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b-NO" sz="2800" dirty="0" smtClean="0">
                <a:solidFill>
                  <a:schemeClr val="bg1"/>
                </a:solidFill>
              </a:rPr>
              <a:t>Nye ordninger – fullt innfaset</a:t>
            </a:r>
            <a:endParaRPr lang="nb-NO" sz="2800" dirty="0">
              <a:solidFill>
                <a:schemeClr val="bg1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258" y="2700851"/>
            <a:ext cx="5773412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-1" y="-75665"/>
            <a:ext cx="18113835" cy="610001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500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957054" y="1796258"/>
            <a:ext cx="15994011" cy="861774"/>
          </a:xfrm>
        </p:spPr>
        <p:txBody>
          <a:bodyPr/>
          <a:lstStyle/>
          <a:p>
            <a:pPr marL="179388" lvl="1" indent="0">
              <a:spcAft>
                <a:spcPts val="1200"/>
              </a:spcAft>
              <a:buNone/>
            </a:pPr>
            <a:r>
              <a:rPr lang="nb-NO" sz="5000" dirty="0">
                <a:solidFill>
                  <a:schemeClr val="bg1"/>
                </a:solidFill>
              </a:rPr>
              <a:t> </a:t>
            </a:r>
            <a:r>
              <a:rPr lang="nb-NO" sz="5000" dirty="0" smtClean="0">
                <a:solidFill>
                  <a:schemeClr val="bg1"/>
                </a:solidFill>
              </a:rPr>
              <a:t>         </a:t>
            </a:r>
          </a:p>
          <a:p>
            <a:pPr marL="179388" lvl="1" indent="0">
              <a:spcAft>
                <a:spcPts val="1200"/>
              </a:spcAft>
              <a:buNone/>
            </a:pPr>
            <a:r>
              <a:rPr lang="nb-NO" sz="5000" dirty="0">
                <a:solidFill>
                  <a:schemeClr val="bg1"/>
                </a:solidFill>
              </a:rPr>
              <a:t>    </a:t>
            </a:r>
            <a:r>
              <a:rPr lang="nb-NO" sz="5000" dirty="0" smtClean="0">
                <a:solidFill>
                  <a:schemeClr val="bg1"/>
                </a:solidFill>
              </a:rPr>
              <a:t>        skal </a:t>
            </a:r>
            <a:r>
              <a:rPr lang="nb-NO" sz="5000" dirty="0">
                <a:solidFill>
                  <a:schemeClr val="bg1"/>
                </a:solidFill>
              </a:rPr>
              <a:t>ny </a:t>
            </a:r>
            <a:r>
              <a:rPr lang="nb-NO" sz="5000" dirty="0" err="1" smtClean="0">
                <a:solidFill>
                  <a:schemeClr val="bg1"/>
                </a:solidFill>
              </a:rPr>
              <a:t>OfTP</a:t>
            </a:r>
            <a:r>
              <a:rPr lang="nb-NO" sz="5000" dirty="0" smtClean="0">
                <a:solidFill>
                  <a:schemeClr val="bg1"/>
                </a:solidFill>
              </a:rPr>
              <a:t> fases inn?</a:t>
            </a:r>
            <a:endParaRPr lang="nb-NO" sz="5000" dirty="0">
              <a:solidFill>
                <a:schemeClr val="bg1"/>
              </a:solidFill>
            </a:endParaRPr>
          </a:p>
          <a:p>
            <a:pPr marL="179388" lvl="1" indent="0">
              <a:spcAft>
                <a:spcPts val="1200"/>
              </a:spcAft>
              <a:buNone/>
            </a:pPr>
            <a:endParaRPr lang="nb-NO" sz="5000" dirty="0" smtClean="0">
              <a:solidFill>
                <a:schemeClr val="bg1"/>
              </a:solidFill>
            </a:endParaRPr>
          </a:p>
          <a:p>
            <a:pPr marL="179388" lvl="1" indent="0">
              <a:spcAft>
                <a:spcPts val="1200"/>
              </a:spcAft>
              <a:buNone/>
            </a:pPr>
            <a:r>
              <a:rPr lang="nb-NO" sz="5000" dirty="0" smtClean="0">
                <a:solidFill>
                  <a:schemeClr val="bg1"/>
                </a:solidFill>
              </a:rPr>
              <a:t>    </a:t>
            </a:r>
            <a:endParaRPr lang="nb-NO" sz="5000" dirty="0">
              <a:solidFill>
                <a:schemeClr val="bg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748270" cy="2160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5A8C69-1E23-4468-AC94-010B558DD334}" type="slidenum">
              <a:rPr kumimoji="0" lang="nb-NO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685801" y="2851381"/>
            <a:ext cx="2593730" cy="86177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b-NO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  <a:endParaRPr lang="nb-NO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64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7742" r="13007"/>
          <a:stretch/>
        </p:blipFill>
        <p:spPr>
          <a:xfrm>
            <a:off x="5749047" y="-12033"/>
            <a:ext cx="6499100" cy="6172201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-1" y="0"/>
            <a:ext cx="12248147" cy="616016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19</a:t>
            </a:fld>
            <a:endParaRPr lang="nb-NO" dirty="0"/>
          </a:p>
        </p:txBody>
      </p:sp>
      <p:sp>
        <p:nvSpPr>
          <p:cNvPr id="13" name="Rektangel 12"/>
          <p:cNvSpPr/>
          <p:nvPr/>
        </p:nvSpPr>
        <p:spPr>
          <a:xfrm>
            <a:off x="1173727" y="1492468"/>
            <a:ext cx="4744461" cy="2704384"/>
          </a:xfrm>
          <a:prstGeom prst="rect">
            <a:avLst/>
          </a:prstGeom>
          <a:solidFill>
            <a:srgbClr val="002E5E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ittel 2"/>
          <p:cNvSpPr txBox="1">
            <a:spLocks/>
          </p:cNvSpPr>
          <p:nvPr/>
        </p:nvSpPr>
        <p:spPr bwMode="auto">
          <a:xfrm>
            <a:off x="1156448" y="2103730"/>
            <a:ext cx="6644350" cy="209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nb-NO" sz="6600" dirty="0" smtClean="0">
              <a:solidFill>
                <a:schemeClr val="bg1"/>
              </a:solidFill>
            </a:endParaRPr>
          </a:p>
          <a:p>
            <a:endParaRPr lang="nb-NO" sz="6600" dirty="0">
              <a:solidFill>
                <a:schemeClr val="bg1"/>
              </a:solidFill>
            </a:endParaRPr>
          </a:p>
          <a:p>
            <a:endParaRPr lang="nb-NO" sz="6600" dirty="0" smtClean="0">
              <a:solidFill>
                <a:schemeClr val="bg1"/>
              </a:solidFill>
            </a:endParaRPr>
          </a:p>
          <a:p>
            <a:endParaRPr lang="nb-NO" sz="6600" dirty="0">
              <a:solidFill>
                <a:schemeClr val="bg1"/>
              </a:solidFill>
            </a:endParaRPr>
          </a:p>
          <a:p>
            <a:endParaRPr lang="nb-NO" sz="6600" dirty="0" smtClean="0">
              <a:solidFill>
                <a:schemeClr val="bg1"/>
              </a:solidFill>
            </a:endParaRPr>
          </a:p>
          <a:p>
            <a:endParaRPr lang="nb-NO" sz="6600" dirty="0">
              <a:solidFill>
                <a:schemeClr val="bg1"/>
              </a:solidFill>
            </a:endParaRPr>
          </a:p>
          <a:p>
            <a:r>
              <a:rPr lang="nb-NO" sz="6600" dirty="0" smtClean="0">
                <a:solidFill>
                  <a:schemeClr val="bg1"/>
                </a:solidFill>
              </a:rPr>
              <a:t>													</a:t>
            </a:r>
            <a:br>
              <a:rPr lang="nb-NO" sz="6600" dirty="0" smtClean="0">
                <a:solidFill>
                  <a:schemeClr val="bg1"/>
                </a:solidFill>
              </a:rPr>
            </a:br>
            <a:r>
              <a:rPr lang="nb-NO" sz="4400" dirty="0" smtClean="0">
                <a:solidFill>
                  <a:schemeClr val="bg1"/>
                </a:solidFill>
              </a:rPr>
              <a:t>De nye </a:t>
            </a:r>
            <a:br>
              <a:rPr lang="nb-NO" sz="4400" dirty="0" smtClean="0">
                <a:solidFill>
                  <a:schemeClr val="bg1"/>
                </a:solidFill>
              </a:rPr>
            </a:br>
            <a:r>
              <a:rPr lang="nb-NO" sz="4400" dirty="0" smtClean="0">
                <a:solidFill>
                  <a:schemeClr val="bg1"/>
                </a:solidFill>
              </a:rPr>
              <a:t>ordningene</a:t>
            </a:r>
            <a:endParaRPr lang="nb-NO" sz="4400" dirty="0">
              <a:solidFill>
                <a:schemeClr val="bg1"/>
              </a:solidFill>
            </a:endParaRPr>
          </a:p>
          <a:p>
            <a:r>
              <a:rPr lang="nb-NO" sz="4400" b="0" dirty="0" smtClean="0">
                <a:solidFill>
                  <a:schemeClr val="bg1"/>
                </a:solidFill>
              </a:rPr>
              <a:t>gjelder fra </a:t>
            </a:r>
          </a:p>
          <a:p>
            <a:pPr>
              <a:spcAft>
                <a:spcPts val="1200"/>
              </a:spcAft>
            </a:pPr>
            <a:r>
              <a:rPr lang="nb-NO" sz="4400" b="0" dirty="0" smtClean="0">
                <a:solidFill>
                  <a:schemeClr val="bg1"/>
                </a:solidFill>
              </a:rPr>
              <a:t>1963-kullet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1173265" y="4208419"/>
            <a:ext cx="6886903" cy="52322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Født før 1963: Beholder dagens ordninger</a:t>
            </a:r>
            <a:endParaRPr lang="nb-NO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1156448" y="901592"/>
            <a:ext cx="3493979" cy="584775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Gradvis innfasing:</a:t>
            </a:r>
            <a:endParaRPr lang="nb-N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61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-75221"/>
            <a:ext cx="12192000" cy="610001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983432" y="296652"/>
            <a:ext cx="10153128" cy="876366"/>
          </a:xfrm>
        </p:spPr>
        <p:txBody>
          <a:bodyPr/>
          <a:lstStyle/>
          <a:p>
            <a:r>
              <a:rPr lang="nb-NO" sz="4400" dirty="0" smtClean="0">
                <a:solidFill>
                  <a:schemeClr val="bg1"/>
                </a:solidFill>
              </a:rPr>
              <a:t>Disposisjon</a:t>
            </a:r>
            <a:endParaRPr lang="nb-NO" sz="4400" dirty="0">
              <a:solidFill>
                <a:schemeClr val="bg1"/>
              </a:solidFill>
            </a:endParaRPr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983432" y="1173019"/>
            <a:ext cx="10765196" cy="4414982"/>
          </a:xfrm>
        </p:spPr>
        <p:txBody>
          <a:bodyPr/>
          <a:lstStyle/>
          <a:p>
            <a:pPr marL="179388" lvl="1" indent="0">
              <a:spcAft>
                <a:spcPts val="1200"/>
              </a:spcAft>
              <a:buNone/>
            </a:pPr>
            <a:r>
              <a:rPr lang="nb-NO" sz="3200" dirty="0">
                <a:solidFill>
                  <a:schemeClr val="bg1"/>
                </a:solidFill>
              </a:rPr>
              <a:t> </a:t>
            </a:r>
            <a:r>
              <a:rPr lang="nb-NO" sz="3200" dirty="0" smtClean="0">
                <a:solidFill>
                  <a:schemeClr val="bg1"/>
                </a:solidFill>
              </a:rPr>
              <a:t>        ny offentlig tjenestepensjon?</a:t>
            </a:r>
          </a:p>
          <a:p>
            <a:pPr marL="179388" lvl="1" indent="0">
              <a:spcAft>
                <a:spcPts val="1200"/>
              </a:spcAft>
              <a:buNone/>
            </a:pPr>
            <a:r>
              <a:rPr lang="nb-NO" sz="3200" dirty="0" smtClean="0">
                <a:solidFill>
                  <a:schemeClr val="bg1"/>
                </a:solidFill>
              </a:rPr>
              <a:t>    består ny offentlig tjenestepensjon av?</a:t>
            </a:r>
          </a:p>
          <a:p>
            <a:pPr marL="179388" lvl="1" indent="0">
              <a:spcAft>
                <a:spcPts val="1200"/>
              </a:spcAft>
              <a:buNone/>
            </a:pPr>
            <a:r>
              <a:rPr lang="nb-NO" sz="3200" dirty="0" smtClean="0">
                <a:solidFill>
                  <a:schemeClr val="bg1"/>
                </a:solidFill>
              </a:rPr>
              <a:t>           skal ny offentlig tjenestepensjon fases inn?</a:t>
            </a:r>
          </a:p>
          <a:p>
            <a:pPr marL="179388" lvl="1" indent="0">
              <a:spcAft>
                <a:spcPts val="1200"/>
              </a:spcAft>
              <a:buNone/>
            </a:pPr>
            <a:r>
              <a:rPr lang="nb-NO" sz="3200" dirty="0" smtClean="0">
                <a:solidFill>
                  <a:schemeClr val="bg1"/>
                </a:solidFill>
              </a:rPr>
              <a:t>       overgangsordninger blir det?</a:t>
            </a:r>
          </a:p>
          <a:p>
            <a:pPr marL="179388" lvl="1" indent="0">
              <a:spcAft>
                <a:spcPts val="1200"/>
              </a:spcAft>
              <a:buNone/>
            </a:pPr>
            <a:r>
              <a:rPr lang="nb-NO" sz="3200" dirty="0" smtClean="0">
                <a:solidFill>
                  <a:schemeClr val="bg1"/>
                </a:solidFill>
              </a:rPr>
              <a:t>    med de eldste?</a:t>
            </a:r>
          </a:p>
          <a:p>
            <a:pPr marL="179388" lvl="1" indent="0">
              <a:spcAft>
                <a:spcPts val="1200"/>
              </a:spcAft>
              <a:buNone/>
            </a:pPr>
            <a:r>
              <a:rPr lang="nb-NO" sz="3200" dirty="0">
                <a:solidFill>
                  <a:schemeClr val="bg1"/>
                </a:solidFill>
              </a:rPr>
              <a:t> </a:t>
            </a:r>
            <a:r>
              <a:rPr lang="nb-NO" sz="3200" dirty="0" smtClean="0">
                <a:solidFill>
                  <a:schemeClr val="bg1"/>
                </a:solidFill>
              </a:rPr>
              <a:t>      får hva?</a:t>
            </a:r>
          </a:p>
          <a:p>
            <a:pPr marL="179388" lvl="1" indent="0">
              <a:spcAft>
                <a:spcPts val="1200"/>
              </a:spcAft>
              <a:buNone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5A8C69-1E23-4468-AC94-010B558DD334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700423" y="1187813"/>
            <a:ext cx="1538654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endParaRPr lang="nb-N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729762" y="1901198"/>
            <a:ext cx="975946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endParaRPr lang="nb-N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729762" y="2614583"/>
            <a:ext cx="1732084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  <a:endParaRPr lang="nb-N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729762" y="3361210"/>
            <a:ext cx="1292469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Hvilke</a:t>
            </a:r>
            <a:endParaRPr lang="nb-N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720970" y="4101292"/>
            <a:ext cx="984738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endParaRPr lang="nb-N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700423" y="4809793"/>
            <a:ext cx="1292469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Hvem</a:t>
            </a:r>
            <a:endParaRPr lang="nb-N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0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12192000" cy="613447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>
                <a:solidFill>
                  <a:schemeClr val="bg1"/>
                </a:solidFill>
              </a:rPr>
              <a:t>Nye ordninger innføres fra 2020</a:t>
            </a:r>
          </a:p>
        </p:txBody>
      </p:sp>
      <p:sp>
        <p:nvSpPr>
          <p:cNvPr id="6" name="Rektangel 5"/>
          <p:cNvSpPr/>
          <p:nvPr/>
        </p:nvSpPr>
        <p:spPr>
          <a:xfrm>
            <a:off x="1381125" y="2457450"/>
            <a:ext cx="2915687" cy="435010"/>
          </a:xfrm>
          <a:prstGeom prst="rect">
            <a:avLst/>
          </a:prstGeom>
          <a:solidFill>
            <a:srgbClr val="002E5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4429125" y="4114800"/>
            <a:ext cx="3905250" cy="435010"/>
          </a:xfrm>
          <a:prstGeom prst="rect">
            <a:avLst/>
          </a:prstGeom>
          <a:solidFill>
            <a:srgbClr val="002E5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1381125" y="1621372"/>
            <a:ext cx="1257300" cy="435010"/>
          </a:xfrm>
          <a:prstGeom prst="rect">
            <a:avLst/>
          </a:prstGeom>
          <a:solidFill>
            <a:srgbClr val="002E5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effectLst>
            <a:reflection stA="45000" endPos="5000" dist="50800" dir="5400000" sy="-100000" algn="bl" rotWithShape="0"/>
          </a:effectLst>
        </p:spPr>
        <p:txBody>
          <a:bodyPr/>
          <a:lstStyle/>
          <a:p>
            <a:pPr>
              <a:spcAft>
                <a:spcPts val="2400"/>
              </a:spcAft>
            </a:pPr>
            <a:r>
              <a:rPr lang="nb-NO" sz="2800" dirty="0" smtClean="0">
                <a:solidFill>
                  <a:schemeClr val="bg1"/>
                </a:solidFill>
              </a:rPr>
              <a:t>Ny AFP fullt innfaset fra 2025 for de som omfattes</a:t>
            </a:r>
          </a:p>
          <a:p>
            <a:pPr>
              <a:spcAft>
                <a:spcPts val="2400"/>
              </a:spcAft>
            </a:pPr>
            <a:r>
              <a:rPr lang="nb-NO" sz="2800" dirty="0" smtClean="0">
                <a:solidFill>
                  <a:schemeClr val="bg1"/>
                </a:solidFill>
              </a:rPr>
              <a:t>Påslagsordningen fases gradvis inn med opptjening fra 2020, og opptjente rettigheter i bruttoordningen før </a:t>
            </a:r>
            <a:r>
              <a:rPr lang="nb-NO" sz="2800" dirty="0">
                <a:solidFill>
                  <a:schemeClr val="bg1"/>
                </a:solidFill>
              </a:rPr>
              <a:t>2020 videreføres som en oppsatt </a:t>
            </a:r>
            <a:r>
              <a:rPr lang="nb-NO" sz="2800" dirty="0" smtClean="0">
                <a:solidFill>
                  <a:schemeClr val="bg1"/>
                </a:solidFill>
              </a:rPr>
              <a:t>rettighet</a:t>
            </a:r>
          </a:p>
          <a:p>
            <a:pPr>
              <a:spcAft>
                <a:spcPts val="2400"/>
              </a:spcAft>
            </a:pPr>
            <a:r>
              <a:rPr lang="nb-NO" sz="2800" dirty="0" smtClean="0">
                <a:solidFill>
                  <a:schemeClr val="bg1"/>
                </a:solidFill>
              </a:rPr>
              <a:t>Starter å tjene opp betinget tjenestepensjon fra 2020</a:t>
            </a:r>
            <a:endParaRPr lang="nb-NO" sz="2800" dirty="0">
              <a:solidFill>
                <a:schemeClr val="bg1"/>
              </a:solidFill>
            </a:endParaRPr>
          </a:p>
          <a:p>
            <a:endParaRPr lang="nb-NO" sz="2800" dirty="0">
              <a:solidFill>
                <a:schemeClr val="bg1"/>
              </a:solidFill>
            </a:endParaRPr>
          </a:p>
          <a:p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46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21</a:t>
            </a:fld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0" y="-97971"/>
            <a:ext cx="12192000" cy="623244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2"/>
          <p:cNvSpPr>
            <a:spLocks noGrp="1"/>
          </p:cNvSpPr>
          <p:nvPr>
            <p:ph type="title"/>
          </p:nvPr>
        </p:nvSpPr>
        <p:spPr>
          <a:xfrm>
            <a:off x="336634" y="296651"/>
            <a:ext cx="10580409" cy="972751"/>
          </a:xfrm>
        </p:spPr>
        <p:txBody>
          <a:bodyPr/>
          <a:lstStyle/>
          <a:p>
            <a:r>
              <a:rPr lang="nb-NO" sz="6600" dirty="0" smtClean="0">
                <a:solidFill>
                  <a:schemeClr val="bg1"/>
                </a:solidFill>
              </a:rPr>
              <a:t>Innfasing </a:t>
            </a:r>
            <a:r>
              <a:rPr lang="nb-NO" sz="2400" dirty="0" smtClean="0">
                <a:solidFill>
                  <a:schemeClr val="bg1"/>
                </a:solidFill>
              </a:rPr>
              <a:t>for 1963-kullet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9067167" y="2027213"/>
            <a:ext cx="2275088" cy="486375"/>
          </a:xfrm>
          <a:prstGeom prst="rect">
            <a:avLst/>
          </a:prstGeom>
          <a:solidFill>
            <a:srgbClr val="002E5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/>
          <p:cNvSpPr/>
          <p:nvPr/>
        </p:nvSpPr>
        <p:spPr>
          <a:xfrm>
            <a:off x="3054964" y="2027212"/>
            <a:ext cx="1655581" cy="486375"/>
          </a:xfrm>
          <a:prstGeom prst="rect">
            <a:avLst/>
          </a:prstGeom>
          <a:solidFill>
            <a:srgbClr val="002E5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2"/>
          <p:cNvSpPr txBox="1">
            <a:spLocks/>
          </p:cNvSpPr>
          <p:nvPr/>
        </p:nvSpPr>
        <p:spPr bwMode="auto">
          <a:xfrm>
            <a:off x="158310" y="2087778"/>
            <a:ext cx="5430645" cy="4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b-NO" sz="2800" dirty="0">
                <a:solidFill>
                  <a:schemeClr val="bg1"/>
                </a:solidFill>
              </a:rPr>
              <a:t>N</a:t>
            </a:r>
            <a:r>
              <a:rPr lang="nb-NO" sz="2800" dirty="0" smtClean="0">
                <a:solidFill>
                  <a:schemeClr val="bg1"/>
                </a:solidFill>
              </a:rPr>
              <a:t>ye ordninger – innfasing 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12" name="Tittel 2"/>
          <p:cNvSpPr txBox="1">
            <a:spLocks/>
          </p:cNvSpPr>
          <p:nvPr/>
        </p:nvSpPr>
        <p:spPr bwMode="auto">
          <a:xfrm>
            <a:off x="6259258" y="2034546"/>
            <a:ext cx="5430645" cy="4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b-NO" sz="2800" dirty="0" smtClean="0">
                <a:solidFill>
                  <a:schemeClr val="bg1"/>
                </a:solidFill>
              </a:rPr>
              <a:t>Nye ordninger – fullt innfaset</a:t>
            </a:r>
            <a:endParaRPr lang="nb-NO" sz="2800" dirty="0">
              <a:solidFill>
                <a:schemeClr val="bg1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258" y="2693518"/>
            <a:ext cx="5773412" cy="288975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58" y="2697719"/>
            <a:ext cx="5773412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0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-1" y="-75665"/>
            <a:ext cx="18113835" cy="610001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500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957054" y="1796258"/>
            <a:ext cx="15994011" cy="861774"/>
          </a:xfrm>
        </p:spPr>
        <p:txBody>
          <a:bodyPr/>
          <a:lstStyle/>
          <a:p>
            <a:pPr marL="179388" lvl="1" indent="0">
              <a:spcAft>
                <a:spcPts val="1200"/>
              </a:spcAft>
              <a:buNone/>
            </a:pPr>
            <a:r>
              <a:rPr lang="nb-NO" sz="5000" dirty="0">
                <a:solidFill>
                  <a:schemeClr val="bg1"/>
                </a:solidFill>
              </a:rPr>
              <a:t> </a:t>
            </a:r>
            <a:r>
              <a:rPr lang="nb-NO" sz="5000" dirty="0" smtClean="0">
                <a:solidFill>
                  <a:schemeClr val="bg1"/>
                </a:solidFill>
              </a:rPr>
              <a:t>         </a:t>
            </a:r>
          </a:p>
          <a:p>
            <a:pPr marL="179388" lvl="1" indent="0">
              <a:spcAft>
                <a:spcPts val="1200"/>
              </a:spcAft>
              <a:buNone/>
            </a:pPr>
            <a:r>
              <a:rPr lang="nb-NO" sz="5000" dirty="0" smtClean="0">
                <a:solidFill>
                  <a:schemeClr val="bg1"/>
                </a:solidFill>
              </a:rPr>
              <a:t>        overgangsordninger blir det?</a:t>
            </a:r>
            <a:endParaRPr lang="nb-NO" sz="5000" dirty="0">
              <a:solidFill>
                <a:schemeClr val="bg1"/>
              </a:solidFill>
            </a:endParaRPr>
          </a:p>
          <a:p>
            <a:pPr marL="179388" lvl="1" indent="0">
              <a:spcAft>
                <a:spcPts val="1200"/>
              </a:spcAft>
              <a:buNone/>
            </a:pPr>
            <a:endParaRPr lang="nb-NO" sz="5000" dirty="0" smtClean="0">
              <a:solidFill>
                <a:schemeClr val="bg1"/>
              </a:solidFill>
            </a:endParaRPr>
          </a:p>
          <a:p>
            <a:pPr marL="179388" lvl="1" indent="0">
              <a:spcAft>
                <a:spcPts val="1200"/>
              </a:spcAft>
              <a:buNone/>
            </a:pPr>
            <a:r>
              <a:rPr lang="nb-NO" sz="5000" dirty="0" smtClean="0">
                <a:solidFill>
                  <a:schemeClr val="bg1"/>
                </a:solidFill>
              </a:rPr>
              <a:t>    </a:t>
            </a:r>
            <a:endParaRPr lang="nb-NO" sz="5000" dirty="0">
              <a:solidFill>
                <a:schemeClr val="bg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748270" cy="2160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5A8C69-1E23-4468-AC94-010B558DD334}" type="slidenum">
              <a:rPr kumimoji="0" lang="nb-NO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685801" y="2851381"/>
            <a:ext cx="1943099" cy="86177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b-NO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Hvilke</a:t>
            </a:r>
            <a:endParaRPr lang="nb-NO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46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7742" r="13007"/>
          <a:stretch/>
        </p:blipFill>
        <p:spPr>
          <a:xfrm>
            <a:off x="5749047" y="-12033"/>
            <a:ext cx="6499100" cy="6172201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23</a:t>
            </a:fld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0" y="-82981"/>
            <a:ext cx="12192000" cy="625813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nb-NO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nb-NO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nb-NO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nb-NO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nb-NO" dirty="0" smtClean="0"/>
          </a:p>
        </p:txBody>
      </p:sp>
      <p:sp>
        <p:nvSpPr>
          <p:cNvPr id="9" name="Rektangel 8"/>
          <p:cNvSpPr/>
          <p:nvPr/>
        </p:nvSpPr>
        <p:spPr>
          <a:xfrm>
            <a:off x="1132187" y="1620676"/>
            <a:ext cx="9130608" cy="1246349"/>
          </a:xfrm>
          <a:prstGeom prst="rect">
            <a:avLst/>
          </a:prstGeom>
          <a:solidFill>
            <a:srgbClr val="002E5E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156447" y="1645377"/>
            <a:ext cx="9425735" cy="1221648"/>
          </a:xfrm>
        </p:spPr>
        <p:txBody>
          <a:bodyPr/>
          <a:lstStyle/>
          <a:p>
            <a:r>
              <a:rPr lang="nb-NO" sz="4000" dirty="0" smtClean="0">
                <a:solidFill>
                  <a:schemeClr val="bg1"/>
                </a:solidFill>
              </a:rPr>
              <a:t>Personer født 1963–1967 får et ‘2011-tillegg’ basert på opptjening før 2011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1156448" y="901592"/>
            <a:ext cx="3493979" cy="584775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Individuell garanti:</a:t>
            </a:r>
            <a:endParaRPr lang="nb-N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1151236" y="3069586"/>
            <a:ext cx="9535813" cy="830997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prosent av </a:t>
            </a:r>
            <a:r>
              <a:rPr lang="nb-N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pensjonsgrunnlaget</a:t>
            </a:r>
            <a:r>
              <a:rPr 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justert med forholdet mellom tid før 2011 og kravet til full </a:t>
            </a:r>
            <a:r>
              <a:rPr lang="nb-N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opptjening</a:t>
            </a:r>
            <a:endParaRPr lang="nb-N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1156448" y="4082518"/>
            <a:ext cx="9535813" cy="461665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Tillegget trappes ned med </a:t>
            </a:r>
            <a:r>
              <a:rPr lang="nb-N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årskull: 100, 80, 60, 40, 20</a:t>
            </a:r>
            <a:endParaRPr lang="nb-N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7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7742" r="13007"/>
          <a:stretch/>
        </p:blipFill>
        <p:spPr>
          <a:xfrm>
            <a:off x="5749047" y="-12033"/>
            <a:ext cx="6499100" cy="6172201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24</a:t>
            </a:fld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0" y="-97971"/>
            <a:ext cx="12192000" cy="625813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985620" y="1527024"/>
            <a:ext cx="8966247" cy="1282852"/>
          </a:xfrm>
          <a:prstGeom prst="rect">
            <a:avLst/>
          </a:prstGeom>
          <a:solidFill>
            <a:srgbClr val="002E5E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985620" y="1527023"/>
            <a:ext cx="8966247" cy="1282852"/>
          </a:xfrm>
        </p:spPr>
        <p:txBody>
          <a:bodyPr/>
          <a:lstStyle/>
          <a:p>
            <a:r>
              <a:rPr lang="nb-NO" sz="4000" dirty="0" smtClean="0">
                <a:solidFill>
                  <a:schemeClr val="bg1"/>
                </a:solidFill>
              </a:rPr>
              <a:t>De første årskullene som mister dagens AFP får et ‘overgangstillegg’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985621" y="856310"/>
            <a:ext cx="3973749" cy="584775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Overgangstillegg:</a:t>
            </a:r>
            <a:endParaRPr lang="nb-N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981140" y="2944812"/>
            <a:ext cx="9658285" cy="226215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nb-N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Utbetales fra </a:t>
            </a:r>
            <a:r>
              <a:rPr 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til 67 år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Forutsetter </a:t>
            </a:r>
            <a:r>
              <a:rPr lang="nb-N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fratreden </a:t>
            </a:r>
            <a:r>
              <a:rPr 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nb-N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medlemspliktig </a:t>
            </a:r>
            <a:r>
              <a:rPr 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stilling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0,15 G for 1963-kullet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nb-N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Trappes </a:t>
            </a:r>
            <a:r>
              <a:rPr 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 med 12,5 prosentpoeng for </a:t>
            </a:r>
            <a:r>
              <a:rPr lang="nb-N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hvert årskull </a:t>
            </a:r>
            <a:r>
              <a:rPr 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etter 1963-kullet</a:t>
            </a:r>
          </a:p>
        </p:txBody>
      </p:sp>
    </p:spTree>
    <p:extLst>
      <p:ext uri="{BB962C8B-B14F-4D97-AF65-F5344CB8AC3E}">
        <p14:creationId xmlns:p14="http://schemas.microsoft.com/office/powerpoint/2010/main" val="26452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7742" r="13007"/>
          <a:stretch/>
        </p:blipFill>
        <p:spPr>
          <a:xfrm>
            <a:off x="5749047" y="-12033"/>
            <a:ext cx="6499100" cy="6172201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25</a:t>
            </a:fld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0" y="-97971"/>
            <a:ext cx="12192000" cy="625813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985619" y="1705708"/>
            <a:ext cx="8966246" cy="2038070"/>
          </a:xfrm>
          <a:prstGeom prst="rect">
            <a:avLst/>
          </a:prstGeom>
          <a:solidFill>
            <a:srgbClr val="002E5E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985619" y="1776046"/>
            <a:ext cx="8966247" cy="1967732"/>
          </a:xfrm>
        </p:spPr>
        <p:txBody>
          <a:bodyPr/>
          <a:lstStyle/>
          <a:p>
            <a:r>
              <a:rPr lang="nb-NO" sz="4000" dirty="0">
                <a:solidFill>
                  <a:schemeClr val="bg1"/>
                </a:solidFill>
              </a:rPr>
              <a:t>De som er født i 1963 eller senere </a:t>
            </a:r>
            <a:r>
              <a:rPr lang="nb-NO" sz="4000" dirty="0" smtClean="0">
                <a:solidFill>
                  <a:schemeClr val="bg1"/>
                </a:solidFill>
              </a:rPr>
              <a:t>skal </a:t>
            </a:r>
            <a:r>
              <a:rPr lang="nb-NO" sz="4000" dirty="0">
                <a:solidFill>
                  <a:schemeClr val="bg1"/>
                </a:solidFill>
              </a:rPr>
              <a:t>kunne ta ut bruttopensjon </a:t>
            </a:r>
            <a:r>
              <a:rPr lang="nb-NO" sz="4000" dirty="0" smtClean="0">
                <a:solidFill>
                  <a:schemeClr val="bg1"/>
                </a:solidFill>
              </a:rPr>
              <a:t>fleksibelt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985621" y="856310"/>
            <a:ext cx="6215279" cy="584775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Fleksibelt uttak av bruttopensjon:</a:t>
            </a:r>
            <a:endParaRPr lang="nb-N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919904" y="3898010"/>
            <a:ext cx="9658285" cy="1661993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skal ikke samordnes med opptjening i folketrygden etter 67 </a:t>
            </a:r>
            <a:r>
              <a:rPr lang="nb-N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år</a:t>
            </a:r>
            <a:endParaRPr lang="nb-N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nb-N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 </a:t>
            </a:r>
            <a:r>
              <a:rPr 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uttak før 67 år skal det gjøres en foreløpig </a:t>
            </a:r>
            <a:r>
              <a:rPr lang="nb-N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samordning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 nedre grense på </a:t>
            </a:r>
            <a:r>
              <a:rPr lang="nb-N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delingstall/justeringstall</a:t>
            </a:r>
            <a:endParaRPr lang="nb-N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6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26</a:t>
            </a:fld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0" y="-97971"/>
            <a:ext cx="12192000" cy="617220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2"/>
          <p:cNvSpPr>
            <a:spLocks noGrp="1"/>
          </p:cNvSpPr>
          <p:nvPr>
            <p:ph type="title"/>
          </p:nvPr>
        </p:nvSpPr>
        <p:spPr>
          <a:xfrm>
            <a:off x="336634" y="296651"/>
            <a:ext cx="10580409" cy="972751"/>
          </a:xfrm>
        </p:spPr>
        <p:txBody>
          <a:bodyPr/>
          <a:lstStyle/>
          <a:p>
            <a:r>
              <a:rPr lang="nb-NO" sz="6600" dirty="0" smtClean="0">
                <a:solidFill>
                  <a:schemeClr val="bg1"/>
                </a:solidFill>
              </a:rPr>
              <a:t>Nye ordninger </a:t>
            </a:r>
            <a:r>
              <a:rPr lang="nb-NO" sz="2400" dirty="0" smtClean="0">
                <a:solidFill>
                  <a:schemeClr val="bg1"/>
                </a:solidFill>
              </a:rPr>
              <a:t>for 1963-kullet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8014454" y="1957834"/>
            <a:ext cx="1667428" cy="486375"/>
          </a:xfrm>
          <a:prstGeom prst="rect">
            <a:avLst/>
          </a:prstGeom>
          <a:solidFill>
            <a:srgbClr val="002E5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/>
          <p:cNvSpPr/>
          <p:nvPr/>
        </p:nvSpPr>
        <p:spPr>
          <a:xfrm>
            <a:off x="1918002" y="1957833"/>
            <a:ext cx="1610506" cy="486375"/>
          </a:xfrm>
          <a:prstGeom prst="rect">
            <a:avLst/>
          </a:prstGeom>
          <a:solidFill>
            <a:srgbClr val="002E5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2"/>
          <p:cNvSpPr txBox="1">
            <a:spLocks/>
          </p:cNvSpPr>
          <p:nvPr/>
        </p:nvSpPr>
        <p:spPr bwMode="auto">
          <a:xfrm>
            <a:off x="339642" y="1999256"/>
            <a:ext cx="5430645" cy="4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b-NO" sz="2800" dirty="0" smtClean="0">
                <a:solidFill>
                  <a:schemeClr val="bg1"/>
                </a:solidFill>
              </a:rPr>
              <a:t>Pensjon ved uttak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12" name="Tittel 2"/>
          <p:cNvSpPr txBox="1">
            <a:spLocks/>
          </p:cNvSpPr>
          <p:nvPr/>
        </p:nvSpPr>
        <p:spPr bwMode="auto">
          <a:xfrm>
            <a:off x="6484432" y="1957835"/>
            <a:ext cx="5430645" cy="4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b-NO" sz="2800" dirty="0" smtClean="0">
                <a:solidFill>
                  <a:schemeClr val="bg1"/>
                </a:solidFill>
              </a:rPr>
              <a:t>Pensjon ved 70 år</a:t>
            </a:r>
            <a:endParaRPr lang="nb-NO" sz="2800" dirty="0">
              <a:solidFill>
                <a:schemeClr val="bg1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46" y="2649509"/>
            <a:ext cx="5749026" cy="289585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318" y="2649509"/>
            <a:ext cx="5755123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9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27</a:t>
            </a:fld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0" y="-97971"/>
            <a:ext cx="12192000" cy="617220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2"/>
          <p:cNvSpPr>
            <a:spLocks noGrp="1"/>
          </p:cNvSpPr>
          <p:nvPr>
            <p:ph type="title"/>
          </p:nvPr>
        </p:nvSpPr>
        <p:spPr>
          <a:xfrm>
            <a:off x="336634" y="296651"/>
            <a:ext cx="11751288" cy="972751"/>
          </a:xfrm>
        </p:spPr>
        <p:txBody>
          <a:bodyPr/>
          <a:lstStyle/>
          <a:p>
            <a:r>
              <a:rPr lang="nb-NO" sz="4200" dirty="0" smtClean="0">
                <a:solidFill>
                  <a:schemeClr val="bg1"/>
                </a:solidFill>
              </a:rPr>
              <a:t>Jobbe </a:t>
            </a:r>
            <a:r>
              <a:rPr lang="nb-NO" sz="4200" dirty="0">
                <a:solidFill>
                  <a:schemeClr val="bg1"/>
                </a:solidFill>
              </a:rPr>
              <a:t>til </a:t>
            </a:r>
            <a:r>
              <a:rPr lang="nb-NO" sz="4200" dirty="0" smtClean="0">
                <a:solidFill>
                  <a:schemeClr val="bg1"/>
                </a:solidFill>
              </a:rPr>
              <a:t>livsvarig pensjon er 66 %</a:t>
            </a:r>
            <a:endParaRPr lang="nb-NO" sz="4200" dirty="0">
              <a:solidFill>
                <a:schemeClr val="bg1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9650465" y="1773303"/>
            <a:ext cx="715202" cy="486375"/>
          </a:xfrm>
          <a:prstGeom prst="rect">
            <a:avLst/>
          </a:prstGeom>
          <a:solidFill>
            <a:srgbClr val="002E5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/>
          <p:cNvSpPr/>
          <p:nvPr/>
        </p:nvSpPr>
        <p:spPr>
          <a:xfrm>
            <a:off x="3696881" y="1773302"/>
            <a:ext cx="653748" cy="486375"/>
          </a:xfrm>
          <a:prstGeom prst="rect">
            <a:avLst/>
          </a:prstGeom>
          <a:solidFill>
            <a:srgbClr val="002E5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446047" y="2594601"/>
          <a:ext cx="4966782" cy="318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6530024" y="2594601"/>
          <a:ext cx="4966782" cy="318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ktangel 16"/>
          <p:cNvSpPr/>
          <p:nvPr/>
        </p:nvSpPr>
        <p:spPr>
          <a:xfrm>
            <a:off x="446047" y="1741489"/>
            <a:ext cx="799432" cy="486375"/>
          </a:xfrm>
          <a:prstGeom prst="rect">
            <a:avLst/>
          </a:prstGeom>
          <a:solidFill>
            <a:srgbClr val="002E5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/>
          <p:cNvSpPr/>
          <p:nvPr/>
        </p:nvSpPr>
        <p:spPr>
          <a:xfrm>
            <a:off x="6402315" y="1773302"/>
            <a:ext cx="799432" cy="486375"/>
          </a:xfrm>
          <a:prstGeom prst="rect">
            <a:avLst/>
          </a:prstGeom>
          <a:solidFill>
            <a:srgbClr val="002E5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2"/>
          <p:cNvSpPr txBox="1">
            <a:spLocks/>
          </p:cNvSpPr>
          <p:nvPr/>
        </p:nvSpPr>
        <p:spPr bwMode="auto">
          <a:xfrm>
            <a:off x="339642" y="1798538"/>
            <a:ext cx="5430645" cy="4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b-NO" sz="2800" dirty="0" smtClean="0">
                <a:solidFill>
                  <a:schemeClr val="bg1"/>
                </a:solidFill>
              </a:rPr>
              <a:t>1963-kullet. Inntekt 6 G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15" name="Tittel 2"/>
          <p:cNvSpPr txBox="1">
            <a:spLocks/>
          </p:cNvSpPr>
          <p:nvPr/>
        </p:nvSpPr>
        <p:spPr bwMode="auto">
          <a:xfrm>
            <a:off x="6317983" y="1806276"/>
            <a:ext cx="5430645" cy="4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b-NO" sz="2800" dirty="0" smtClean="0">
                <a:solidFill>
                  <a:schemeClr val="bg1"/>
                </a:solidFill>
              </a:rPr>
              <a:t>1963-kullet. Inntekt </a:t>
            </a:r>
            <a:r>
              <a:rPr lang="nb-NO" sz="2800" dirty="0">
                <a:solidFill>
                  <a:schemeClr val="bg1"/>
                </a:solidFill>
              </a:rPr>
              <a:t>8</a:t>
            </a:r>
            <a:r>
              <a:rPr lang="nb-NO" sz="2800" dirty="0" smtClean="0">
                <a:solidFill>
                  <a:schemeClr val="bg1"/>
                </a:solidFill>
              </a:rPr>
              <a:t> G</a:t>
            </a:r>
            <a:endParaRPr lang="nb-NO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0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El"/>
        </p:bldSub>
      </p:bldGraphic>
      <p:bldGraphic spid="16" grpId="0" uiExpand="1">
        <p:bldSub>
          <a:bldChart bld="categoryEl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28</a:t>
            </a:fld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0" y="-97971"/>
            <a:ext cx="12192000" cy="617220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2"/>
          <p:cNvSpPr>
            <a:spLocks noGrp="1"/>
          </p:cNvSpPr>
          <p:nvPr>
            <p:ph type="title"/>
          </p:nvPr>
        </p:nvSpPr>
        <p:spPr>
          <a:xfrm>
            <a:off x="336634" y="296651"/>
            <a:ext cx="11751288" cy="972751"/>
          </a:xfrm>
        </p:spPr>
        <p:txBody>
          <a:bodyPr/>
          <a:lstStyle/>
          <a:p>
            <a:r>
              <a:rPr lang="nb-NO" sz="4200" dirty="0" smtClean="0">
                <a:solidFill>
                  <a:schemeClr val="bg1"/>
                </a:solidFill>
              </a:rPr>
              <a:t>Jobbe </a:t>
            </a:r>
            <a:r>
              <a:rPr lang="nb-NO" sz="4200" dirty="0">
                <a:solidFill>
                  <a:schemeClr val="bg1"/>
                </a:solidFill>
              </a:rPr>
              <a:t>til </a:t>
            </a:r>
            <a:r>
              <a:rPr lang="nb-NO" sz="4200" dirty="0" smtClean="0">
                <a:solidFill>
                  <a:schemeClr val="bg1"/>
                </a:solidFill>
              </a:rPr>
              <a:t>livsvarig pensjon er 66 %</a:t>
            </a:r>
            <a:endParaRPr lang="nb-NO" sz="4200" dirty="0">
              <a:solidFill>
                <a:schemeClr val="bg1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9650465" y="1773303"/>
            <a:ext cx="715202" cy="486375"/>
          </a:xfrm>
          <a:prstGeom prst="rect">
            <a:avLst/>
          </a:prstGeom>
          <a:solidFill>
            <a:srgbClr val="002E5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/>
          <p:cNvSpPr/>
          <p:nvPr/>
        </p:nvSpPr>
        <p:spPr>
          <a:xfrm>
            <a:off x="3696881" y="1773302"/>
            <a:ext cx="653748" cy="486375"/>
          </a:xfrm>
          <a:prstGeom prst="rect">
            <a:avLst/>
          </a:prstGeom>
          <a:solidFill>
            <a:srgbClr val="002E5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446047" y="2594601"/>
          <a:ext cx="4966782" cy="318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6530024" y="2594601"/>
          <a:ext cx="4966782" cy="318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ktangel 16"/>
          <p:cNvSpPr/>
          <p:nvPr/>
        </p:nvSpPr>
        <p:spPr>
          <a:xfrm>
            <a:off x="446047" y="1741489"/>
            <a:ext cx="799432" cy="486375"/>
          </a:xfrm>
          <a:prstGeom prst="rect">
            <a:avLst/>
          </a:prstGeom>
          <a:solidFill>
            <a:srgbClr val="002E5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/>
          <p:cNvSpPr/>
          <p:nvPr/>
        </p:nvSpPr>
        <p:spPr>
          <a:xfrm>
            <a:off x="6402315" y="1773302"/>
            <a:ext cx="799432" cy="486375"/>
          </a:xfrm>
          <a:prstGeom prst="rect">
            <a:avLst/>
          </a:prstGeom>
          <a:solidFill>
            <a:srgbClr val="002E5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2"/>
          <p:cNvSpPr txBox="1">
            <a:spLocks/>
          </p:cNvSpPr>
          <p:nvPr/>
        </p:nvSpPr>
        <p:spPr bwMode="auto">
          <a:xfrm>
            <a:off x="339642" y="1798538"/>
            <a:ext cx="5430645" cy="4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b-NO" sz="2800" dirty="0" smtClean="0">
                <a:solidFill>
                  <a:schemeClr val="bg1"/>
                </a:solidFill>
              </a:rPr>
              <a:t>1993-kullet. Inntekt 6 G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15" name="Tittel 2"/>
          <p:cNvSpPr txBox="1">
            <a:spLocks/>
          </p:cNvSpPr>
          <p:nvPr/>
        </p:nvSpPr>
        <p:spPr bwMode="auto">
          <a:xfrm>
            <a:off x="6317983" y="1806276"/>
            <a:ext cx="5430645" cy="4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b-NO" sz="2800" dirty="0" smtClean="0">
                <a:solidFill>
                  <a:schemeClr val="bg1"/>
                </a:solidFill>
              </a:rPr>
              <a:t>1993-kullet. Inntekt </a:t>
            </a:r>
            <a:r>
              <a:rPr lang="nb-NO" sz="2800" dirty="0">
                <a:solidFill>
                  <a:schemeClr val="bg1"/>
                </a:solidFill>
              </a:rPr>
              <a:t>8</a:t>
            </a:r>
            <a:r>
              <a:rPr lang="nb-NO" sz="2800" dirty="0" smtClean="0">
                <a:solidFill>
                  <a:schemeClr val="bg1"/>
                </a:solidFill>
              </a:rPr>
              <a:t> G</a:t>
            </a:r>
            <a:endParaRPr lang="nb-NO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1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-1" y="-84457"/>
            <a:ext cx="18113835" cy="610001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500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957054" y="1796258"/>
            <a:ext cx="15994011" cy="861774"/>
          </a:xfrm>
        </p:spPr>
        <p:txBody>
          <a:bodyPr/>
          <a:lstStyle/>
          <a:p>
            <a:pPr marL="179388" lvl="1" indent="0">
              <a:spcAft>
                <a:spcPts val="1200"/>
              </a:spcAft>
              <a:buNone/>
            </a:pPr>
            <a:r>
              <a:rPr lang="nb-NO" sz="5000" dirty="0">
                <a:solidFill>
                  <a:schemeClr val="bg1"/>
                </a:solidFill>
              </a:rPr>
              <a:t> </a:t>
            </a:r>
            <a:r>
              <a:rPr lang="nb-NO" sz="5000" dirty="0" smtClean="0">
                <a:solidFill>
                  <a:schemeClr val="bg1"/>
                </a:solidFill>
              </a:rPr>
              <a:t>         </a:t>
            </a:r>
          </a:p>
          <a:p>
            <a:pPr marL="179388" lvl="1" indent="0">
              <a:spcAft>
                <a:spcPts val="1200"/>
              </a:spcAft>
              <a:buNone/>
            </a:pPr>
            <a:r>
              <a:rPr lang="nb-NO" sz="5000" dirty="0">
                <a:solidFill>
                  <a:schemeClr val="bg1"/>
                </a:solidFill>
              </a:rPr>
              <a:t> </a:t>
            </a:r>
            <a:r>
              <a:rPr lang="nb-NO" sz="5000" dirty="0" smtClean="0">
                <a:solidFill>
                  <a:schemeClr val="bg1"/>
                </a:solidFill>
              </a:rPr>
              <a:t>    med de eldste?</a:t>
            </a:r>
          </a:p>
          <a:p>
            <a:pPr marL="179388" lvl="1" indent="0">
              <a:spcAft>
                <a:spcPts val="1200"/>
              </a:spcAft>
              <a:buNone/>
            </a:pPr>
            <a:r>
              <a:rPr lang="nb-NO" sz="5000" dirty="0" smtClean="0">
                <a:solidFill>
                  <a:schemeClr val="bg1"/>
                </a:solidFill>
              </a:rPr>
              <a:t>    </a:t>
            </a:r>
            <a:endParaRPr lang="nb-NO" sz="5000" dirty="0">
              <a:solidFill>
                <a:schemeClr val="bg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748270" cy="2160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5A8C69-1E23-4468-AC94-010B558DD334}" type="slidenum">
              <a:rPr kumimoji="0" lang="nb-NO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685801" y="2851381"/>
            <a:ext cx="1318846" cy="86177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b-NO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endParaRPr lang="nb-NO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30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-1" y="-84457"/>
            <a:ext cx="18113835" cy="610001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500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957054" y="1796258"/>
            <a:ext cx="15994011" cy="861774"/>
          </a:xfrm>
        </p:spPr>
        <p:txBody>
          <a:bodyPr/>
          <a:lstStyle/>
          <a:p>
            <a:pPr marL="179388" lvl="1" indent="0">
              <a:spcAft>
                <a:spcPts val="1200"/>
              </a:spcAft>
              <a:buNone/>
            </a:pPr>
            <a:r>
              <a:rPr lang="nb-NO" sz="5000" dirty="0">
                <a:solidFill>
                  <a:schemeClr val="bg1"/>
                </a:solidFill>
              </a:rPr>
              <a:t> </a:t>
            </a:r>
            <a:r>
              <a:rPr lang="nb-NO" sz="5000" dirty="0" smtClean="0">
                <a:solidFill>
                  <a:schemeClr val="bg1"/>
                </a:solidFill>
              </a:rPr>
              <a:t>         </a:t>
            </a:r>
          </a:p>
          <a:p>
            <a:pPr marL="179388" lvl="1" indent="0">
              <a:spcAft>
                <a:spcPts val="1200"/>
              </a:spcAft>
              <a:buNone/>
            </a:pPr>
            <a:r>
              <a:rPr lang="nb-NO" sz="5000" dirty="0">
                <a:solidFill>
                  <a:schemeClr val="bg1"/>
                </a:solidFill>
              </a:rPr>
              <a:t> </a:t>
            </a:r>
            <a:r>
              <a:rPr lang="nb-NO" sz="5000" dirty="0" smtClean="0">
                <a:solidFill>
                  <a:schemeClr val="bg1"/>
                </a:solidFill>
              </a:rPr>
              <a:t>         ny </a:t>
            </a:r>
            <a:r>
              <a:rPr lang="nb-NO" sz="5000" dirty="0" err="1" smtClean="0">
                <a:solidFill>
                  <a:schemeClr val="bg1"/>
                </a:solidFill>
              </a:rPr>
              <a:t>OfTP</a:t>
            </a:r>
            <a:r>
              <a:rPr lang="nb-NO" sz="5000" dirty="0" smtClean="0">
                <a:solidFill>
                  <a:schemeClr val="bg1"/>
                </a:solidFill>
              </a:rPr>
              <a:t>?</a:t>
            </a:r>
          </a:p>
          <a:p>
            <a:pPr marL="179388" lvl="1" indent="0">
              <a:spcAft>
                <a:spcPts val="1200"/>
              </a:spcAft>
              <a:buNone/>
            </a:pPr>
            <a:r>
              <a:rPr lang="nb-NO" sz="5000" dirty="0" smtClean="0">
                <a:solidFill>
                  <a:schemeClr val="bg1"/>
                </a:solidFill>
              </a:rPr>
              <a:t>    </a:t>
            </a:r>
            <a:endParaRPr lang="nb-NO" sz="5000" dirty="0">
              <a:solidFill>
                <a:schemeClr val="bg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748270" cy="2160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5A8C69-1E23-4468-AC94-010B558DD334}" type="slidenum">
              <a:rPr kumimoji="0" lang="nb-NO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685800" y="2851381"/>
            <a:ext cx="2286001" cy="86177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b-NO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endParaRPr lang="nb-NO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7742" r="13007"/>
          <a:stretch/>
        </p:blipFill>
        <p:spPr>
          <a:xfrm>
            <a:off x="5749047" y="-12033"/>
            <a:ext cx="6499100" cy="6172201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-1" y="9236"/>
            <a:ext cx="12248147" cy="616016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30</a:t>
            </a:fld>
            <a:endParaRPr lang="nb-NO" dirty="0"/>
          </a:p>
        </p:txBody>
      </p:sp>
      <p:sp>
        <p:nvSpPr>
          <p:cNvPr id="13" name="Rektangel 12"/>
          <p:cNvSpPr/>
          <p:nvPr/>
        </p:nvSpPr>
        <p:spPr>
          <a:xfrm>
            <a:off x="2046082" y="0"/>
            <a:ext cx="4744461" cy="2880671"/>
          </a:xfrm>
          <a:prstGeom prst="rect">
            <a:avLst/>
          </a:prstGeom>
          <a:solidFill>
            <a:srgbClr val="002E5E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ittel 2"/>
          <p:cNvSpPr txBox="1">
            <a:spLocks/>
          </p:cNvSpPr>
          <p:nvPr/>
        </p:nvSpPr>
        <p:spPr bwMode="auto">
          <a:xfrm>
            <a:off x="2176758" y="126134"/>
            <a:ext cx="6659868" cy="238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nb-NO" sz="6600" dirty="0" smtClean="0">
              <a:solidFill>
                <a:schemeClr val="bg1"/>
              </a:solidFill>
            </a:endParaRPr>
          </a:p>
          <a:p>
            <a:endParaRPr lang="nb-NO" sz="6600" dirty="0">
              <a:solidFill>
                <a:schemeClr val="bg1"/>
              </a:solidFill>
            </a:endParaRPr>
          </a:p>
          <a:p>
            <a:endParaRPr lang="nb-NO" sz="6600" dirty="0" smtClean="0">
              <a:solidFill>
                <a:schemeClr val="bg1"/>
              </a:solidFill>
            </a:endParaRPr>
          </a:p>
          <a:p>
            <a:endParaRPr lang="nb-NO" sz="6600" dirty="0">
              <a:solidFill>
                <a:schemeClr val="bg1"/>
              </a:solidFill>
            </a:endParaRPr>
          </a:p>
          <a:p>
            <a:endParaRPr lang="nb-NO" sz="6600" dirty="0" smtClean="0">
              <a:solidFill>
                <a:schemeClr val="bg1"/>
              </a:solidFill>
            </a:endParaRPr>
          </a:p>
          <a:p>
            <a:endParaRPr lang="nb-NO" sz="6600" dirty="0">
              <a:solidFill>
                <a:schemeClr val="bg1"/>
              </a:solidFill>
            </a:endParaRPr>
          </a:p>
          <a:p>
            <a:r>
              <a:rPr lang="nb-NO" sz="6600" dirty="0" smtClean="0">
                <a:solidFill>
                  <a:schemeClr val="bg1"/>
                </a:solidFill>
              </a:rPr>
              <a:t>													</a:t>
            </a:r>
            <a:br>
              <a:rPr lang="nb-NO" sz="6600" dirty="0" smtClean="0">
                <a:solidFill>
                  <a:schemeClr val="bg1"/>
                </a:solidFill>
              </a:rPr>
            </a:br>
            <a:r>
              <a:rPr lang="nb-NO" sz="6600" dirty="0" smtClean="0">
                <a:solidFill>
                  <a:schemeClr val="bg1"/>
                </a:solidFill>
              </a:rPr>
              <a:t>Født </a:t>
            </a:r>
            <a:br>
              <a:rPr lang="nb-NO" sz="6600" dirty="0" smtClean="0">
                <a:solidFill>
                  <a:schemeClr val="bg1"/>
                </a:solidFill>
              </a:rPr>
            </a:br>
            <a:r>
              <a:rPr lang="nb-NO" sz="6600" dirty="0" smtClean="0">
                <a:solidFill>
                  <a:schemeClr val="bg1"/>
                </a:solidFill>
              </a:rPr>
              <a:t>før </a:t>
            </a:r>
            <a:r>
              <a:rPr lang="nb-NO" sz="6000" dirty="0" smtClean="0">
                <a:solidFill>
                  <a:schemeClr val="bg1"/>
                </a:solidFill>
              </a:rPr>
              <a:t>19</a:t>
            </a:r>
            <a:r>
              <a:rPr lang="nb-NO" sz="6600" dirty="0" smtClean="0">
                <a:solidFill>
                  <a:schemeClr val="bg1"/>
                </a:solidFill>
              </a:rPr>
              <a:t>63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2046082" y="3085073"/>
            <a:ext cx="9535813" cy="1877437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Bruttoordningen og dagens AFP videreføres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 samordningsregler: Bruttoordningen tilpasses ny alderspensjon i folketrygden 1954–1962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Utfasing </a:t>
            </a:r>
            <a:r>
              <a:rPr 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 individuell </a:t>
            </a:r>
            <a:r>
              <a:rPr lang="nb-N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 1959–1962</a:t>
            </a:r>
            <a:endParaRPr lang="nb-N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2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31</a:t>
            </a:fld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0" y="-97971"/>
            <a:ext cx="12192000" cy="617220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2"/>
          <p:cNvSpPr>
            <a:spLocks noGrp="1"/>
          </p:cNvSpPr>
          <p:nvPr>
            <p:ph type="title"/>
          </p:nvPr>
        </p:nvSpPr>
        <p:spPr>
          <a:xfrm>
            <a:off x="336634" y="296651"/>
            <a:ext cx="11488422" cy="972751"/>
          </a:xfrm>
        </p:spPr>
        <p:txBody>
          <a:bodyPr/>
          <a:lstStyle/>
          <a:p>
            <a:r>
              <a:rPr lang="nb-NO" sz="4000" dirty="0" smtClean="0">
                <a:solidFill>
                  <a:schemeClr val="bg1"/>
                </a:solidFill>
              </a:rPr>
              <a:t>Nye samordningsregler </a:t>
            </a:r>
            <a:r>
              <a:rPr lang="nb-NO" sz="4000" dirty="0">
                <a:solidFill>
                  <a:schemeClr val="bg1"/>
                </a:solidFill>
              </a:rPr>
              <a:t>–</a:t>
            </a:r>
            <a:r>
              <a:rPr lang="nb-NO" dirty="0">
                <a:solidFill>
                  <a:schemeClr val="bg1"/>
                </a:solidFill>
              </a:rPr>
              <a:t> ingen nullpensjonister</a:t>
            </a:r>
          </a:p>
        </p:txBody>
      </p:sp>
      <p:sp>
        <p:nvSpPr>
          <p:cNvPr id="13" name="Rektangel 12"/>
          <p:cNvSpPr/>
          <p:nvPr/>
        </p:nvSpPr>
        <p:spPr>
          <a:xfrm>
            <a:off x="10040443" y="1690232"/>
            <a:ext cx="1053996" cy="486375"/>
          </a:xfrm>
          <a:prstGeom prst="rect">
            <a:avLst/>
          </a:prstGeom>
          <a:solidFill>
            <a:srgbClr val="002E5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/>
          <p:cNvSpPr/>
          <p:nvPr/>
        </p:nvSpPr>
        <p:spPr>
          <a:xfrm>
            <a:off x="4563977" y="1690232"/>
            <a:ext cx="789249" cy="486375"/>
          </a:xfrm>
          <a:prstGeom prst="rect">
            <a:avLst/>
          </a:prstGeom>
          <a:solidFill>
            <a:srgbClr val="002E5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tel 2"/>
              <p:cNvSpPr txBox="1">
                <a:spLocks/>
              </p:cNvSpPr>
              <p:nvPr/>
            </p:nvSpPr>
            <p:spPr bwMode="auto">
              <a:xfrm>
                <a:off x="443669" y="1690232"/>
                <a:ext cx="5473554" cy="486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>
                <a:lvl1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𝑩𝒓</m:t>
                      </m:r>
                      <m:r>
                        <a:rPr lang="nb-NO" sz="1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𝑢𝑡𝑡𝑜𝑝𝑒𝑛𝑠𝑗𝑜𝑛</m:t>
                      </m:r>
                      <m:r>
                        <a:rPr lang="nb-NO" sz="1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nb-NO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b-NO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nb-NO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1−0,02</m:t>
                                  </m:r>
                                </m:e>
                              </m:d>
                              <m:r>
                                <a:rPr lang="nb-NO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nb-NO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𝑝𝑒𝑛𝑠𝑗𝑜𝑛𝑠𝑏𝑒h𝑜𝑙𝑑𝑛𝑖𝑛𝑔</m:t>
                              </m:r>
                            </m:num>
                            <m:den>
                              <m:r>
                                <a:rPr lang="nb-NO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𝐷𝑒𝑙𝑖𝑛𝑔𝑠𝑡𝑎𝑙𝑙</m:t>
                              </m:r>
                            </m:den>
                          </m:f>
                          <m:r>
                            <a:rPr lang="nb-NO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nb-NO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2,5</m:t>
                              </m:r>
                              <m:r>
                                <a:rPr lang="nb-NO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num>
                            <m:den>
                              <m:r>
                                <a:rPr lang="nb-NO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𝐷𝑒𝑙𝑖𝑛𝑔𝑠𝑡𝑎𝑙𝑙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nb-NO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ittel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669" y="1690232"/>
                <a:ext cx="5473554" cy="486375"/>
              </a:xfrm>
              <a:prstGeom prst="rect">
                <a:avLst/>
              </a:prstGeom>
              <a:blipFill>
                <a:blip r:embed="rId3"/>
                <a:stretch>
                  <a:fillRect b="-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tel 2"/>
              <p:cNvSpPr txBox="1">
                <a:spLocks/>
              </p:cNvSpPr>
              <p:nvPr/>
            </p:nvSpPr>
            <p:spPr bwMode="auto">
              <a:xfrm>
                <a:off x="6316930" y="1664024"/>
                <a:ext cx="4777509" cy="486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>
                <a:lvl1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nb-NO" sz="15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nb-NO" sz="15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𝑟𝑢𝑡𝑡𝑜𝑝𝑒𝑛𝑠𝑗𝑜𝑛</m:t>
                    </m:r>
                    <m:r>
                      <a:rPr lang="nb-NO" sz="15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nb-NO" sz="15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nb-NO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1−0,02</m:t>
                            </m:r>
                          </m:e>
                        </m:d>
                        <m:r>
                          <a:rPr lang="nb-NO" sz="15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nb-NO" sz="15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𝑝𝑒𝑛𝑠𝑗𝑜𝑛𝑠𝑏𝑒h𝑜𝑙𝑑𝑛𝑖𝑛𝑔</m:t>
                        </m:r>
                      </m:num>
                      <m:den>
                        <m:r>
                          <a:rPr lang="nb-NO" sz="15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𝐷𝑒𝑙𝑖𝑛𝑔𝑠𝑡𝑎𝑙𝑙</m:t>
                        </m:r>
                      </m:den>
                    </m:f>
                    <m:r>
                      <a:rPr lang="nb-NO" sz="15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b-NO" sz="15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5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2,5</m:t>
                        </m:r>
                        <m:r>
                          <a:rPr lang="nb-NO" sz="15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r>
                          <a:rPr lang="nb-NO" sz="15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𝐷𝑒𝑙𝑖𝑛𝑔𝑠𝑡𝑎𝑙𝑙</m:t>
                        </m:r>
                      </m:den>
                    </m:f>
                  </m:oMath>
                </a14:m>
                <a:r>
                  <a:rPr lang="nb-NO" sz="1400" dirty="0" smtClean="0">
                    <a:solidFill>
                      <a:schemeClr val="bg1"/>
                    </a:solidFill>
                  </a:rPr>
                  <a:t> </a:t>
                </a:r>
                <a:endParaRPr lang="nb-NO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ittel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6930" y="1664024"/>
                <a:ext cx="4777509" cy="486375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Bild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350" y="2265161"/>
            <a:ext cx="5377138" cy="3005588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085" y="2265161"/>
            <a:ext cx="5377138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5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12192000" cy="613447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>
                <a:solidFill>
                  <a:schemeClr val="bg1"/>
                </a:solidFill>
              </a:rPr>
              <a:t>Samordning med privat AFP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effectLst>
            <a:reflection stA="45000" endPos="5000" dist="50800" dir="5400000" sy="-100000" algn="bl" rotWithShape="0"/>
          </a:effectLst>
        </p:spPr>
        <p:txBody>
          <a:bodyPr/>
          <a:lstStyle/>
          <a:p>
            <a:r>
              <a:rPr lang="nb-NO" sz="2800" dirty="0" smtClean="0">
                <a:solidFill>
                  <a:schemeClr val="bg1"/>
                </a:solidFill>
              </a:rPr>
              <a:t>Gjennomfører </a:t>
            </a:r>
            <a:r>
              <a:rPr lang="nb-NO" sz="2800" dirty="0">
                <a:solidFill>
                  <a:schemeClr val="bg1"/>
                </a:solidFill>
              </a:rPr>
              <a:t>ikke </a:t>
            </a:r>
            <a:r>
              <a:rPr lang="nb-NO" sz="2800" dirty="0" smtClean="0">
                <a:solidFill>
                  <a:schemeClr val="bg1"/>
                </a:solidFill>
              </a:rPr>
              <a:t>den </a:t>
            </a:r>
            <a:r>
              <a:rPr lang="nb-NO" sz="2800" dirty="0">
                <a:solidFill>
                  <a:schemeClr val="bg1"/>
                </a:solidFill>
              </a:rPr>
              <a:t>vedtatte innfasingen av strengere samordning av offentlig tjenestepensjon med ny, privat AFP for årskullene </a:t>
            </a:r>
            <a:r>
              <a:rPr lang="nb-NO" sz="2800" dirty="0" smtClean="0">
                <a:solidFill>
                  <a:schemeClr val="bg1"/>
                </a:solidFill>
              </a:rPr>
              <a:t>1954–1962</a:t>
            </a:r>
            <a:endParaRPr lang="nb-NO" sz="2800" dirty="0">
              <a:solidFill>
                <a:schemeClr val="bg1"/>
              </a:solidFill>
            </a:endParaRPr>
          </a:p>
          <a:p>
            <a:pPr>
              <a:spcBef>
                <a:spcPts val="2400"/>
              </a:spcBef>
            </a:pPr>
            <a:r>
              <a:rPr lang="nb-NO" sz="2800" dirty="0" smtClean="0">
                <a:solidFill>
                  <a:schemeClr val="bg1"/>
                </a:solidFill>
              </a:rPr>
              <a:t>For </a:t>
            </a:r>
            <a:r>
              <a:rPr lang="nb-NO" sz="2800" dirty="0">
                <a:solidFill>
                  <a:schemeClr val="bg1"/>
                </a:solidFill>
              </a:rPr>
              <a:t>disse årskullene skal samordningen skje på samme måte som for de som er født før </a:t>
            </a:r>
            <a:r>
              <a:rPr lang="nb-NO" sz="2800" dirty="0" smtClean="0">
                <a:solidFill>
                  <a:schemeClr val="bg1"/>
                </a:solidFill>
              </a:rPr>
              <a:t>1954: </a:t>
            </a:r>
            <a:r>
              <a:rPr lang="nb-NO" sz="2800" dirty="0">
                <a:solidFill>
                  <a:schemeClr val="bg1"/>
                </a:solidFill>
              </a:rPr>
              <a:t>det gjøres bare fradrag i bruttopensjonen for maksimalt 15 prosent av privat </a:t>
            </a:r>
            <a:r>
              <a:rPr lang="nb-NO" sz="2800" dirty="0" smtClean="0">
                <a:solidFill>
                  <a:schemeClr val="bg1"/>
                </a:solidFill>
              </a:rPr>
              <a:t>AFP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32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187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12192000" cy="613447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>
                <a:solidFill>
                  <a:schemeClr val="bg1"/>
                </a:solidFill>
              </a:rPr>
              <a:t>Levealdersjustering av bruttopensjon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0720" y="1584961"/>
            <a:ext cx="10982960" cy="4533800"/>
          </a:xfrm>
          <a:effectLst>
            <a:reflection stA="45000" endPos="5000" dist="50800" dir="5400000" sy="-100000" algn="bl" rotWithShape="0"/>
          </a:effectLst>
        </p:spPr>
        <p:txBody>
          <a:bodyPr/>
          <a:lstStyle/>
          <a:p>
            <a:pPr>
              <a:spcBef>
                <a:spcPts val="1200"/>
              </a:spcBef>
            </a:pPr>
            <a:r>
              <a:rPr lang="nb-NO" sz="2800" dirty="0">
                <a:solidFill>
                  <a:schemeClr val="bg1"/>
                </a:solidFill>
              </a:rPr>
              <a:t>Brutto tjenestepensjon som skal samordnes med gammel folketrygd levealdersjusteres med </a:t>
            </a:r>
            <a:r>
              <a:rPr lang="nb-NO" sz="2800" dirty="0" smtClean="0">
                <a:solidFill>
                  <a:schemeClr val="bg1"/>
                </a:solidFill>
              </a:rPr>
              <a:t>forholdstall (gulv 1,000)</a:t>
            </a:r>
            <a:endParaRPr lang="nb-NO" sz="2800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nb-NO" sz="2800" dirty="0">
                <a:solidFill>
                  <a:schemeClr val="bg1"/>
                </a:solidFill>
              </a:rPr>
              <a:t>Brutto tjenestepensjon som skal samordnes med ny folketrygd levealdersjusteres med </a:t>
            </a:r>
            <a:r>
              <a:rPr lang="nb-NO" sz="2800" dirty="0" smtClean="0">
                <a:solidFill>
                  <a:schemeClr val="bg1"/>
                </a:solidFill>
              </a:rPr>
              <a:t>delingstall (gulv 13,42)</a:t>
            </a:r>
            <a:endParaRPr lang="nb-NO" sz="2800" dirty="0">
              <a:solidFill>
                <a:schemeClr val="bg1"/>
              </a:solidFill>
            </a:endParaRPr>
          </a:p>
          <a:p>
            <a:endParaRPr lang="nb-NO" sz="2800" dirty="0" smtClean="0">
              <a:solidFill>
                <a:schemeClr val="bg1"/>
              </a:solidFill>
            </a:endParaRPr>
          </a:p>
          <a:p>
            <a:r>
              <a:rPr lang="nb-NO" sz="2800" dirty="0" smtClean="0">
                <a:solidFill>
                  <a:schemeClr val="bg1"/>
                </a:solidFill>
              </a:rPr>
              <a:t>Justering i reglene </a:t>
            </a:r>
            <a:r>
              <a:rPr lang="nb-NO" sz="2800" dirty="0">
                <a:solidFill>
                  <a:schemeClr val="bg1"/>
                </a:solidFill>
              </a:rPr>
              <a:t>for levealdersjustering av </a:t>
            </a:r>
            <a:r>
              <a:rPr lang="nb-NO" sz="2800" dirty="0" smtClean="0">
                <a:solidFill>
                  <a:schemeClr val="bg1"/>
                </a:solidFill>
              </a:rPr>
              <a:t>bruttopensjon</a:t>
            </a:r>
          </a:p>
          <a:p>
            <a:r>
              <a:rPr lang="nb-NO" sz="2800" dirty="0">
                <a:solidFill>
                  <a:schemeClr val="bg1"/>
                </a:solidFill>
              </a:rPr>
              <a:t>N</a:t>
            </a:r>
            <a:r>
              <a:rPr lang="nb-NO" sz="2800" dirty="0" smtClean="0">
                <a:solidFill>
                  <a:schemeClr val="bg1"/>
                </a:solidFill>
              </a:rPr>
              <a:t>edre </a:t>
            </a:r>
            <a:r>
              <a:rPr lang="nb-NO" sz="2800" dirty="0">
                <a:solidFill>
                  <a:schemeClr val="bg1"/>
                </a:solidFill>
              </a:rPr>
              <a:t>grense for forholdstallet reduseres ved utsatt uttak helt til delingstallet er </a:t>
            </a:r>
            <a:r>
              <a:rPr lang="nb-NO" sz="2800" dirty="0" smtClean="0">
                <a:solidFill>
                  <a:schemeClr val="bg1"/>
                </a:solidFill>
              </a:rPr>
              <a:t>13,42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33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386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Høringsforslag: </a:t>
            </a:r>
            <a:r>
              <a:rPr lang="nb-NO" dirty="0"/>
              <a:t>L</a:t>
            </a:r>
            <a:r>
              <a:rPr lang="nb-NO" dirty="0" smtClean="0"/>
              <a:t>evealdersjustering av bruttopensjon (1954-kullet)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34</a:t>
            </a:fld>
            <a:endParaRPr lang="nb-NO" dirty="0"/>
          </a:p>
        </p:txBody>
      </p:sp>
      <p:graphicFrame>
        <p:nvGraphicFramePr>
          <p:cNvPr id="12" name="Plassholder for innhold 11"/>
          <p:cNvGraphicFramePr>
            <a:graphicFrameLocks noGrp="1"/>
          </p:cNvGraphicFramePr>
          <p:nvPr>
            <p:ph idx="1"/>
          </p:nvPr>
        </p:nvGraphicFramePr>
        <p:xfrm>
          <a:off x="982663" y="1592263"/>
          <a:ext cx="1015365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349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Chart bld="series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Høringsforslag: </a:t>
            </a:r>
            <a:r>
              <a:rPr lang="nb-NO" dirty="0"/>
              <a:t>L</a:t>
            </a:r>
            <a:r>
              <a:rPr lang="nb-NO" dirty="0" smtClean="0"/>
              <a:t>evealdersjustering av bruttopensjon (1954-kullet)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35</a:t>
            </a:fld>
            <a:endParaRPr lang="nb-NO" dirty="0"/>
          </a:p>
        </p:txBody>
      </p:sp>
      <p:graphicFrame>
        <p:nvGraphicFramePr>
          <p:cNvPr id="12" name="Plassholder for innhold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004438"/>
              </p:ext>
            </p:extLst>
          </p:nvPr>
        </p:nvGraphicFramePr>
        <p:xfrm>
          <a:off x="982663" y="1592263"/>
          <a:ext cx="1015365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16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Avtalen: Levealdersjustering av bruttopensjon (1954-kullet)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36</a:t>
            </a:fld>
            <a:endParaRPr lang="nb-NO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859453"/>
              </p:ext>
            </p:extLst>
          </p:nvPr>
        </p:nvGraphicFramePr>
        <p:xfrm>
          <a:off x="982663" y="1592263"/>
          <a:ext cx="1015365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051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12192000" cy="613447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983432" y="296652"/>
            <a:ext cx="10477640" cy="1143000"/>
          </a:xfrm>
        </p:spPr>
        <p:txBody>
          <a:bodyPr/>
          <a:lstStyle/>
          <a:p>
            <a:r>
              <a:rPr lang="nb-NO" sz="2800" dirty="0" smtClean="0">
                <a:solidFill>
                  <a:schemeClr val="bg1"/>
                </a:solidFill>
              </a:rPr>
              <a:t>Nødvendig alder for å kompensere for levealdersjusteringen</a:t>
            </a:r>
            <a:br>
              <a:rPr lang="nb-NO" sz="2800" dirty="0" smtClean="0">
                <a:solidFill>
                  <a:schemeClr val="bg1"/>
                </a:solidFill>
              </a:rPr>
            </a:br>
            <a:r>
              <a:rPr lang="nb-NO" sz="2800" dirty="0" smtClean="0">
                <a:solidFill>
                  <a:schemeClr val="bg1"/>
                </a:solidFill>
              </a:rPr>
              <a:t>Årskullene 1943–1962 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37</a:t>
            </a:fld>
            <a:endParaRPr lang="nb-NO" dirty="0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9215" y="1589404"/>
            <a:ext cx="6768006" cy="4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1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12192000" cy="613447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>
                <a:solidFill>
                  <a:schemeClr val="bg1"/>
                </a:solidFill>
              </a:rPr>
              <a:t>Utfasing av individuell garanti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effectLst>
            <a:reflection stA="45000" endPos="5000" dist="50800" dir="5400000" sy="-100000" algn="bl" rotWithShape="0"/>
          </a:effectLst>
        </p:spPr>
        <p:txBody>
          <a:bodyPr/>
          <a:lstStyle/>
          <a:p>
            <a:pPr>
              <a:spcBef>
                <a:spcPts val="1800"/>
              </a:spcBef>
            </a:pPr>
            <a:r>
              <a:rPr lang="nb-NO" sz="2700" dirty="0">
                <a:solidFill>
                  <a:schemeClr val="bg1"/>
                </a:solidFill>
              </a:rPr>
              <a:t>Individuell garanti videreføres for årskullene 1959–1962</a:t>
            </a:r>
          </a:p>
          <a:p>
            <a:pPr>
              <a:spcBef>
                <a:spcPts val="1800"/>
              </a:spcBef>
            </a:pPr>
            <a:r>
              <a:rPr lang="nb-NO" sz="2700" dirty="0" smtClean="0">
                <a:solidFill>
                  <a:schemeClr val="bg1"/>
                </a:solidFill>
              </a:rPr>
              <a:t>Får </a:t>
            </a:r>
            <a:r>
              <a:rPr lang="nb-NO" sz="2700" dirty="0">
                <a:solidFill>
                  <a:schemeClr val="bg1"/>
                </a:solidFill>
              </a:rPr>
              <a:t>en andel av det garantitillegget som er gitt til og med 1958-kullet</a:t>
            </a:r>
          </a:p>
          <a:p>
            <a:pPr>
              <a:spcBef>
                <a:spcPts val="1800"/>
              </a:spcBef>
            </a:pPr>
            <a:r>
              <a:rPr lang="nb-NO" sz="2700" dirty="0" smtClean="0">
                <a:solidFill>
                  <a:schemeClr val="bg1"/>
                </a:solidFill>
              </a:rPr>
              <a:t>Andelen </a:t>
            </a:r>
            <a:r>
              <a:rPr lang="nb-NO" sz="2700" dirty="0">
                <a:solidFill>
                  <a:schemeClr val="bg1"/>
                </a:solidFill>
              </a:rPr>
              <a:t>bestemmes av forholdet mellom opptjeningstid før 2011 og samlet opptjeningstid</a:t>
            </a:r>
          </a:p>
          <a:p>
            <a:pPr>
              <a:spcBef>
                <a:spcPts val="1800"/>
              </a:spcBef>
            </a:pPr>
            <a:r>
              <a:rPr lang="nb-NO" sz="2700" dirty="0" smtClean="0">
                <a:solidFill>
                  <a:schemeClr val="bg1"/>
                </a:solidFill>
              </a:rPr>
              <a:t>Trappes </a:t>
            </a:r>
            <a:r>
              <a:rPr lang="nb-NO" sz="2700" dirty="0">
                <a:solidFill>
                  <a:schemeClr val="bg1"/>
                </a:solidFill>
              </a:rPr>
              <a:t>også ned med årskull, slik at 1959-kullet får 90 prosent, 1960-kullet får 80 prosent, 1961-kullet får 70 prosent og 1962-kullet får 60 prosent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38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29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39</a:t>
            </a:fld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0" y="-97971"/>
            <a:ext cx="12192000" cy="617220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2"/>
          <p:cNvSpPr>
            <a:spLocks noGrp="1"/>
          </p:cNvSpPr>
          <p:nvPr>
            <p:ph type="title"/>
          </p:nvPr>
        </p:nvSpPr>
        <p:spPr>
          <a:xfrm>
            <a:off x="336634" y="296651"/>
            <a:ext cx="10580409" cy="972751"/>
          </a:xfrm>
        </p:spPr>
        <p:txBody>
          <a:bodyPr/>
          <a:lstStyle/>
          <a:p>
            <a:r>
              <a:rPr lang="nb-NO" sz="6600" dirty="0" smtClean="0">
                <a:solidFill>
                  <a:schemeClr val="bg1"/>
                </a:solidFill>
              </a:rPr>
              <a:t>Pensjon ved 70 år </a:t>
            </a:r>
            <a:r>
              <a:rPr lang="nb-NO" sz="2400" dirty="0" smtClean="0">
                <a:solidFill>
                  <a:schemeClr val="bg1"/>
                </a:solidFill>
              </a:rPr>
              <a:t>Inntekt 6 G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6484433" y="1957834"/>
            <a:ext cx="2003352" cy="486375"/>
          </a:xfrm>
          <a:prstGeom prst="rect">
            <a:avLst/>
          </a:prstGeom>
          <a:solidFill>
            <a:srgbClr val="002E5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/>
          <p:cNvSpPr/>
          <p:nvPr/>
        </p:nvSpPr>
        <p:spPr>
          <a:xfrm>
            <a:off x="336634" y="1957833"/>
            <a:ext cx="2008533" cy="486375"/>
          </a:xfrm>
          <a:prstGeom prst="rect">
            <a:avLst/>
          </a:prstGeom>
          <a:solidFill>
            <a:srgbClr val="002E5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2"/>
          <p:cNvSpPr txBox="1">
            <a:spLocks/>
          </p:cNvSpPr>
          <p:nvPr/>
        </p:nvSpPr>
        <p:spPr bwMode="auto">
          <a:xfrm>
            <a:off x="339642" y="1999256"/>
            <a:ext cx="5430645" cy="4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b-NO" sz="2800" dirty="0" smtClean="0">
                <a:solidFill>
                  <a:schemeClr val="bg1"/>
                </a:solidFill>
              </a:rPr>
              <a:t>1962-kullet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12" name="Tittel 2"/>
          <p:cNvSpPr txBox="1">
            <a:spLocks/>
          </p:cNvSpPr>
          <p:nvPr/>
        </p:nvSpPr>
        <p:spPr bwMode="auto">
          <a:xfrm>
            <a:off x="6484432" y="1957835"/>
            <a:ext cx="5430645" cy="4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b-NO" sz="2800" dirty="0" smtClean="0">
                <a:solidFill>
                  <a:schemeClr val="bg1"/>
                </a:solidFill>
              </a:rPr>
              <a:t>1963-kullet</a:t>
            </a:r>
            <a:endParaRPr lang="nb-NO" sz="2800" dirty="0">
              <a:solidFill>
                <a:schemeClr val="bg1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34" y="2674035"/>
            <a:ext cx="5590517" cy="288975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512" y="2667938"/>
            <a:ext cx="5590517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1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Pensjonssystemet i offentlig </a:t>
            </a:r>
            <a:r>
              <a:rPr lang="nb-NO" dirty="0" smtClean="0"/>
              <a:t>sektor (før pensjonsreformen)</a:t>
            </a:r>
            <a:endParaRPr lang="nb-NO" dirty="0" smtClean="0">
              <a:ea typeface="ＭＳ Ｐゴシック" pitchFamily="34" charset="-128"/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sz="half" idx="2"/>
          </p:nvPr>
        </p:nvSpPr>
        <p:spPr>
          <a:xfrm>
            <a:off x="6197600" y="1195755"/>
            <a:ext cx="4788000" cy="4921608"/>
          </a:xfrm>
        </p:spPr>
        <p:txBody>
          <a:bodyPr/>
          <a:lstStyle/>
          <a:p>
            <a:r>
              <a:rPr lang="nb-NO" dirty="0" smtClean="0"/>
              <a:t>62-65 år: AFP beregnet som gammel alderspensjon fra folketrygden + et AFP tillegg på 20 400 kroner</a:t>
            </a:r>
          </a:p>
          <a:p>
            <a:endParaRPr lang="nb-NO" dirty="0"/>
          </a:p>
          <a:p>
            <a:r>
              <a:rPr lang="nb-NO" dirty="0" smtClean="0"/>
              <a:t>65-67 år: Tjenestepensjons-beregnet AFP, 66 pst. av sluttlønn</a:t>
            </a:r>
          </a:p>
          <a:p>
            <a:endParaRPr lang="nb-NO" dirty="0"/>
          </a:p>
          <a:p>
            <a:r>
              <a:rPr lang="nb-NO" dirty="0" smtClean="0"/>
              <a:t>Fra 67 år: Brutto tjenestepensjon som samordnes med folketrygden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03" y="1591399"/>
            <a:ext cx="5843197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-1" y="-84457"/>
            <a:ext cx="18113835" cy="610001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500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957054" y="1796258"/>
            <a:ext cx="15994011" cy="861774"/>
          </a:xfrm>
        </p:spPr>
        <p:txBody>
          <a:bodyPr/>
          <a:lstStyle/>
          <a:p>
            <a:pPr marL="179388" lvl="1" indent="0">
              <a:spcAft>
                <a:spcPts val="1200"/>
              </a:spcAft>
              <a:buNone/>
            </a:pPr>
            <a:r>
              <a:rPr lang="nb-NO" sz="5000" dirty="0">
                <a:solidFill>
                  <a:schemeClr val="bg1"/>
                </a:solidFill>
              </a:rPr>
              <a:t> </a:t>
            </a:r>
            <a:r>
              <a:rPr lang="nb-NO" sz="5000" dirty="0" smtClean="0">
                <a:solidFill>
                  <a:schemeClr val="bg1"/>
                </a:solidFill>
              </a:rPr>
              <a:t>         </a:t>
            </a:r>
          </a:p>
          <a:p>
            <a:pPr marL="179388" lvl="1" indent="0">
              <a:spcAft>
                <a:spcPts val="1200"/>
              </a:spcAft>
              <a:buNone/>
            </a:pPr>
            <a:r>
              <a:rPr lang="nb-NO" sz="5000" dirty="0" smtClean="0">
                <a:solidFill>
                  <a:schemeClr val="bg1"/>
                </a:solidFill>
              </a:rPr>
              <a:t>        får hva?</a:t>
            </a:r>
          </a:p>
          <a:p>
            <a:pPr marL="179388" lvl="1" indent="0">
              <a:spcAft>
                <a:spcPts val="1200"/>
              </a:spcAft>
              <a:buNone/>
            </a:pPr>
            <a:r>
              <a:rPr lang="nb-NO" sz="5000" dirty="0" smtClean="0">
                <a:solidFill>
                  <a:schemeClr val="bg1"/>
                </a:solidFill>
              </a:rPr>
              <a:t>    </a:t>
            </a:r>
            <a:endParaRPr lang="nb-NO" sz="5000" dirty="0">
              <a:solidFill>
                <a:schemeClr val="bg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748270" cy="2160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5A8C69-1E23-4468-AC94-010B558DD334}" type="slidenum">
              <a:rPr kumimoji="0" lang="nb-NO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685800" y="2851381"/>
            <a:ext cx="1890345" cy="86177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b-NO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Hvem</a:t>
            </a:r>
            <a:endParaRPr lang="nb-NO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05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Hvem får hva?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41</a:t>
            </a:fld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215057" y="4440273"/>
            <a:ext cx="3896651" cy="1260283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Gammel folketrygd</a:t>
            </a:r>
            <a:endParaRPr lang="nb-NO" dirty="0"/>
          </a:p>
        </p:txBody>
      </p:sp>
      <p:cxnSp>
        <p:nvCxnSpPr>
          <p:cNvPr id="7" name="Rett pilkobling 6"/>
          <p:cNvCxnSpPr/>
          <p:nvPr/>
        </p:nvCxnSpPr>
        <p:spPr>
          <a:xfrm flipV="1">
            <a:off x="215057" y="5697415"/>
            <a:ext cx="11716105" cy="6221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/>
          <p:cNvSpPr/>
          <p:nvPr/>
        </p:nvSpPr>
        <p:spPr>
          <a:xfrm>
            <a:off x="85072" y="5841503"/>
            <a:ext cx="744662" cy="252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1943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3834329" y="5788751"/>
            <a:ext cx="744662" cy="252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1953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7267769" y="5732198"/>
            <a:ext cx="744662" cy="252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1963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5336626" y="5754851"/>
            <a:ext cx="744662" cy="252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1958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5" name="Rettvinklet trekant 14"/>
          <p:cNvSpPr/>
          <p:nvPr/>
        </p:nvSpPr>
        <p:spPr>
          <a:xfrm>
            <a:off x="4111708" y="4437132"/>
            <a:ext cx="3528392" cy="1260283"/>
          </a:xfrm>
          <a:prstGeom prst="rtTriangle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ttvinklet trekant 15"/>
          <p:cNvSpPr/>
          <p:nvPr/>
        </p:nvSpPr>
        <p:spPr>
          <a:xfrm rot="10800000">
            <a:off x="4111708" y="4446597"/>
            <a:ext cx="3528392" cy="1260283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/>
          <p:cNvSpPr/>
          <p:nvPr/>
        </p:nvSpPr>
        <p:spPr>
          <a:xfrm>
            <a:off x="7641801" y="4452685"/>
            <a:ext cx="4440530" cy="126028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Ny folketrygd</a:t>
            </a:r>
            <a:endParaRPr lang="nb-NO" dirty="0"/>
          </a:p>
        </p:txBody>
      </p:sp>
      <p:sp>
        <p:nvSpPr>
          <p:cNvPr id="18" name="Rektangel 17"/>
          <p:cNvSpPr/>
          <p:nvPr/>
        </p:nvSpPr>
        <p:spPr>
          <a:xfrm>
            <a:off x="5303912" y="6175440"/>
            <a:ext cx="914400" cy="354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Årskull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199869" y="3723933"/>
            <a:ext cx="3888432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Bruttopensjon samordnet</a:t>
            </a:r>
            <a:br>
              <a:rPr lang="nb-NO" dirty="0" smtClean="0">
                <a:solidFill>
                  <a:schemeClr val="tx1"/>
                </a:solidFill>
              </a:rPr>
            </a:br>
            <a:r>
              <a:rPr lang="nb-NO" dirty="0" smtClean="0">
                <a:solidFill>
                  <a:schemeClr val="tx1"/>
                </a:solidFill>
              </a:rPr>
              <a:t>med gammel FT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20" name="Rettvinklet trekant 19"/>
          <p:cNvSpPr/>
          <p:nvPr/>
        </p:nvSpPr>
        <p:spPr>
          <a:xfrm>
            <a:off x="4096281" y="3732168"/>
            <a:ext cx="3528392" cy="72008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Rettvinklet trekant 21"/>
          <p:cNvSpPr/>
          <p:nvPr/>
        </p:nvSpPr>
        <p:spPr>
          <a:xfrm rot="10800000">
            <a:off x="4063148" y="3743600"/>
            <a:ext cx="3589142" cy="72008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24" name="Rektangel 23"/>
          <p:cNvSpPr/>
          <p:nvPr/>
        </p:nvSpPr>
        <p:spPr>
          <a:xfrm>
            <a:off x="215057" y="3185509"/>
            <a:ext cx="7447199" cy="4371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Gammel AFP</a:t>
            </a:r>
            <a:endParaRPr lang="nb-NO" dirty="0"/>
          </a:p>
        </p:txBody>
      </p:sp>
      <p:sp>
        <p:nvSpPr>
          <p:cNvPr id="25" name="Rektangel 24"/>
          <p:cNvSpPr/>
          <p:nvPr/>
        </p:nvSpPr>
        <p:spPr>
          <a:xfrm>
            <a:off x="255372" y="2460884"/>
            <a:ext cx="5630495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Individuell garanti</a:t>
            </a:r>
            <a:endParaRPr lang="nb-NO" dirty="0"/>
          </a:p>
        </p:txBody>
      </p:sp>
      <p:sp>
        <p:nvSpPr>
          <p:cNvPr id="23" name="Rektangel 22"/>
          <p:cNvSpPr/>
          <p:nvPr/>
        </p:nvSpPr>
        <p:spPr>
          <a:xfrm>
            <a:off x="7615232" y="3257766"/>
            <a:ext cx="4418375" cy="437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Ny AFP</a:t>
            </a:r>
            <a:endParaRPr lang="nb-NO" dirty="0"/>
          </a:p>
        </p:txBody>
      </p:sp>
      <p:sp>
        <p:nvSpPr>
          <p:cNvPr id="27" name="Rektangel 26"/>
          <p:cNvSpPr/>
          <p:nvPr/>
        </p:nvSpPr>
        <p:spPr>
          <a:xfrm>
            <a:off x="5901544" y="2460884"/>
            <a:ext cx="1714659" cy="360040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Ind. </a:t>
            </a:r>
            <a:r>
              <a:rPr lang="nb-NO" dirty="0"/>
              <a:t>g</a:t>
            </a:r>
            <a:r>
              <a:rPr lang="nb-NO" dirty="0" smtClean="0"/>
              <a:t>ar.</a:t>
            </a:r>
            <a:endParaRPr lang="nb-NO" dirty="0"/>
          </a:p>
        </p:txBody>
      </p:sp>
      <p:sp>
        <p:nvSpPr>
          <p:cNvPr id="28" name="Rektangel 27"/>
          <p:cNvSpPr/>
          <p:nvPr/>
        </p:nvSpPr>
        <p:spPr>
          <a:xfrm>
            <a:off x="7662255" y="2467780"/>
            <a:ext cx="1376237" cy="36004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2011-tillegg</a:t>
            </a:r>
            <a:endParaRPr lang="nb-NO" dirty="0"/>
          </a:p>
        </p:txBody>
      </p:sp>
      <p:cxnSp>
        <p:nvCxnSpPr>
          <p:cNvPr id="6" name="Rett linje 5"/>
          <p:cNvCxnSpPr/>
          <p:nvPr/>
        </p:nvCxnSpPr>
        <p:spPr>
          <a:xfrm>
            <a:off x="7636863" y="1611711"/>
            <a:ext cx="15427" cy="28377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vinklet trekant 30"/>
          <p:cNvSpPr/>
          <p:nvPr/>
        </p:nvSpPr>
        <p:spPr>
          <a:xfrm>
            <a:off x="7662255" y="3876319"/>
            <a:ext cx="4399623" cy="582248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ttvinklet trekant 31"/>
          <p:cNvSpPr/>
          <p:nvPr/>
        </p:nvSpPr>
        <p:spPr>
          <a:xfrm rot="10800000">
            <a:off x="7662255" y="3889469"/>
            <a:ext cx="4399623" cy="582248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TekstSylinder 32"/>
          <p:cNvSpPr txBox="1"/>
          <p:nvPr/>
        </p:nvSpPr>
        <p:spPr>
          <a:xfrm>
            <a:off x="10583597" y="3862836"/>
            <a:ext cx="146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Påslag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4" name="TekstSylinder 33"/>
          <p:cNvSpPr txBox="1"/>
          <p:nvPr/>
        </p:nvSpPr>
        <p:spPr>
          <a:xfrm>
            <a:off x="7644576" y="3031354"/>
            <a:ext cx="4389658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Betinget tjenestepensjon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5" name="Rektangel 34"/>
          <p:cNvSpPr/>
          <p:nvPr/>
        </p:nvSpPr>
        <p:spPr>
          <a:xfrm>
            <a:off x="8556257" y="5727781"/>
            <a:ext cx="744662" cy="252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1967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6" name="TekstSylinder 35"/>
          <p:cNvSpPr txBox="1"/>
          <p:nvPr/>
        </p:nvSpPr>
        <p:spPr>
          <a:xfrm>
            <a:off x="5543178" y="3480643"/>
            <a:ext cx="3851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Bruttopensjon </a:t>
            </a:r>
          </a:p>
          <a:p>
            <a:r>
              <a:rPr lang="nb-NO" dirty="0" smtClean="0"/>
              <a:t>samordnet med ny FT</a:t>
            </a:r>
            <a:endParaRPr lang="nb-NO" dirty="0"/>
          </a:p>
        </p:txBody>
      </p:sp>
      <p:sp>
        <p:nvSpPr>
          <p:cNvPr id="37" name="Rektangel 36"/>
          <p:cNvSpPr/>
          <p:nvPr/>
        </p:nvSpPr>
        <p:spPr>
          <a:xfrm>
            <a:off x="9452088" y="5717055"/>
            <a:ext cx="744662" cy="252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1970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8" name="TekstSylinder 37"/>
          <p:cNvSpPr txBox="1"/>
          <p:nvPr/>
        </p:nvSpPr>
        <p:spPr>
          <a:xfrm>
            <a:off x="7661040" y="1682917"/>
            <a:ext cx="1947737" cy="36933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Overgangstillegg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9" name="TekstSylinder 38"/>
          <p:cNvSpPr txBox="1"/>
          <p:nvPr/>
        </p:nvSpPr>
        <p:spPr>
          <a:xfrm>
            <a:off x="7629285" y="2062157"/>
            <a:ext cx="4291062" cy="369332"/>
          </a:xfrm>
          <a:prstGeom prst="rect">
            <a:avLst/>
          </a:prstGeom>
          <a:solidFill>
            <a:srgbClr val="E34FC7"/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Fleksibelt uttak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41" name="Rettvinklet trekant 40"/>
          <p:cNvSpPr/>
          <p:nvPr/>
        </p:nvSpPr>
        <p:spPr>
          <a:xfrm>
            <a:off x="4065689" y="3720801"/>
            <a:ext cx="3528392" cy="72008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0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4" grpId="0" animBg="1"/>
      <p:bldP spid="25" grpId="0" animBg="1"/>
      <p:bldP spid="23" grpId="0" animBg="1"/>
      <p:bldP spid="27" grpId="0" animBg="1"/>
      <p:bldP spid="28" grpId="0" animBg="1"/>
      <p:bldP spid="31" grpId="0" animBg="1"/>
      <p:bldP spid="32" grpId="0" animBg="1"/>
      <p:bldP spid="34" grpId="0" animBg="1"/>
      <p:bldP spid="36" grpId="0"/>
      <p:bldP spid="38" grpId="0" animBg="1"/>
      <p:bldP spid="39" grpId="0" animBg="1"/>
      <p:bldP spid="4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42</a:t>
            </a:fld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0" y="-97971"/>
            <a:ext cx="12192000" cy="623244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2"/>
          <p:cNvSpPr>
            <a:spLocks noGrp="1"/>
          </p:cNvSpPr>
          <p:nvPr>
            <p:ph type="title"/>
          </p:nvPr>
        </p:nvSpPr>
        <p:spPr>
          <a:xfrm>
            <a:off x="336634" y="296651"/>
            <a:ext cx="10580409" cy="972751"/>
          </a:xfrm>
        </p:spPr>
        <p:txBody>
          <a:bodyPr/>
          <a:lstStyle/>
          <a:p>
            <a:r>
              <a:rPr lang="nb-NO" sz="6600" dirty="0" smtClean="0">
                <a:solidFill>
                  <a:schemeClr val="bg1"/>
                </a:solidFill>
              </a:rPr>
              <a:t>Prosessen(e)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1728890" y="1664024"/>
            <a:ext cx="4281293" cy="4435987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nb-NO" sz="3200" dirty="0" smtClean="0">
                <a:solidFill>
                  <a:schemeClr val="bg1"/>
                </a:solidFill>
              </a:rPr>
              <a:t>Pensjonsavtalen</a:t>
            </a:r>
          </a:p>
          <a:p>
            <a:pPr>
              <a:spcBef>
                <a:spcPts val="1800"/>
              </a:spcBef>
            </a:pPr>
            <a:r>
              <a:rPr lang="nb-NO" sz="3200" dirty="0" smtClean="0">
                <a:solidFill>
                  <a:schemeClr val="bg1"/>
                </a:solidFill>
              </a:rPr>
              <a:t>Høringsnotat</a:t>
            </a:r>
            <a:endParaRPr lang="nb-NO" sz="3200" b="1" dirty="0" smtClean="0">
              <a:solidFill>
                <a:schemeClr val="bg1"/>
              </a:solidFill>
            </a:endParaRPr>
          </a:p>
          <a:p>
            <a:pPr>
              <a:spcBef>
                <a:spcPts val="1800"/>
              </a:spcBef>
            </a:pPr>
            <a:r>
              <a:rPr lang="nb-NO" sz="3200" dirty="0" smtClean="0">
                <a:solidFill>
                  <a:schemeClr val="bg1"/>
                </a:solidFill>
              </a:rPr>
              <a:t>Lovproposisjon</a:t>
            </a:r>
          </a:p>
          <a:p>
            <a:pPr>
              <a:spcBef>
                <a:spcPts val="1800"/>
              </a:spcBef>
            </a:pPr>
            <a:r>
              <a:rPr lang="nb-NO" sz="3200" dirty="0" smtClean="0">
                <a:solidFill>
                  <a:schemeClr val="bg1"/>
                </a:solidFill>
              </a:rPr>
              <a:t>Stortingsvedtak</a:t>
            </a:r>
          </a:p>
          <a:p>
            <a:pPr>
              <a:spcBef>
                <a:spcPts val="1800"/>
              </a:spcBef>
            </a:pPr>
            <a:r>
              <a:rPr lang="nb-NO" sz="3200" dirty="0" smtClean="0">
                <a:solidFill>
                  <a:schemeClr val="bg1"/>
                </a:solidFill>
              </a:rPr>
              <a:t>Ikrafttredelse</a:t>
            </a:r>
            <a:endParaRPr lang="nb-NO" sz="3200" dirty="0">
              <a:solidFill>
                <a:schemeClr val="bg1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nb-NO" sz="3200" dirty="0">
              <a:solidFill>
                <a:schemeClr val="bg1"/>
              </a:solidFill>
            </a:endParaRP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endParaRPr lang="nb-NO" sz="3200" b="1" dirty="0">
              <a:solidFill>
                <a:schemeClr val="bg1"/>
              </a:solidFill>
            </a:endParaRP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 bwMode="auto">
          <a:xfrm>
            <a:off x="6515433" y="1664023"/>
            <a:ext cx="4281293" cy="443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endParaRPr lang="nb-NO" sz="3200" dirty="0" smtClean="0">
              <a:solidFill>
                <a:schemeClr val="bg1"/>
              </a:solidFill>
            </a:endParaRPr>
          </a:p>
          <a:p>
            <a:pPr>
              <a:spcBef>
                <a:spcPts val="1800"/>
              </a:spcBef>
            </a:pPr>
            <a:r>
              <a:rPr lang="nb-NO" sz="3200" dirty="0" smtClean="0">
                <a:solidFill>
                  <a:schemeClr val="bg1"/>
                </a:solidFill>
              </a:rPr>
              <a:t>AFP i privat sektor</a:t>
            </a:r>
            <a:endParaRPr lang="nb-NO" sz="3200" b="1" dirty="0" smtClean="0">
              <a:solidFill>
                <a:schemeClr val="bg1"/>
              </a:solidFill>
            </a:endParaRPr>
          </a:p>
          <a:p>
            <a:pPr>
              <a:spcBef>
                <a:spcPts val="1800"/>
              </a:spcBef>
            </a:pPr>
            <a:r>
              <a:rPr lang="nb-NO" sz="3200" dirty="0" smtClean="0">
                <a:solidFill>
                  <a:schemeClr val="bg1"/>
                </a:solidFill>
              </a:rPr>
              <a:t>Skjerming av uføres alderspensjon</a:t>
            </a:r>
          </a:p>
          <a:p>
            <a:pPr>
              <a:spcBef>
                <a:spcPts val="1800"/>
              </a:spcBef>
            </a:pPr>
            <a:r>
              <a:rPr lang="nb-NO" sz="3200" dirty="0" smtClean="0">
                <a:solidFill>
                  <a:schemeClr val="bg1"/>
                </a:solidFill>
              </a:rPr>
              <a:t>Særaldersgrenser</a:t>
            </a:r>
          </a:p>
          <a:p>
            <a:pPr marL="0" indent="0">
              <a:spcBef>
                <a:spcPts val="1800"/>
              </a:spcBef>
              <a:buFont typeface="Arial" charset="0"/>
              <a:buNone/>
            </a:pPr>
            <a:endParaRPr lang="nb-NO" sz="3200" dirty="0" smtClean="0">
              <a:solidFill>
                <a:schemeClr val="bg1"/>
              </a:solidFill>
            </a:endParaRP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endParaRPr lang="nb-NO" sz="3200" b="1" dirty="0" smtClean="0">
              <a:solidFill>
                <a:schemeClr val="bg1"/>
              </a:solidFill>
            </a:endParaRP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endParaRPr lang="nb-N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 t="137" r="-132" b="24608"/>
          <a:stretch/>
        </p:blipFill>
        <p:spPr>
          <a:xfrm>
            <a:off x="0" y="-80209"/>
            <a:ext cx="12192000" cy="6117165"/>
          </a:xfr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z="10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43</a:t>
            </a:fld>
            <a:endParaRPr lang="nb-N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-1" y="-97971"/>
            <a:ext cx="12192001" cy="6134927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983431" y="1313777"/>
            <a:ext cx="7547620" cy="986589"/>
          </a:xfrm>
          <a:prstGeom prst="rect">
            <a:avLst/>
          </a:prstGeom>
          <a:solidFill>
            <a:srgbClr val="002E5E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2"/>
          <p:cNvSpPr txBox="1">
            <a:spLocks/>
          </p:cNvSpPr>
          <p:nvPr/>
        </p:nvSpPr>
        <p:spPr>
          <a:xfrm>
            <a:off x="983432" y="198993"/>
            <a:ext cx="10153128" cy="38662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nb-NO" sz="6600" dirty="0" smtClean="0">
              <a:solidFill>
                <a:schemeClr val="bg1"/>
              </a:solidFill>
            </a:endParaRPr>
          </a:p>
          <a:p>
            <a:r>
              <a:rPr lang="nb-NO" sz="6600" dirty="0" smtClean="0">
                <a:solidFill>
                  <a:schemeClr val="bg1"/>
                </a:solidFill>
              </a:rPr>
              <a:t>Særaldersgrenser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2046082" y="3085073"/>
            <a:ext cx="9535813" cy="1938992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«Partene skal … utrede og avtale løsninger for personer som har særalders­grense og opptjening i påslags­modellen. Løsningene skal kunne virke fra 2020. … Målet med utredningsarbeidet er en enighet mellom partene om modell for og elementer i nødvendige </a:t>
            </a:r>
            <a:r>
              <a:rPr lang="nb-N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tilpasninger»</a:t>
            </a:r>
            <a:endParaRPr lang="nb-N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84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 smtClean="0"/>
              <a:t>Takk for oppmerksomheten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10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Folketrygden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Før pensjonsreformen</a:t>
            </a:r>
          </a:p>
          <a:p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2"/>
          </p:nvPr>
        </p:nvSpPr>
        <p:spPr>
          <a:xfrm>
            <a:off x="6283368" y="1591398"/>
            <a:ext cx="4788000" cy="4525963"/>
          </a:xfrm>
        </p:spPr>
        <p:txBody>
          <a:bodyPr/>
          <a:lstStyle/>
          <a:p>
            <a:r>
              <a:rPr lang="nb-NO" dirty="0" smtClean="0"/>
              <a:t>Etter pensjonsreformen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5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387" y="2323578"/>
            <a:ext cx="3978947" cy="3240000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259" y="2323578"/>
            <a:ext cx="3978947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Konsekvensene for offentlig tjenestepensjon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F</a:t>
            </a:r>
            <a:r>
              <a:rPr lang="nb-NO" dirty="0" smtClean="0"/>
              <a:t>ør pensjonsreformen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  <p:sp>
        <p:nvSpPr>
          <p:cNvPr id="14" name="Plassholder for innhold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   Etter pensjonsreformen</a:t>
            </a:r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708" y="2499068"/>
            <a:ext cx="3985201" cy="3240000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398" y="2499068"/>
            <a:ext cx="3978947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0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Dagens ordning – de som går av tidlig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8222" y="2069554"/>
            <a:ext cx="80962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146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8</a:t>
            </a:fld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0" y="-97971"/>
            <a:ext cx="12192000" cy="623244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24" y="2694752"/>
            <a:ext cx="5773412" cy="2895851"/>
          </a:xfrm>
          <a:prstGeom prst="rect">
            <a:avLst/>
          </a:prstGeom>
        </p:spPr>
      </p:pic>
      <p:sp>
        <p:nvSpPr>
          <p:cNvPr id="10" name="Tittel 2"/>
          <p:cNvSpPr>
            <a:spLocks noGrp="1"/>
          </p:cNvSpPr>
          <p:nvPr>
            <p:ph type="title"/>
          </p:nvPr>
        </p:nvSpPr>
        <p:spPr>
          <a:xfrm>
            <a:off x="336634" y="296651"/>
            <a:ext cx="10580409" cy="972751"/>
          </a:xfrm>
        </p:spPr>
        <p:txBody>
          <a:bodyPr/>
          <a:lstStyle/>
          <a:p>
            <a:r>
              <a:rPr lang="nb-NO" sz="6600" dirty="0" smtClean="0">
                <a:solidFill>
                  <a:schemeClr val="bg1"/>
                </a:solidFill>
              </a:rPr>
              <a:t>Dagens ordning </a:t>
            </a:r>
            <a:r>
              <a:rPr lang="nb-NO" sz="2400" dirty="0" smtClean="0">
                <a:solidFill>
                  <a:schemeClr val="bg1"/>
                </a:solidFill>
              </a:rPr>
              <a:t>for 1963-kullet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1862866" y="1957833"/>
            <a:ext cx="1687158" cy="486375"/>
          </a:xfrm>
          <a:prstGeom prst="rect">
            <a:avLst/>
          </a:prstGeom>
          <a:solidFill>
            <a:srgbClr val="002E5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2"/>
          <p:cNvSpPr txBox="1">
            <a:spLocks/>
          </p:cNvSpPr>
          <p:nvPr/>
        </p:nvSpPr>
        <p:spPr bwMode="auto">
          <a:xfrm>
            <a:off x="339642" y="1999256"/>
            <a:ext cx="5430645" cy="4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b-NO" sz="2800" dirty="0" smtClean="0">
                <a:solidFill>
                  <a:schemeClr val="bg1"/>
                </a:solidFill>
              </a:rPr>
              <a:t>Pensjon ved uttak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6773662" y="2095131"/>
            <a:ext cx="49749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79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AFP før 67 år</a:t>
            </a:r>
          </a:p>
          <a:p>
            <a:pPr marL="279400" indent="-279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Samordnet tjenestepensjon fra 67 år</a:t>
            </a:r>
          </a:p>
          <a:p>
            <a:pPr marL="279400" indent="-279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Pensjonen levealders-justeres fra 67 år</a:t>
            </a:r>
            <a:endParaRPr lang="nb-NO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626420" y="3495906"/>
            <a:ext cx="309961" cy="2735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071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0" y="-97971"/>
            <a:ext cx="12192000" cy="623244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294" y="2700851"/>
            <a:ext cx="5773412" cy="2889754"/>
          </a:xfrm>
          <a:prstGeom prst="rect">
            <a:avLst/>
          </a:prstGeom>
        </p:spPr>
      </p:pic>
      <p:sp>
        <p:nvSpPr>
          <p:cNvPr id="10" name="Tittel 2"/>
          <p:cNvSpPr>
            <a:spLocks noGrp="1"/>
          </p:cNvSpPr>
          <p:nvPr>
            <p:ph type="title"/>
          </p:nvPr>
        </p:nvSpPr>
        <p:spPr>
          <a:xfrm>
            <a:off x="336634" y="296651"/>
            <a:ext cx="10580409" cy="972751"/>
          </a:xfrm>
        </p:spPr>
        <p:txBody>
          <a:bodyPr/>
          <a:lstStyle/>
          <a:p>
            <a:r>
              <a:rPr lang="nb-NO" sz="6600" dirty="0" smtClean="0">
                <a:solidFill>
                  <a:schemeClr val="bg1"/>
                </a:solidFill>
              </a:rPr>
              <a:t>Dagens ordning </a:t>
            </a:r>
            <a:r>
              <a:rPr lang="nb-NO" sz="2400" dirty="0" smtClean="0">
                <a:solidFill>
                  <a:schemeClr val="bg1"/>
                </a:solidFill>
              </a:rPr>
              <a:t>for 1963-kullet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8025205" y="1957834"/>
            <a:ext cx="1506070" cy="486375"/>
          </a:xfrm>
          <a:prstGeom prst="rect">
            <a:avLst/>
          </a:prstGeom>
          <a:solidFill>
            <a:srgbClr val="002E5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ittel 2"/>
          <p:cNvSpPr txBox="1">
            <a:spLocks/>
          </p:cNvSpPr>
          <p:nvPr/>
        </p:nvSpPr>
        <p:spPr bwMode="auto">
          <a:xfrm>
            <a:off x="6484432" y="1957835"/>
            <a:ext cx="5430645" cy="4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b-NO" sz="2800" dirty="0" smtClean="0">
                <a:solidFill>
                  <a:schemeClr val="bg1"/>
                </a:solidFill>
              </a:rPr>
              <a:t>Pensjon ved 70 år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612537" y="2095131"/>
            <a:ext cx="497496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79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Liten uttelling for å </a:t>
            </a:r>
            <a:br>
              <a:rPr lang="nb-NO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jobbe etter 62 år</a:t>
            </a:r>
          </a:p>
          <a:p>
            <a:pPr marL="279400" indent="-279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 jobbe etter 67 år for å få økt pensjon</a:t>
            </a:r>
          </a:p>
          <a:p>
            <a:pPr marL="279400" indent="-279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 senere uttak, desto lavere tjenestepensjon</a:t>
            </a:r>
            <a:endParaRPr lang="nb-NO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D-pptmal_16-9_Norsk">
  <a:themeElements>
    <a:clrScheme name="DSS - ASD">
      <a:dk1>
        <a:sysClr val="windowText" lastClr="000000"/>
      </a:dk1>
      <a:lt1>
        <a:sysClr val="window" lastClr="FFFFFF"/>
      </a:lt1>
      <a:dk2>
        <a:srgbClr val="F58025"/>
      </a:dk2>
      <a:lt2>
        <a:srgbClr val="EAE8E5"/>
      </a:lt2>
      <a:accent1>
        <a:srgbClr val="F58025"/>
      </a:accent1>
      <a:accent2>
        <a:srgbClr val="221F72"/>
      </a:accent2>
      <a:accent3>
        <a:srgbClr val="0084A9"/>
      </a:accent3>
      <a:accent4>
        <a:srgbClr val="49A942"/>
      </a:accent4>
      <a:accent5>
        <a:srgbClr val="000000"/>
      </a:accent5>
      <a:accent6>
        <a:srgbClr val="7F7F7F"/>
      </a:accent6>
      <a:hlink>
        <a:srgbClr val="012169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D-pptmal_16-9_Norsk.potx" id="{546C2E38-F7BD-4FFD-86EF-DC10404DC369}" vid="{200A0465-22FB-4AD7-B716-90568CF44A8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4976</TotalTime>
  <Words>1020</Words>
  <Application>Microsoft Office PowerPoint</Application>
  <PresentationFormat>Widescreen</PresentationFormat>
  <Paragraphs>311</Paragraphs>
  <Slides>44</Slides>
  <Notes>40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44</vt:i4>
      </vt:variant>
    </vt:vector>
  </HeadingPairs>
  <TitlesOfParts>
    <vt:vector size="50" baseType="lpstr">
      <vt:lpstr>ＭＳ Ｐゴシック</vt:lpstr>
      <vt:lpstr>Arial</vt:lpstr>
      <vt:lpstr>Calibri</vt:lpstr>
      <vt:lpstr>Cambria Math</vt:lpstr>
      <vt:lpstr>Verdana</vt:lpstr>
      <vt:lpstr>ASD-pptmal_16-9_Norsk</vt:lpstr>
      <vt:lpstr>PowerPoint-presentasjon</vt:lpstr>
      <vt:lpstr>Disposisjon</vt:lpstr>
      <vt:lpstr>PowerPoint-presentasjon</vt:lpstr>
      <vt:lpstr>Pensjonssystemet i offentlig sektor (før pensjonsreformen)</vt:lpstr>
      <vt:lpstr>Folketrygden</vt:lpstr>
      <vt:lpstr>Konsekvensene for offentlig tjenestepensjon</vt:lpstr>
      <vt:lpstr>Dagens ordning – de som går av tidlig</vt:lpstr>
      <vt:lpstr>Dagens ordning for 1963-kullet</vt:lpstr>
      <vt:lpstr>Dagens ordning for 1963-kullet</vt:lpstr>
      <vt:lpstr>PowerPoint-presentasjon</vt:lpstr>
      <vt:lpstr>PowerPoint-presentasjon</vt:lpstr>
      <vt:lpstr>PowerPoint-presentasjon</vt:lpstr>
      <vt:lpstr>Ny alderspensjon: Påslagspensjon</vt:lpstr>
      <vt:lpstr>AFP: Fra tidligpensjon til livsvarig påslag</vt:lpstr>
      <vt:lpstr>Betinget Utbetales til de som ikke får ny AFP</vt:lpstr>
      <vt:lpstr>PowerPoint-presentasjon</vt:lpstr>
      <vt:lpstr>Pensjon fra 70 år for 1963-kullet</vt:lpstr>
      <vt:lpstr>PowerPoint-presentasjon</vt:lpstr>
      <vt:lpstr>PowerPoint-presentasjon</vt:lpstr>
      <vt:lpstr>Nye ordninger innføres fra 2020</vt:lpstr>
      <vt:lpstr>Innfasing for 1963-kullet</vt:lpstr>
      <vt:lpstr>PowerPoint-presentasjon</vt:lpstr>
      <vt:lpstr>Personer født 1963–1967 får et ‘2011-tillegg’ basert på opptjening før 2011</vt:lpstr>
      <vt:lpstr>De første årskullene som mister dagens AFP får et ‘overgangstillegg’</vt:lpstr>
      <vt:lpstr>De som er født i 1963 eller senere skal kunne ta ut bruttopensjon fleksibelt</vt:lpstr>
      <vt:lpstr>Nye ordninger for 1963-kullet</vt:lpstr>
      <vt:lpstr>Jobbe til livsvarig pensjon er 66 %</vt:lpstr>
      <vt:lpstr>Jobbe til livsvarig pensjon er 66 %</vt:lpstr>
      <vt:lpstr>PowerPoint-presentasjon</vt:lpstr>
      <vt:lpstr>PowerPoint-presentasjon</vt:lpstr>
      <vt:lpstr>Nye samordningsregler – ingen nullpensjonister</vt:lpstr>
      <vt:lpstr>Samordning med privat AFP</vt:lpstr>
      <vt:lpstr>Levealdersjustering av bruttopensjon</vt:lpstr>
      <vt:lpstr>Høringsforslag: Levealdersjustering av bruttopensjon (1954-kullet)</vt:lpstr>
      <vt:lpstr>Høringsforslag: Levealdersjustering av bruttopensjon (1954-kullet)</vt:lpstr>
      <vt:lpstr>Avtalen: Levealdersjustering av bruttopensjon (1954-kullet)</vt:lpstr>
      <vt:lpstr>Nødvendig alder for å kompensere for levealdersjusteringen Årskullene 1943–1962 </vt:lpstr>
      <vt:lpstr>Utfasing av individuell garanti</vt:lpstr>
      <vt:lpstr>Pensjon ved 70 år Inntekt 6 G</vt:lpstr>
      <vt:lpstr>PowerPoint-presentasjon</vt:lpstr>
      <vt:lpstr>Hvem får hva?</vt:lpstr>
      <vt:lpstr>Prosessen(e)</vt:lpstr>
      <vt:lpstr>PowerPoint-presentasjon</vt:lpstr>
      <vt:lpstr>PowerPoint-presentasjon</vt:lpstr>
    </vt:vector>
  </TitlesOfParts>
  <Company>DSS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pensjonsløsning i offentli sektor</dc:title>
  <dc:creator>Berg Tomas</dc:creator>
  <cp:lastModifiedBy>Aslaksen Silje</cp:lastModifiedBy>
  <cp:revision>384</cp:revision>
  <cp:lastPrinted>2018-03-20T13:27:22Z</cp:lastPrinted>
  <dcterms:created xsi:type="dcterms:W3CDTF">2018-02-26T14:17:57Z</dcterms:created>
  <dcterms:modified xsi:type="dcterms:W3CDTF">2018-11-16T08:26:13Z</dcterms:modified>
</cp:coreProperties>
</file>