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395" r:id="rId1"/>
  </p:sldMasterIdLst>
  <p:notesMasterIdLst>
    <p:notesMasterId r:id="rId24"/>
  </p:notesMasterIdLst>
  <p:handoutMasterIdLst>
    <p:handoutMasterId r:id="rId25"/>
  </p:handoutMasterIdLst>
  <p:sldIdLst>
    <p:sldId id="532" r:id="rId2"/>
    <p:sldId id="535" r:id="rId3"/>
    <p:sldId id="553" r:id="rId4"/>
    <p:sldId id="540" r:id="rId5"/>
    <p:sldId id="541" r:id="rId6"/>
    <p:sldId id="542" r:id="rId7"/>
    <p:sldId id="543" r:id="rId8"/>
    <p:sldId id="544" r:id="rId9"/>
    <p:sldId id="549" r:id="rId10"/>
    <p:sldId id="537" r:id="rId11"/>
    <p:sldId id="545" r:id="rId12"/>
    <p:sldId id="550" r:id="rId13"/>
    <p:sldId id="547" r:id="rId14"/>
    <p:sldId id="551" r:id="rId15"/>
    <p:sldId id="548" r:id="rId16"/>
    <p:sldId id="554" r:id="rId17"/>
    <p:sldId id="555" r:id="rId18"/>
    <p:sldId id="556" r:id="rId19"/>
    <p:sldId id="557" r:id="rId20"/>
    <p:sldId id="558" r:id="rId21"/>
    <p:sldId id="559" r:id="rId22"/>
    <p:sldId id="560" r:id="rId23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1pPr>
    <a:lvl2pPr marL="45716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2pPr>
    <a:lvl3pPr marL="91432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3pPr>
    <a:lvl4pPr marL="137148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4pPr>
    <a:lvl5pPr marL="182864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5pPr>
    <a:lvl6pPr marL="2285800" algn="l" defTabSz="91432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6pPr>
    <a:lvl7pPr marL="2742960" algn="l" defTabSz="91432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7pPr>
    <a:lvl8pPr marL="3200117" algn="l" defTabSz="91432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8pPr>
    <a:lvl9pPr marL="3657279" algn="l" defTabSz="91432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hannon Lattin" initials="" lastIdx="1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C964"/>
    <a:srgbClr val="041E46"/>
    <a:srgbClr val="04263F"/>
    <a:srgbClr val="041746"/>
    <a:srgbClr val="FFFFFF"/>
    <a:srgbClr val="FFCF01"/>
    <a:srgbClr val="8CC63F"/>
    <a:srgbClr val="004266"/>
    <a:srgbClr val="510632"/>
    <a:srgbClr val="0E44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62" autoAdjust="0"/>
    <p:restoredTop sz="97962" autoAdjust="0"/>
  </p:normalViewPr>
  <p:slideViewPr>
    <p:cSldViewPr snapToGrid="0">
      <p:cViewPr>
        <p:scale>
          <a:sx n="100" d="100"/>
          <a:sy n="100" d="100"/>
        </p:scale>
        <p:origin x="-984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1622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6B6E51-EA02-064B-97AC-438B4A65FD8C}" type="doc">
      <dgm:prSet loTypeId="urn:microsoft.com/office/officeart/2005/8/layout/venn1" loCatId="" qsTypeId="urn:microsoft.com/office/officeart/2005/8/quickstyle/simple4" qsCatId="simple" csTypeId="urn:microsoft.com/office/officeart/2005/8/colors/accent1_2" csCatId="accent1" phldr="1"/>
      <dgm:spPr/>
    </dgm:pt>
    <dgm:pt modelId="{B3B988F9-DF8A-B74C-9D57-D36BB0D979A3}">
      <dgm:prSet phldrT="[Text]"/>
      <dgm:spPr>
        <a:solidFill>
          <a:schemeClr val="accent2">
            <a:lumMod val="75000"/>
            <a:alpha val="50000"/>
          </a:schemeClr>
        </a:solidFill>
      </dgm:spPr>
      <dgm:t>
        <a:bodyPr/>
        <a:lstStyle/>
        <a:p>
          <a:r>
            <a:rPr lang="en-US" dirty="0" smtClean="0">
              <a:solidFill>
                <a:srgbClr val="004266"/>
              </a:solidFill>
            </a:rPr>
            <a:t>Ensure optimal employment </a:t>
          </a:r>
          <a:br>
            <a:rPr lang="en-US" dirty="0" smtClean="0">
              <a:solidFill>
                <a:srgbClr val="004266"/>
              </a:solidFill>
            </a:rPr>
          </a:br>
          <a:r>
            <a:rPr lang="en-US" dirty="0" smtClean="0">
              <a:solidFill>
                <a:srgbClr val="004266"/>
              </a:solidFill>
            </a:rPr>
            <a:t>for all</a:t>
          </a:r>
        </a:p>
      </dgm:t>
    </dgm:pt>
    <dgm:pt modelId="{F14A4661-EB68-6B4E-B183-B2E521FA9A32}" type="parTrans" cxnId="{AEBE5D5E-CA2D-7749-BDD1-46F474FD8BF8}">
      <dgm:prSet/>
      <dgm:spPr/>
      <dgm:t>
        <a:bodyPr/>
        <a:lstStyle/>
        <a:p>
          <a:endParaRPr lang="en-US"/>
        </a:p>
      </dgm:t>
    </dgm:pt>
    <dgm:pt modelId="{F722328D-6AA9-DE49-A174-B619C019BFB0}" type="sibTrans" cxnId="{AEBE5D5E-CA2D-7749-BDD1-46F474FD8BF8}">
      <dgm:prSet/>
      <dgm:spPr/>
      <dgm:t>
        <a:bodyPr/>
        <a:lstStyle/>
        <a:p>
          <a:endParaRPr lang="en-US"/>
        </a:p>
      </dgm:t>
    </dgm:pt>
    <dgm:pt modelId="{12ECF25B-D352-3F43-A440-683913E727A8}">
      <dgm:prSet phldrT="[Text]"/>
      <dgm:spPr>
        <a:solidFill>
          <a:schemeClr val="accent2">
            <a:lumMod val="75000"/>
            <a:alpha val="50000"/>
          </a:schemeClr>
        </a:solidFill>
      </dgm:spPr>
      <dgm:t>
        <a:bodyPr lIns="180000"/>
        <a:lstStyle/>
        <a:p>
          <a:r>
            <a:rPr lang="en-GB" dirty="0" smtClean="0">
              <a:solidFill>
                <a:srgbClr val="004266"/>
              </a:solidFill>
            </a:rPr>
            <a:t>Preventive and </a:t>
          </a:r>
          <a:br>
            <a:rPr lang="en-GB" dirty="0" smtClean="0">
              <a:solidFill>
                <a:srgbClr val="004266"/>
              </a:solidFill>
            </a:rPr>
          </a:br>
          <a:r>
            <a:rPr lang="en-GB" dirty="0" smtClean="0">
              <a:solidFill>
                <a:srgbClr val="004266"/>
              </a:solidFill>
            </a:rPr>
            <a:t>proactive</a:t>
          </a:r>
          <a:endParaRPr lang="en-US" dirty="0">
            <a:solidFill>
              <a:srgbClr val="004266"/>
            </a:solidFill>
          </a:endParaRPr>
        </a:p>
      </dgm:t>
    </dgm:pt>
    <dgm:pt modelId="{EE1B0217-D16A-C043-9421-687186E2242E}" type="parTrans" cxnId="{293B76CA-6EBE-E744-A4E5-941B287CC21E}">
      <dgm:prSet/>
      <dgm:spPr/>
      <dgm:t>
        <a:bodyPr/>
        <a:lstStyle/>
        <a:p>
          <a:endParaRPr lang="en-US"/>
        </a:p>
      </dgm:t>
    </dgm:pt>
    <dgm:pt modelId="{A7EEBEDD-58F2-2C44-9941-7ABEC243DF4A}" type="sibTrans" cxnId="{293B76CA-6EBE-E744-A4E5-941B287CC21E}">
      <dgm:prSet/>
      <dgm:spPr/>
      <dgm:t>
        <a:bodyPr/>
        <a:lstStyle/>
        <a:p>
          <a:endParaRPr lang="en-US"/>
        </a:p>
      </dgm:t>
    </dgm:pt>
    <dgm:pt modelId="{20F239C4-47A5-124C-9B61-F93E79A84248}">
      <dgm:prSet phldrT="[Text]"/>
      <dgm:spPr>
        <a:solidFill>
          <a:schemeClr val="accent2">
            <a:lumMod val="75000"/>
            <a:alpha val="50000"/>
          </a:schemeClr>
        </a:solidFill>
      </dgm:spPr>
      <dgm:t>
        <a:bodyPr rIns="108000"/>
        <a:lstStyle/>
        <a:p>
          <a:r>
            <a:rPr lang="en-GB" dirty="0" smtClean="0">
              <a:solidFill>
                <a:srgbClr val="004266"/>
              </a:solidFill>
            </a:rPr>
            <a:t>Maintain citizens’ proximity </a:t>
          </a:r>
          <a:br>
            <a:rPr lang="en-GB" dirty="0" smtClean="0">
              <a:solidFill>
                <a:srgbClr val="004266"/>
              </a:solidFill>
            </a:rPr>
          </a:br>
          <a:r>
            <a:rPr lang="en-GB" dirty="0" smtClean="0">
              <a:solidFill>
                <a:srgbClr val="004266"/>
              </a:solidFill>
            </a:rPr>
            <a:t>to labour market</a:t>
          </a:r>
          <a:endParaRPr lang="en-US" dirty="0">
            <a:solidFill>
              <a:srgbClr val="004266"/>
            </a:solidFill>
          </a:endParaRPr>
        </a:p>
      </dgm:t>
    </dgm:pt>
    <dgm:pt modelId="{6047AC16-E96A-814D-8FF1-768BB1E17782}" type="parTrans" cxnId="{DB0927B5-0C19-744A-A1E6-B601D7C1B89B}">
      <dgm:prSet/>
      <dgm:spPr/>
      <dgm:t>
        <a:bodyPr/>
        <a:lstStyle/>
        <a:p>
          <a:endParaRPr lang="en-US"/>
        </a:p>
      </dgm:t>
    </dgm:pt>
    <dgm:pt modelId="{04E13E3D-2D8B-8C44-A25B-18138C7B5E5B}" type="sibTrans" cxnId="{DB0927B5-0C19-744A-A1E6-B601D7C1B89B}">
      <dgm:prSet/>
      <dgm:spPr/>
      <dgm:t>
        <a:bodyPr/>
        <a:lstStyle/>
        <a:p>
          <a:endParaRPr lang="en-US"/>
        </a:p>
      </dgm:t>
    </dgm:pt>
    <dgm:pt modelId="{C71DD2A5-0163-BA4E-B4F8-CF584D0FE1B4}" type="pres">
      <dgm:prSet presAssocID="{526B6E51-EA02-064B-97AC-438B4A65FD8C}" presName="compositeShape" presStyleCnt="0">
        <dgm:presLayoutVars>
          <dgm:chMax val="7"/>
          <dgm:dir/>
          <dgm:resizeHandles val="exact"/>
        </dgm:presLayoutVars>
      </dgm:prSet>
      <dgm:spPr/>
    </dgm:pt>
    <dgm:pt modelId="{D0EDFFAF-7742-314B-88D4-C539EDC7CAF6}" type="pres">
      <dgm:prSet presAssocID="{B3B988F9-DF8A-B74C-9D57-D36BB0D979A3}" presName="circ1" presStyleLbl="vennNode1" presStyleIdx="0" presStyleCnt="3" custLinFactNeighborY="7176"/>
      <dgm:spPr/>
      <dgm:t>
        <a:bodyPr/>
        <a:lstStyle/>
        <a:p>
          <a:endParaRPr lang="en-US"/>
        </a:p>
      </dgm:t>
    </dgm:pt>
    <dgm:pt modelId="{CB7B62A0-D309-7F4A-A56D-B6FFC71E7CB4}" type="pres">
      <dgm:prSet presAssocID="{B3B988F9-DF8A-B74C-9D57-D36BB0D979A3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E8F5D9-069F-AF4F-BD60-9C16CE802083}" type="pres">
      <dgm:prSet presAssocID="{12ECF25B-D352-3F43-A440-683913E727A8}" presName="circ2" presStyleLbl="vennNode1" presStyleIdx="1" presStyleCnt="3" custLinFactNeighborX="-4602"/>
      <dgm:spPr/>
      <dgm:t>
        <a:bodyPr/>
        <a:lstStyle/>
        <a:p>
          <a:endParaRPr lang="en-US"/>
        </a:p>
      </dgm:t>
    </dgm:pt>
    <dgm:pt modelId="{ECEE05A3-BD29-1844-AC6C-A3DE0508610D}" type="pres">
      <dgm:prSet presAssocID="{12ECF25B-D352-3F43-A440-683913E727A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1C9A56-90CE-D746-A99D-3039B01DEDB3}" type="pres">
      <dgm:prSet presAssocID="{20F239C4-47A5-124C-9B61-F93E79A84248}" presName="circ3" presStyleLbl="vennNode1" presStyleIdx="2" presStyleCnt="3" custLinFactNeighborX="4602"/>
      <dgm:spPr/>
      <dgm:t>
        <a:bodyPr/>
        <a:lstStyle/>
        <a:p>
          <a:endParaRPr lang="en-US"/>
        </a:p>
      </dgm:t>
    </dgm:pt>
    <dgm:pt modelId="{91975DC5-F002-5D46-8F73-4E946A968C52}" type="pres">
      <dgm:prSet presAssocID="{20F239C4-47A5-124C-9B61-F93E79A84248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EBE5D5E-CA2D-7749-BDD1-46F474FD8BF8}" srcId="{526B6E51-EA02-064B-97AC-438B4A65FD8C}" destId="{B3B988F9-DF8A-B74C-9D57-D36BB0D979A3}" srcOrd="0" destOrd="0" parTransId="{F14A4661-EB68-6B4E-B183-B2E521FA9A32}" sibTransId="{F722328D-6AA9-DE49-A174-B619C019BFB0}"/>
    <dgm:cxn modelId="{D1593E8C-E5AE-DD47-ABBF-E2EFEBE3C761}" type="presOf" srcId="{B3B988F9-DF8A-B74C-9D57-D36BB0D979A3}" destId="{CB7B62A0-D309-7F4A-A56D-B6FFC71E7CB4}" srcOrd="1" destOrd="0" presId="urn:microsoft.com/office/officeart/2005/8/layout/venn1"/>
    <dgm:cxn modelId="{6D2B0823-3036-6149-B2E3-1C88C1245B1D}" type="presOf" srcId="{20F239C4-47A5-124C-9B61-F93E79A84248}" destId="{951C9A56-90CE-D746-A99D-3039B01DEDB3}" srcOrd="0" destOrd="0" presId="urn:microsoft.com/office/officeart/2005/8/layout/venn1"/>
    <dgm:cxn modelId="{2F1618AA-92DC-514B-93AE-620ACB0DB2E5}" type="presOf" srcId="{20F239C4-47A5-124C-9B61-F93E79A84248}" destId="{91975DC5-F002-5D46-8F73-4E946A968C52}" srcOrd="1" destOrd="0" presId="urn:microsoft.com/office/officeart/2005/8/layout/venn1"/>
    <dgm:cxn modelId="{90861A18-B910-6644-AA01-DF29D2CAABDC}" type="presOf" srcId="{12ECF25B-D352-3F43-A440-683913E727A8}" destId="{ECEE05A3-BD29-1844-AC6C-A3DE0508610D}" srcOrd="1" destOrd="0" presId="urn:microsoft.com/office/officeart/2005/8/layout/venn1"/>
    <dgm:cxn modelId="{DB0927B5-0C19-744A-A1E6-B601D7C1B89B}" srcId="{526B6E51-EA02-064B-97AC-438B4A65FD8C}" destId="{20F239C4-47A5-124C-9B61-F93E79A84248}" srcOrd="2" destOrd="0" parTransId="{6047AC16-E96A-814D-8FF1-768BB1E17782}" sibTransId="{04E13E3D-2D8B-8C44-A25B-18138C7B5E5B}"/>
    <dgm:cxn modelId="{E30A31A2-FE64-7C41-8883-98513294C6A9}" type="presOf" srcId="{12ECF25B-D352-3F43-A440-683913E727A8}" destId="{D8E8F5D9-069F-AF4F-BD60-9C16CE802083}" srcOrd="0" destOrd="0" presId="urn:microsoft.com/office/officeart/2005/8/layout/venn1"/>
    <dgm:cxn modelId="{51A069C8-AD3D-D94D-B3D9-AAE0816D5CC3}" type="presOf" srcId="{B3B988F9-DF8A-B74C-9D57-D36BB0D979A3}" destId="{D0EDFFAF-7742-314B-88D4-C539EDC7CAF6}" srcOrd="0" destOrd="0" presId="urn:microsoft.com/office/officeart/2005/8/layout/venn1"/>
    <dgm:cxn modelId="{03D0E9F5-AC68-F14E-BD7D-7E30A6B5898D}" type="presOf" srcId="{526B6E51-EA02-064B-97AC-438B4A65FD8C}" destId="{C71DD2A5-0163-BA4E-B4F8-CF584D0FE1B4}" srcOrd="0" destOrd="0" presId="urn:microsoft.com/office/officeart/2005/8/layout/venn1"/>
    <dgm:cxn modelId="{293B76CA-6EBE-E744-A4E5-941B287CC21E}" srcId="{526B6E51-EA02-064B-97AC-438B4A65FD8C}" destId="{12ECF25B-D352-3F43-A440-683913E727A8}" srcOrd="1" destOrd="0" parTransId="{EE1B0217-D16A-C043-9421-687186E2242E}" sibTransId="{A7EEBEDD-58F2-2C44-9941-7ABEC243DF4A}"/>
    <dgm:cxn modelId="{F49AD817-9F83-D74F-BDC3-0C2AE18B8C7F}" type="presParOf" srcId="{C71DD2A5-0163-BA4E-B4F8-CF584D0FE1B4}" destId="{D0EDFFAF-7742-314B-88D4-C539EDC7CAF6}" srcOrd="0" destOrd="0" presId="urn:microsoft.com/office/officeart/2005/8/layout/venn1"/>
    <dgm:cxn modelId="{1FCD225A-4F4C-9446-80EE-119F6CD4CF3B}" type="presParOf" srcId="{C71DD2A5-0163-BA4E-B4F8-CF584D0FE1B4}" destId="{CB7B62A0-D309-7F4A-A56D-B6FFC71E7CB4}" srcOrd="1" destOrd="0" presId="urn:microsoft.com/office/officeart/2005/8/layout/venn1"/>
    <dgm:cxn modelId="{B824D096-09F6-684E-B6D8-BF4E8037263B}" type="presParOf" srcId="{C71DD2A5-0163-BA4E-B4F8-CF584D0FE1B4}" destId="{D8E8F5D9-069F-AF4F-BD60-9C16CE802083}" srcOrd="2" destOrd="0" presId="urn:microsoft.com/office/officeart/2005/8/layout/venn1"/>
    <dgm:cxn modelId="{4E317916-78ED-1249-92E1-36240296413E}" type="presParOf" srcId="{C71DD2A5-0163-BA4E-B4F8-CF584D0FE1B4}" destId="{ECEE05A3-BD29-1844-AC6C-A3DE0508610D}" srcOrd="3" destOrd="0" presId="urn:microsoft.com/office/officeart/2005/8/layout/venn1"/>
    <dgm:cxn modelId="{838942DD-D28D-CC47-8D33-CE857CF2D6A3}" type="presParOf" srcId="{C71DD2A5-0163-BA4E-B4F8-CF584D0FE1B4}" destId="{951C9A56-90CE-D746-A99D-3039B01DEDB3}" srcOrd="4" destOrd="0" presId="urn:microsoft.com/office/officeart/2005/8/layout/venn1"/>
    <dgm:cxn modelId="{0C79BC13-AA6B-5845-9810-8C2CDC8E511B}" type="presParOf" srcId="{C71DD2A5-0163-BA4E-B4F8-CF584D0FE1B4}" destId="{91975DC5-F002-5D46-8F73-4E946A968C52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6B6E51-EA02-064B-97AC-438B4A65FD8C}" type="doc">
      <dgm:prSet loTypeId="urn:microsoft.com/office/officeart/2005/8/layout/venn1" loCatId="" qsTypeId="urn:microsoft.com/office/officeart/2005/8/quickstyle/simple4" qsCatId="simple" csTypeId="urn:microsoft.com/office/officeart/2005/8/colors/accent1_2" csCatId="accent1" phldr="1"/>
      <dgm:spPr/>
    </dgm:pt>
    <dgm:pt modelId="{B3B988F9-DF8A-B74C-9D57-D36BB0D979A3}">
      <dgm:prSet phldrT="[Text]"/>
      <dgm:spPr>
        <a:solidFill>
          <a:schemeClr val="accent2">
            <a:lumMod val="75000"/>
            <a:alpha val="50000"/>
          </a:schemeClr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Ensure optimal employment </a:t>
          </a:r>
          <a:br>
            <a:rPr lang="en-US" dirty="0" smtClean="0">
              <a:solidFill>
                <a:schemeClr val="tx1"/>
              </a:solidFill>
            </a:rPr>
          </a:br>
          <a:r>
            <a:rPr lang="en-US" dirty="0" smtClean="0">
              <a:solidFill>
                <a:schemeClr val="tx1"/>
              </a:solidFill>
            </a:rPr>
            <a:t>for all</a:t>
          </a:r>
        </a:p>
      </dgm:t>
    </dgm:pt>
    <dgm:pt modelId="{F14A4661-EB68-6B4E-B183-B2E521FA9A32}" type="parTrans" cxnId="{AEBE5D5E-CA2D-7749-BDD1-46F474FD8BF8}">
      <dgm:prSet/>
      <dgm:spPr/>
      <dgm:t>
        <a:bodyPr/>
        <a:lstStyle/>
        <a:p>
          <a:endParaRPr lang="en-US"/>
        </a:p>
      </dgm:t>
    </dgm:pt>
    <dgm:pt modelId="{F722328D-6AA9-DE49-A174-B619C019BFB0}" type="sibTrans" cxnId="{AEBE5D5E-CA2D-7749-BDD1-46F474FD8BF8}">
      <dgm:prSet/>
      <dgm:spPr/>
      <dgm:t>
        <a:bodyPr/>
        <a:lstStyle/>
        <a:p>
          <a:endParaRPr lang="en-US"/>
        </a:p>
      </dgm:t>
    </dgm:pt>
    <dgm:pt modelId="{12ECF25B-D352-3F43-A440-683913E727A8}">
      <dgm:prSet phldrT="[Text]"/>
      <dgm:spPr>
        <a:solidFill>
          <a:schemeClr val="accent2">
            <a:lumMod val="75000"/>
            <a:alpha val="50000"/>
          </a:schemeClr>
        </a:solidFill>
      </dgm:spPr>
      <dgm:t>
        <a:bodyPr lIns="180000"/>
        <a:lstStyle/>
        <a:p>
          <a:r>
            <a:rPr lang="en-GB" dirty="0" smtClean="0">
              <a:solidFill>
                <a:schemeClr val="tx1"/>
              </a:solidFill>
            </a:rPr>
            <a:t>Preventive and </a:t>
          </a:r>
          <a:br>
            <a:rPr lang="en-GB" dirty="0" smtClean="0">
              <a:solidFill>
                <a:schemeClr val="tx1"/>
              </a:solidFill>
            </a:rPr>
          </a:br>
          <a:r>
            <a:rPr lang="en-GB" dirty="0" smtClean="0">
              <a:solidFill>
                <a:schemeClr val="tx1"/>
              </a:solidFill>
            </a:rPr>
            <a:t>proactive</a:t>
          </a:r>
          <a:endParaRPr lang="en-US" dirty="0">
            <a:solidFill>
              <a:schemeClr val="tx1"/>
            </a:solidFill>
          </a:endParaRPr>
        </a:p>
      </dgm:t>
    </dgm:pt>
    <dgm:pt modelId="{EE1B0217-D16A-C043-9421-687186E2242E}" type="parTrans" cxnId="{293B76CA-6EBE-E744-A4E5-941B287CC21E}">
      <dgm:prSet/>
      <dgm:spPr/>
      <dgm:t>
        <a:bodyPr/>
        <a:lstStyle/>
        <a:p>
          <a:endParaRPr lang="en-US"/>
        </a:p>
      </dgm:t>
    </dgm:pt>
    <dgm:pt modelId="{A7EEBEDD-58F2-2C44-9941-7ABEC243DF4A}" type="sibTrans" cxnId="{293B76CA-6EBE-E744-A4E5-941B287CC21E}">
      <dgm:prSet/>
      <dgm:spPr/>
      <dgm:t>
        <a:bodyPr/>
        <a:lstStyle/>
        <a:p>
          <a:endParaRPr lang="en-US"/>
        </a:p>
      </dgm:t>
    </dgm:pt>
    <dgm:pt modelId="{20F239C4-47A5-124C-9B61-F93E79A84248}">
      <dgm:prSet phldrT="[Text]"/>
      <dgm:spPr>
        <a:solidFill>
          <a:schemeClr val="accent2">
            <a:lumMod val="75000"/>
            <a:alpha val="50000"/>
          </a:schemeClr>
        </a:solidFill>
      </dgm:spPr>
      <dgm:t>
        <a:bodyPr rIns="108000"/>
        <a:lstStyle/>
        <a:p>
          <a:r>
            <a:rPr lang="en-GB" dirty="0" smtClean="0">
              <a:solidFill>
                <a:schemeClr val="tx1"/>
              </a:solidFill>
            </a:rPr>
            <a:t>Maintain citizens’ proximity </a:t>
          </a:r>
          <a:br>
            <a:rPr lang="en-GB" dirty="0" smtClean="0">
              <a:solidFill>
                <a:schemeClr val="tx1"/>
              </a:solidFill>
            </a:rPr>
          </a:br>
          <a:r>
            <a:rPr lang="en-GB" dirty="0" smtClean="0">
              <a:solidFill>
                <a:schemeClr val="tx1"/>
              </a:solidFill>
            </a:rPr>
            <a:t>to labour market</a:t>
          </a:r>
          <a:endParaRPr lang="en-US" dirty="0">
            <a:solidFill>
              <a:schemeClr val="tx1"/>
            </a:solidFill>
          </a:endParaRPr>
        </a:p>
      </dgm:t>
    </dgm:pt>
    <dgm:pt modelId="{6047AC16-E96A-814D-8FF1-768BB1E17782}" type="parTrans" cxnId="{DB0927B5-0C19-744A-A1E6-B601D7C1B89B}">
      <dgm:prSet/>
      <dgm:spPr/>
      <dgm:t>
        <a:bodyPr/>
        <a:lstStyle/>
        <a:p>
          <a:endParaRPr lang="en-US"/>
        </a:p>
      </dgm:t>
    </dgm:pt>
    <dgm:pt modelId="{04E13E3D-2D8B-8C44-A25B-18138C7B5E5B}" type="sibTrans" cxnId="{DB0927B5-0C19-744A-A1E6-B601D7C1B89B}">
      <dgm:prSet/>
      <dgm:spPr/>
      <dgm:t>
        <a:bodyPr/>
        <a:lstStyle/>
        <a:p>
          <a:endParaRPr lang="en-US"/>
        </a:p>
      </dgm:t>
    </dgm:pt>
    <dgm:pt modelId="{C71DD2A5-0163-BA4E-B4F8-CF584D0FE1B4}" type="pres">
      <dgm:prSet presAssocID="{526B6E51-EA02-064B-97AC-438B4A65FD8C}" presName="compositeShape" presStyleCnt="0">
        <dgm:presLayoutVars>
          <dgm:chMax val="7"/>
          <dgm:dir/>
          <dgm:resizeHandles val="exact"/>
        </dgm:presLayoutVars>
      </dgm:prSet>
      <dgm:spPr/>
    </dgm:pt>
    <dgm:pt modelId="{D0EDFFAF-7742-314B-88D4-C539EDC7CAF6}" type="pres">
      <dgm:prSet presAssocID="{B3B988F9-DF8A-B74C-9D57-D36BB0D979A3}" presName="circ1" presStyleLbl="vennNode1" presStyleIdx="0" presStyleCnt="3" custLinFactNeighborY="7176"/>
      <dgm:spPr/>
      <dgm:t>
        <a:bodyPr/>
        <a:lstStyle/>
        <a:p>
          <a:endParaRPr lang="en-US"/>
        </a:p>
      </dgm:t>
    </dgm:pt>
    <dgm:pt modelId="{CB7B62A0-D309-7F4A-A56D-B6FFC71E7CB4}" type="pres">
      <dgm:prSet presAssocID="{B3B988F9-DF8A-B74C-9D57-D36BB0D979A3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E8F5D9-069F-AF4F-BD60-9C16CE802083}" type="pres">
      <dgm:prSet presAssocID="{12ECF25B-D352-3F43-A440-683913E727A8}" presName="circ2" presStyleLbl="vennNode1" presStyleIdx="1" presStyleCnt="3" custLinFactNeighborX="-4602"/>
      <dgm:spPr/>
      <dgm:t>
        <a:bodyPr/>
        <a:lstStyle/>
        <a:p>
          <a:endParaRPr lang="en-US"/>
        </a:p>
      </dgm:t>
    </dgm:pt>
    <dgm:pt modelId="{ECEE05A3-BD29-1844-AC6C-A3DE0508610D}" type="pres">
      <dgm:prSet presAssocID="{12ECF25B-D352-3F43-A440-683913E727A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1C9A56-90CE-D746-A99D-3039B01DEDB3}" type="pres">
      <dgm:prSet presAssocID="{20F239C4-47A5-124C-9B61-F93E79A84248}" presName="circ3" presStyleLbl="vennNode1" presStyleIdx="2" presStyleCnt="3" custLinFactNeighborX="4602"/>
      <dgm:spPr/>
      <dgm:t>
        <a:bodyPr/>
        <a:lstStyle/>
        <a:p>
          <a:endParaRPr lang="en-US"/>
        </a:p>
      </dgm:t>
    </dgm:pt>
    <dgm:pt modelId="{91975DC5-F002-5D46-8F73-4E946A968C52}" type="pres">
      <dgm:prSet presAssocID="{20F239C4-47A5-124C-9B61-F93E79A84248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EBE5D5E-CA2D-7749-BDD1-46F474FD8BF8}" srcId="{526B6E51-EA02-064B-97AC-438B4A65FD8C}" destId="{B3B988F9-DF8A-B74C-9D57-D36BB0D979A3}" srcOrd="0" destOrd="0" parTransId="{F14A4661-EB68-6B4E-B183-B2E521FA9A32}" sibTransId="{F722328D-6AA9-DE49-A174-B619C019BFB0}"/>
    <dgm:cxn modelId="{8E3A50AD-DEFB-194E-9541-C8E16C8A99BA}" type="presOf" srcId="{12ECF25B-D352-3F43-A440-683913E727A8}" destId="{ECEE05A3-BD29-1844-AC6C-A3DE0508610D}" srcOrd="1" destOrd="0" presId="urn:microsoft.com/office/officeart/2005/8/layout/venn1"/>
    <dgm:cxn modelId="{F4953E93-B6C8-854B-880A-E17A8526852F}" type="presOf" srcId="{B3B988F9-DF8A-B74C-9D57-D36BB0D979A3}" destId="{D0EDFFAF-7742-314B-88D4-C539EDC7CAF6}" srcOrd="0" destOrd="0" presId="urn:microsoft.com/office/officeart/2005/8/layout/venn1"/>
    <dgm:cxn modelId="{DB0927B5-0C19-744A-A1E6-B601D7C1B89B}" srcId="{526B6E51-EA02-064B-97AC-438B4A65FD8C}" destId="{20F239C4-47A5-124C-9B61-F93E79A84248}" srcOrd="2" destOrd="0" parTransId="{6047AC16-E96A-814D-8FF1-768BB1E17782}" sibTransId="{04E13E3D-2D8B-8C44-A25B-18138C7B5E5B}"/>
    <dgm:cxn modelId="{D76BF9FF-2E40-CE42-BDCB-645E2EBD542C}" type="presOf" srcId="{526B6E51-EA02-064B-97AC-438B4A65FD8C}" destId="{C71DD2A5-0163-BA4E-B4F8-CF584D0FE1B4}" srcOrd="0" destOrd="0" presId="urn:microsoft.com/office/officeart/2005/8/layout/venn1"/>
    <dgm:cxn modelId="{EDAA9D64-4683-4849-83BD-51DF08210CD7}" type="presOf" srcId="{B3B988F9-DF8A-B74C-9D57-D36BB0D979A3}" destId="{CB7B62A0-D309-7F4A-A56D-B6FFC71E7CB4}" srcOrd="1" destOrd="0" presId="urn:microsoft.com/office/officeart/2005/8/layout/venn1"/>
    <dgm:cxn modelId="{293B76CA-6EBE-E744-A4E5-941B287CC21E}" srcId="{526B6E51-EA02-064B-97AC-438B4A65FD8C}" destId="{12ECF25B-D352-3F43-A440-683913E727A8}" srcOrd="1" destOrd="0" parTransId="{EE1B0217-D16A-C043-9421-687186E2242E}" sibTransId="{A7EEBEDD-58F2-2C44-9941-7ABEC243DF4A}"/>
    <dgm:cxn modelId="{7A854EF5-0390-814F-8976-B3F726ED06C5}" type="presOf" srcId="{20F239C4-47A5-124C-9B61-F93E79A84248}" destId="{951C9A56-90CE-D746-A99D-3039B01DEDB3}" srcOrd="0" destOrd="0" presId="urn:microsoft.com/office/officeart/2005/8/layout/venn1"/>
    <dgm:cxn modelId="{00B268B7-90EF-7A49-8488-06E1807AC665}" type="presOf" srcId="{12ECF25B-D352-3F43-A440-683913E727A8}" destId="{D8E8F5D9-069F-AF4F-BD60-9C16CE802083}" srcOrd="0" destOrd="0" presId="urn:microsoft.com/office/officeart/2005/8/layout/venn1"/>
    <dgm:cxn modelId="{6B79B882-FE8B-7047-B37E-D9EE4357AF15}" type="presOf" srcId="{20F239C4-47A5-124C-9B61-F93E79A84248}" destId="{91975DC5-F002-5D46-8F73-4E946A968C52}" srcOrd="1" destOrd="0" presId="urn:microsoft.com/office/officeart/2005/8/layout/venn1"/>
    <dgm:cxn modelId="{98D90DCE-3431-7842-94AA-AED675759E99}" type="presParOf" srcId="{C71DD2A5-0163-BA4E-B4F8-CF584D0FE1B4}" destId="{D0EDFFAF-7742-314B-88D4-C539EDC7CAF6}" srcOrd="0" destOrd="0" presId="urn:microsoft.com/office/officeart/2005/8/layout/venn1"/>
    <dgm:cxn modelId="{EBA91AA0-1DC8-8548-9C2D-4BF3481CBB73}" type="presParOf" srcId="{C71DD2A5-0163-BA4E-B4F8-CF584D0FE1B4}" destId="{CB7B62A0-D309-7F4A-A56D-B6FFC71E7CB4}" srcOrd="1" destOrd="0" presId="urn:microsoft.com/office/officeart/2005/8/layout/venn1"/>
    <dgm:cxn modelId="{4973EA0D-C3B0-824A-A30D-8C3D8844496E}" type="presParOf" srcId="{C71DD2A5-0163-BA4E-B4F8-CF584D0FE1B4}" destId="{D8E8F5D9-069F-AF4F-BD60-9C16CE802083}" srcOrd="2" destOrd="0" presId="urn:microsoft.com/office/officeart/2005/8/layout/venn1"/>
    <dgm:cxn modelId="{E3B43BF0-AF01-6F4A-BB39-EEFFB985100B}" type="presParOf" srcId="{C71DD2A5-0163-BA4E-B4F8-CF584D0FE1B4}" destId="{ECEE05A3-BD29-1844-AC6C-A3DE0508610D}" srcOrd="3" destOrd="0" presId="urn:microsoft.com/office/officeart/2005/8/layout/venn1"/>
    <dgm:cxn modelId="{C2871429-9B01-6A46-A577-A4C494A69C1E}" type="presParOf" srcId="{C71DD2A5-0163-BA4E-B4F8-CF584D0FE1B4}" destId="{951C9A56-90CE-D746-A99D-3039B01DEDB3}" srcOrd="4" destOrd="0" presId="urn:microsoft.com/office/officeart/2005/8/layout/venn1"/>
    <dgm:cxn modelId="{DA8C525B-4761-8C41-A5BB-21D90243A3AD}" type="presParOf" srcId="{C71DD2A5-0163-BA4E-B4F8-CF584D0FE1B4}" destId="{91975DC5-F002-5D46-8F73-4E946A968C52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EDFFAF-7742-314B-88D4-C539EDC7CAF6}">
      <dsp:nvSpPr>
        <dsp:cNvPr id="0" name=""/>
        <dsp:cNvSpPr/>
      </dsp:nvSpPr>
      <dsp:spPr>
        <a:xfrm>
          <a:off x="974517" y="120311"/>
          <a:ext cx="1299358" cy="1299358"/>
        </a:xfrm>
        <a:prstGeom prst="ellipse">
          <a:avLst/>
        </a:prstGeom>
        <a:solidFill>
          <a:schemeClr val="accent2">
            <a:lumMod val="75000"/>
            <a:alpha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rgbClr val="004266"/>
              </a:solidFill>
            </a:rPr>
            <a:t>Ensure optimal employment </a:t>
          </a:r>
          <a:br>
            <a:rPr lang="en-US" sz="900" kern="1200" dirty="0" smtClean="0">
              <a:solidFill>
                <a:srgbClr val="004266"/>
              </a:solidFill>
            </a:rPr>
          </a:br>
          <a:r>
            <a:rPr lang="en-US" sz="900" kern="1200" dirty="0" smtClean="0">
              <a:solidFill>
                <a:srgbClr val="004266"/>
              </a:solidFill>
            </a:rPr>
            <a:t>for all</a:t>
          </a:r>
        </a:p>
      </dsp:txBody>
      <dsp:txXfrm>
        <a:off x="1147765" y="347699"/>
        <a:ext cx="952863" cy="584711"/>
      </dsp:txXfrm>
    </dsp:sp>
    <dsp:sp modelId="{D8E8F5D9-069F-AF4F-BD60-9C16CE802083}">
      <dsp:nvSpPr>
        <dsp:cNvPr id="0" name=""/>
        <dsp:cNvSpPr/>
      </dsp:nvSpPr>
      <dsp:spPr>
        <a:xfrm>
          <a:off x="1383573" y="839169"/>
          <a:ext cx="1299358" cy="1299358"/>
        </a:xfrm>
        <a:prstGeom prst="ellipse">
          <a:avLst/>
        </a:prstGeom>
        <a:solidFill>
          <a:schemeClr val="accent2">
            <a:lumMod val="75000"/>
            <a:alpha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8000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>
              <a:solidFill>
                <a:srgbClr val="004266"/>
              </a:solidFill>
            </a:rPr>
            <a:t>Preventive and </a:t>
          </a:r>
          <a:br>
            <a:rPr lang="en-GB" sz="900" kern="1200" dirty="0" smtClean="0">
              <a:solidFill>
                <a:srgbClr val="004266"/>
              </a:solidFill>
            </a:rPr>
          </a:br>
          <a:r>
            <a:rPr lang="en-GB" sz="900" kern="1200" dirty="0" smtClean="0">
              <a:solidFill>
                <a:srgbClr val="004266"/>
              </a:solidFill>
            </a:rPr>
            <a:t>proactive</a:t>
          </a:r>
          <a:endParaRPr lang="en-US" sz="900" kern="1200" dirty="0">
            <a:solidFill>
              <a:srgbClr val="004266"/>
            </a:solidFill>
          </a:endParaRPr>
        </a:p>
      </dsp:txBody>
      <dsp:txXfrm>
        <a:off x="1780960" y="1174836"/>
        <a:ext cx="779615" cy="714647"/>
      </dsp:txXfrm>
    </dsp:sp>
    <dsp:sp modelId="{951C9A56-90CE-D746-A99D-3039B01DEDB3}">
      <dsp:nvSpPr>
        <dsp:cNvPr id="0" name=""/>
        <dsp:cNvSpPr/>
      </dsp:nvSpPr>
      <dsp:spPr>
        <a:xfrm>
          <a:off x="565462" y="839169"/>
          <a:ext cx="1299358" cy="1299358"/>
        </a:xfrm>
        <a:prstGeom prst="ellipse">
          <a:avLst/>
        </a:prstGeom>
        <a:solidFill>
          <a:schemeClr val="accent2">
            <a:lumMod val="75000"/>
            <a:alpha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1080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900" kern="1200" dirty="0" smtClean="0">
              <a:solidFill>
                <a:srgbClr val="004266"/>
              </a:solidFill>
            </a:rPr>
            <a:t>Maintain citizens’ proximity </a:t>
          </a:r>
          <a:br>
            <a:rPr lang="en-GB" sz="900" kern="1200" dirty="0" smtClean="0">
              <a:solidFill>
                <a:srgbClr val="004266"/>
              </a:solidFill>
            </a:rPr>
          </a:br>
          <a:r>
            <a:rPr lang="en-GB" sz="900" kern="1200" dirty="0" smtClean="0">
              <a:solidFill>
                <a:srgbClr val="004266"/>
              </a:solidFill>
            </a:rPr>
            <a:t>to labour market</a:t>
          </a:r>
          <a:endParaRPr lang="en-US" sz="900" kern="1200" dirty="0">
            <a:solidFill>
              <a:srgbClr val="004266"/>
            </a:solidFill>
          </a:endParaRPr>
        </a:p>
      </dsp:txBody>
      <dsp:txXfrm>
        <a:off x="687818" y="1174836"/>
        <a:ext cx="779615" cy="7146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8872A1A1-693A-4632-B377-42DD0211CA7E}" type="datetimeFigureOut">
              <a:rPr lang="en-US"/>
              <a:pPr>
                <a:defRPr/>
              </a:pPr>
              <a:t>10/18/2016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831FEA6-58EA-4C1D-8C4B-91192528E91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732280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14D1358-BF88-4A7C-9903-9FC5DA77A877}" type="datetime1">
              <a:rPr lang="en-US" altLang="en-US"/>
              <a:pPr>
                <a:defRPr/>
              </a:pPr>
              <a:t>10/18/2016</a:t>
            </a:fld>
            <a:endParaRPr lang="en-US" altLang="en-US" dirty="0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407C85D-04E1-4A70-B0D1-9C00F2F4BF5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77110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16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1pPr>
    <a:lvl2pPr marL="457160" algn="l" defTabSz="45716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2pPr>
    <a:lvl3pPr marL="914320" algn="l" defTabSz="45716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3pPr>
    <a:lvl4pPr marL="1371480" algn="l" defTabSz="45716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4pPr>
    <a:lvl5pPr marL="1828640" algn="l" defTabSz="45716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5pPr>
    <a:lvl6pPr marL="2285800" algn="l" defTabSz="45716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60" algn="l" defTabSz="45716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17" algn="l" defTabSz="45716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79" algn="l" defTabSz="45716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130432"/>
            <a:ext cx="5029200" cy="1470025"/>
          </a:xfrm>
        </p:spPr>
        <p:txBody>
          <a:bodyPr anchor="b"/>
          <a:lstStyle>
            <a:lvl1pPr>
              <a:lnSpc>
                <a:spcPct val="90000"/>
              </a:lnSpc>
              <a:defRPr sz="40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886200"/>
            <a:ext cx="5029200" cy="1752600"/>
          </a:xfrm>
        </p:spPr>
        <p:txBody>
          <a:bodyPr/>
          <a:lstStyle>
            <a:lvl1pPr marL="0" indent="0">
              <a:buFontTx/>
              <a:buNone/>
              <a:defRPr sz="18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en-US" altLang="en-US" noProof="0" dirty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90575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414338" y="692151"/>
            <a:ext cx="8335962" cy="12700"/>
          </a:xfrm>
          <a:prstGeom prst="line">
            <a:avLst/>
          </a:prstGeom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© Chris Gibbon and Chris </a:t>
            </a:r>
            <a:r>
              <a:rPr lang="en-US" altLang="en-US" dirty="0" err="1" smtClean="0"/>
              <a:t>Brailey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52FA3-CA78-B442-80B2-FEB5B244B3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611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414338" y="692151"/>
            <a:ext cx="8335962" cy="12700"/>
          </a:xfrm>
          <a:prstGeom prst="line">
            <a:avLst/>
          </a:prstGeom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22351"/>
            <a:ext cx="2057400" cy="51038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22351"/>
            <a:ext cx="6019800" cy="5103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© 2016 IBM Corporation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209EB-9413-A24B-BD90-BC25EDD896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0055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414338" y="692151"/>
            <a:ext cx="8335962" cy="12700"/>
          </a:xfrm>
          <a:prstGeom prst="line">
            <a:avLst/>
          </a:prstGeom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22351"/>
            <a:ext cx="8229600" cy="42703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2286013"/>
            <a:ext cx="1866900" cy="3840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2476500" y="2286013"/>
            <a:ext cx="1866900" cy="384016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© 2016 IBM Corporation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64663-A395-1B4C-9458-C6EDEA419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597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IBM_logo_bl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422276"/>
            <a:ext cx="457200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57200" y="838200"/>
            <a:ext cx="830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2" tIns="45716" rIns="91432" bIns="45716"/>
          <a:lstStyle/>
          <a:p>
            <a:endParaRPr lang="en-US" dirty="0">
              <a:solidFill>
                <a:srgbClr val="004266"/>
              </a:solidFill>
              <a:latin typeface="Calibri" charset="0"/>
            </a:endParaRPr>
          </a:p>
        </p:txBody>
      </p:sp>
      <p:sp>
        <p:nvSpPr>
          <p:cNvPr id="4" name="Shape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90817-1AAF-B44E-ACC9-15D7BFDAC3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881042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414338" y="692151"/>
            <a:ext cx="8335962" cy="12700"/>
          </a:xfrm>
          <a:prstGeom prst="line">
            <a:avLst/>
          </a:prstGeom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2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60" indent="0" algn="ctr">
              <a:buNone/>
              <a:defRPr/>
            </a:lvl2pPr>
            <a:lvl3pPr marL="914320" indent="0" algn="ctr">
              <a:buNone/>
              <a:defRPr/>
            </a:lvl3pPr>
            <a:lvl4pPr marL="1371480" indent="0" algn="ctr">
              <a:buNone/>
              <a:defRPr/>
            </a:lvl4pPr>
            <a:lvl5pPr marL="1828640" indent="0" algn="ctr">
              <a:buNone/>
              <a:defRPr/>
            </a:lvl5pPr>
            <a:lvl6pPr marL="2285800" indent="0" algn="ctr">
              <a:buNone/>
              <a:defRPr/>
            </a:lvl6pPr>
            <a:lvl7pPr marL="2742960" indent="0" algn="ctr">
              <a:buNone/>
              <a:defRPr/>
            </a:lvl7pPr>
            <a:lvl8pPr marL="3200117" indent="0" algn="ctr">
              <a:buNone/>
              <a:defRPr/>
            </a:lvl8pPr>
            <a:lvl9pPr marL="3657279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pitchFamily="-84" charset="0"/>
                <a:ea typeface="ヒラギノ角ゴ Pro W3" pitchFamily="-84" charset="-128"/>
                <a:cs typeface="ヒラギノ角ゴ Pro W3" pitchFamily="-84" charset="-128"/>
              </a:defRPr>
            </a:lvl1pPr>
          </a:lstStyle>
          <a:p>
            <a:pPr>
              <a:defRPr/>
            </a:pPr>
            <a:r>
              <a:rPr lang="en-US" altLang="en-US" dirty="0" smtClean="0"/>
              <a:t>© Chris Gibbon and Chris </a:t>
            </a:r>
            <a:r>
              <a:rPr lang="en-US" altLang="en-US" dirty="0" err="1" smtClean="0"/>
              <a:t>Brailey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6EB93-B01B-B045-96AE-10EC46D0BB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4933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414338" y="692151"/>
            <a:ext cx="8335962" cy="12700"/>
          </a:xfrm>
          <a:prstGeom prst="line">
            <a:avLst/>
          </a:prstGeom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22351"/>
            <a:ext cx="8229600" cy="42703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2286013"/>
            <a:ext cx="1866900" cy="3840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76500" y="2286013"/>
            <a:ext cx="1866900" cy="3840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pitchFamily="-84" charset="0"/>
                <a:ea typeface="ヒラギノ角ゴ Pro W3" pitchFamily="-84" charset="-128"/>
                <a:cs typeface="ヒラギノ角ゴ Pro W3" pitchFamily="-84" charset="-128"/>
              </a:defRPr>
            </a:lvl1pPr>
          </a:lstStyle>
          <a:p>
            <a:pPr>
              <a:defRPr/>
            </a:pPr>
            <a:r>
              <a:rPr lang="en-US" altLang="en-US" dirty="0" smtClean="0"/>
              <a:t>© Chris Gibbon and Chris </a:t>
            </a:r>
            <a:r>
              <a:rPr lang="en-US" altLang="en-US" dirty="0" err="1" smtClean="0"/>
              <a:t>Brailey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90393-39D8-B949-B26B-0D2C705373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7747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414338" y="692151"/>
            <a:ext cx="8335962" cy="12700"/>
          </a:xfrm>
          <a:prstGeom prst="line">
            <a:avLst/>
          </a:prstGeom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22351"/>
            <a:ext cx="8229600" cy="42703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2286013"/>
            <a:ext cx="3886200" cy="3840163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pitchFamily="-84" charset="0"/>
                <a:ea typeface="ヒラギノ角ゴ Pro W3" pitchFamily="-84" charset="-128"/>
                <a:cs typeface="ヒラギノ角ゴ Pro W3" pitchFamily="-84" charset="-128"/>
              </a:defRPr>
            </a:lvl1pPr>
          </a:lstStyle>
          <a:p>
            <a:pPr>
              <a:defRPr/>
            </a:pPr>
            <a:r>
              <a:rPr lang="en-US" altLang="en-US" dirty="0" smtClean="0"/>
              <a:t>© Chris Gibbon and Chris </a:t>
            </a:r>
            <a:r>
              <a:rPr lang="en-US" altLang="en-US" dirty="0" err="1" smtClean="0"/>
              <a:t>Brailey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DA1E9-68BC-7448-9264-8850951C5D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3563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1812733" y="1151935"/>
            <a:ext cx="5518547" cy="2321719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245343">
              <a:defRPr sz="47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</a:lstStyle>
          <a:p>
            <a:pPr lvl="0"/>
            <a:r>
              <a:rPr/>
              <a:t>Title Text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1812733" y="3536159"/>
            <a:ext cx="5518547" cy="79474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245343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1pPr>
            <a:lvl2pPr marL="0" indent="96004" algn="ctr" defTabSz="245343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2pPr>
            <a:lvl3pPr marL="0" indent="192008" algn="ctr" defTabSz="245343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3pPr>
            <a:lvl4pPr marL="0" indent="288012" algn="ctr" defTabSz="245343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4pPr>
            <a:lvl5pPr marL="0" indent="384016" algn="ctr" defTabSz="245343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Light"/>
              </a:defRPr>
            </a:lvl5pPr>
          </a:lstStyle>
          <a:p>
            <a:pPr lvl="0"/>
            <a:r>
              <a:rPr/>
              <a:t>Body Level One</a:t>
            </a:r>
          </a:p>
          <a:p>
            <a:pPr lvl="1"/>
            <a:r>
              <a:rPr/>
              <a:t>Body Level Two</a:t>
            </a:r>
          </a:p>
          <a:p>
            <a:pPr lvl="2"/>
            <a:r>
              <a:rPr/>
              <a:t>Body Level Three</a:t>
            </a:r>
          </a:p>
          <a:p>
            <a:pPr lvl="3"/>
            <a:r>
              <a:rPr/>
              <a:t>Body Level Four</a:t>
            </a:r>
          </a:p>
          <a:p>
            <a:pPr lvl="4"/>
            <a:r>
              <a:rPr/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3009142400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0839901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414338" y="692151"/>
            <a:ext cx="8335962" cy="12700"/>
          </a:xfrm>
          <a:prstGeom prst="line">
            <a:avLst/>
          </a:prstGeom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© Chris Gibbon and Chris </a:t>
            </a:r>
            <a:r>
              <a:rPr lang="en-US" altLang="en-US" dirty="0" err="1" smtClean="0"/>
              <a:t>Brailey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4A0BC-A497-4942-9DFD-1B8FB85855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674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414338" y="692151"/>
            <a:ext cx="8335962" cy="12700"/>
          </a:xfrm>
          <a:prstGeom prst="line">
            <a:avLst/>
          </a:prstGeom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20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60" indent="0">
              <a:buNone/>
              <a:defRPr sz="1800"/>
            </a:lvl2pPr>
            <a:lvl3pPr marL="914320" indent="0">
              <a:buNone/>
              <a:defRPr sz="1600"/>
            </a:lvl3pPr>
            <a:lvl4pPr marL="1371480" indent="0">
              <a:buNone/>
              <a:defRPr sz="1400"/>
            </a:lvl4pPr>
            <a:lvl5pPr marL="1828640" indent="0">
              <a:buNone/>
              <a:defRPr sz="1400"/>
            </a:lvl5pPr>
            <a:lvl6pPr marL="2285800" indent="0">
              <a:buNone/>
              <a:defRPr sz="1400"/>
            </a:lvl6pPr>
            <a:lvl7pPr marL="2742960" indent="0">
              <a:buNone/>
              <a:defRPr sz="1400"/>
            </a:lvl7pPr>
            <a:lvl8pPr marL="3200117" indent="0">
              <a:buNone/>
              <a:defRPr sz="1400"/>
            </a:lvl8pPr>
            <a:lvl9pPr marL="3657279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© Chris Gibbon and Chris </a:t>
            </a:r>
            <a:r>
              <a:rPr lang="en-US" altLang="en-US" dirty="0" err="1" smtClean="0"/>
              <a:t>Brailey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B81C5-3186-BD4D-A604-4E41EDE1E2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814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414338" y="692151"/>
            <a:ext cx="8335962" cy="12700"/>
          </a:xfrm>
          <a:prstGeom prst="line">
            <a:avLst/>
          </a:prstGeom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86013"/>
            <a:ext cx="1866900" cy="3840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76500" y="2286013"/>
            <a:ext cx="1866900" cy="3840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© Chris Gibbon and Chris </a:t>
            </a:r>
            <a:r>
              <a:rPr lang="en-US" altLang="en-US" dirty="0" err="1" smtClean="0"/>
              <a:t>Brailey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F9D65-4696-0D4A-8593-290D21C56F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2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414338" y="692151"/>
            <a:ext cx="8335962" cy="12700"/>
          </a:xfrm>
          <a:prstGeom prst="line">
            <a:avLst/>
          </a:prstGeom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0" indent="0">
              <a:buNone/>
              <a:defRPr sz="2000" b="1"/>
            </a:lvl2pPr>
            <a:lvl3pPr marL="914320" indent="0">
              <a:buNone/>
              <a:defRPr sz="1800" b="1"/>
            </a:lvl3pPr>
            <a:lvl4pPr marL="1371480" indent="0">
              <a:buNone/>
              <a:defRPr sz="1600" b="1"/>
            </a:lvl4pPr>
            <a:lvl5pPr marL="1828640" indent="0">
              <a:buNone/>
              <a:defRPr sz="1600" b="1"/>
            </a:lvl5pPr>
            <a:lvl6pPr marL="2285800" indent="0">
              <a:buNone/>
              <a:defRPr sz="1600" b="1"/>
            </a:lvl6pPr>
            <a:lvl7pPr marL="2742960" indent="0">
              <a:buNone/>
              <a:defRPr sz="1600" b="1"/>
            </a:lvl7pPr>
            <a:lvl8pPr marL="3200117" indent="0">
              <a:buNone/>
              <a:defRPr sz="1600" b="1"/>
            </a:lvl8pPr>
            <a:lvl9pPr marL="365727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0" indent="0">
              <a:buNone/>
              <a:defRPr sz="2000" b="1"/>
            </a:lvl2pPr>
            <a:lvl3pPr marL="914320" indent="0">
              <a:buNone/>
              <a:defRPr sz="1800" b="1"/>
            </a:lvl3pPr>
            <a:lvl4pPr marL="1371480" indent="0">
              <a:buNone/>
              <a:defRPr sz="1600" b="1"/>
            </a:lvl4pPr>
            <a:lvl5pPr marL="1828640" indent="0">
              <a:buNone/>
              <a:defRPr sz="1600" b="1"/>
            </a:lvl5pPr>
            <a:lvl6pPr marL="2285800" indent="0">
              <a:buNone/>
              <a:defRPr sz="1600" b="1"/>
            </a:lvl6pPr>
            <a:lvl7pPr marL="2742960" indent="0">
              <a:buNone/>
              <a:defRPr sz="1600" b="1"/>
            </a:lvl7pPr>
            <a:lvl8pPr marL="3200117" indent="0">
              <a:buNone/>
              <a:defRPr sz="1600" b="1"/>
            </a:lvl8pPr>
            <a:lvl9pPr marL="365727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© Chris Gibbon and Chris </a:t>
            </a:r>
            <a:r>
              <a:rPr lang="en-US" altLang="en-US" dirty="0" err="1" smtClean="0"/>
              <a:t>Brailey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29B5C-F2BA-8048-A33C-2254015E78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310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414338" y="692151"/>
            <a:ext cx="8335962" cy="12700"/>
          </a:xfrm>
          <a:prstGeom prst="line">
            <a:avLst/>
          </a:prstGeom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© Chris Gibbon and Chris </a:t>
            </a:r>
            <a:r>
              <a:rPr lang="en-US" altLang="en-US" dirty="0" err="1" smtClean="0"/>
              <a:t>Brailey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2275A-8605-5845-8709-52B4FE7329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116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414338" y="692151"/>
            <a:ext cx="8335962" cy="12700"/>
          </a:xfrm>
          <a:prstGeom prst="line">
            <a:avLst/>
          </a:prstGeom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© 2016 IBM Corporation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7635B-9FE3-DC4F-ADC5-F67CFD649F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084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414338" y="692151"/>
            <a:ext cx="8335962" cy="12700"/>
          </a:xfrm>
          <a:prstGeom prst="line">
            <a:avLst/>
          </a:prstGeom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4" y="273061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4" y="143511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0" indent="0">
              <a:buNone/>
              <a:defRPr sz="1200"/>
            </a:lvl2pPr>
            <a:lvl3pPr marL="914320" indent="0">
              <a:buNone/>
              <a:defRPr sz="1000"/>
            </a:lvl3pPr>
            <a:lvl4pPr marL="1371480" indent="0">
              <a:buNone/>
              <a:defRPr sz="900"/>
            </a:lvl4pPr>
            <a:lvl5pPr marL="1828640" indent="0">
              <a:buNone/>
              <a:defRPr sz="900"/>
            </a:lvl5pPr>
            <a:lvl6pPr marL="2285800" indent="0">
              <a:buNone/>
              <a:defRPr sz="900"/>
            </a:lvl6pPr>
            <a:lvl7pPr marL="2742960" indent="0">
              <a:buNone/>
              <a:defRPr sz="900"/>
            </a:lvl7pPr>
            <a:lvl8pPr marL="3200117" indent="0">
              <a:buNone/>
              <a:defRPr sz="900"/>
            </a:lvl8pPr>
            <a:lvl9pPr marL="365727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© Chris Gibbon and Chris </a:t>
            </a:r>
            <a:r>
              <a:rPr lang="en-US" altLang="en-US" dirty="0" err="1" smtClean="0"/>
              <a:t>Brailey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30949-A2C9-7E4E-A262-5C890038B8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232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414338" y="704851"/>
            <a:ext cx="8335962" cy="12700"/>
          </a:xfrm>
          <a:prstGeom prst="line">
            <a:avLst/>
          </a:prstGeom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60" indent="0">
              <a:buNone/>
              <a:defRPr sz="2800"/>
            </a:lvl2pPr>
            <a:lvl3pPr marL="914320" indent="0">
              <a:buNone/>
              <a:defRPr sz="2400"/>
            </a:lvl3pPr>
            <a:lvl4pPr marL="1371480" indent="0">
              <a:buNone/>
              <a:defRPr sz="2000"/>
            </a:lvl4pPr>
            <a:lvl5pPr marL="1828640" indent="0">
              <a:buNone/>
              <a:defRPr sz="2000"/>
            </a:lvl5pPr>
            <a:lvl6pPr marL="2285800" indent="0">
              <a:buNone/>
              <a:defRPr sz="2000"/>
            </a:lvl6pPr>
            <a:lvl7pPr marL="2742960" indent="0">
              <a:buNone/>
              <a:defRPr sz="2000"/>
            </a:lvl7pPr>
            <a:lvl8pPr marL="3200117" indent="0">
              <a:buNone/>
              <a:defRPr sz="2000"/>
            </a:lvl8pPr>
            <a:lvl9pPr marL="3657279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50"/>
            <a:ext cx="5486400" cy="804861"/>
          </a:xfrm>
        </p:spPr>
        <p:txBody>
          <a:bodyPr/>
          <a:lstStyle>
            <a:lvl1pPr marL="0" indent="0">
              <a:buNone/>
              <a:defRPr sz="1400"/>
            </a:lvl1pPr>
            <a:lvl2pPr marL="457160" indent="0">
              <a:buNone/>
              <a:defRPr sz="1200"/>
            </a:lvl2pPr>
            <a:lvl3pPr marL="914320" indent="0">
              <a:buNone/>
              <a:defRPr sz="1000"/>
            </a:lvl3pPr>
            <a:lvl4pPr marL="1371480" indent="0">
              <a:buNone/>
              <a:defRPr sz="900"/>
            </a:lvl4pPr>
            <a:lvl5pPr marL="1828640" indent="0">
              <a:buNone/>
              <a:defRPr sz="900"/>
            </a:lvl5pPr>
            <a:lvl6pPr marL="2285800" indent="0">
              <a:buNone/>
              <a:defRPr sz="900"/>
            </a:lvl6pPr>
            <a:lvl7pPr marL="2742960" indent="0">
              <a:buNone/>
              <a:defRPr sz="900"/>
            </a:lvl7pPr>
            <a:lvl8pPr marL="3200117" indent="0">
              <a:buNone/>
              <a:defRPr sz="900"/>
            </a:lvl8pPr>
            <a:lvl9pPr marL="365727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© Chris Gibbon and Chris </a:t>
            </a:r>
            <a:r>
              <a:rPr lang="en-US" altLang="en-US" dirty="0" err="1" smtClean="0"/>
              <a:t>Brailey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616EA-D696-8D45-82E3-C097547673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546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022350"/>
            <a:ext cx="8229600" cy="427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286005"/>
            <a:ext cx="3886200" cy="3840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0"/>
            <a:r>
              <a:rPr lang="en-US"/>
              <a:t>Second level</a:t>
            </a:r>
          </a:p>
          <a:p>
            <a:pPr lvl="1"/>
            <a:r>
              <a:rPr lang="en-US"/>
              <a:t>Third level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324606"/>
            <a:ext cx="5562600" cy="2317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rgbClr val="004266"/>
                </a:solidFill>
                <a:latin typeface="Arial" pitchFamily="-1" charset="0"/>
                <a:ea typeface="ヒラギノ角ゴ Pro W3" pitchFamily="-1" charset="-128"/>
                <a:cs typeface="ヒラギノ角ゴ Pro W3" pitchFamily="-1" charset="-128"/>
              </a:defRPr>
            </a:lvl1pPr>
          </a:lstStyle>
          <a:p>
            <a:pPr>
              <a:defRPr/>
            </a:pPr>
            <a:r>
              <a:rPr lang="en-US" altLang="en-US" dirty="0" smtClean="0"/>
              <a:t>© Chris Gibbon and Chris </a:t>
            </a:r>
            <a:r>
              <a:rPr lang="en-US" altLang="en-US" dirty="0" err="1" smtClean="0"/>
              <a:t>Brailey</a:t>
            </a:r>
            <a:endParaRPr lang="en-US" dirty="0"/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6"/>
            <a:ext cx="2133600" cy="2317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rgbClr val="004266"/>
                </a:solidFill>
                <a:latin typeface="Arial" charset="0"/>
              </a:defRPr>
            </a:lvl1pPr>
          </a:lstStyle>
          <a:p>
            <a:pPr>
              <a:defRPr/>
            </a:pPr>
            <a:fld id="{BDFCF516-C858-DB45-A88B-6B908F1A0C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818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6" r:id="rId1"/>
    <p:sldLayoutId id="2147484397" r:id="rId2"/>
    <p:sldLayoutId id="2147484398" r:id="rId3"/>
    <p:sldLayoutId id="2147484399" r:id="rId4"/>
    <p:sldLayoutId id="2147484400" r:id="rId5"/>
    <p:sldLayoutId id="2147484401" r:id="rId6"/>
    <p:sldLayoutId id="2147484402" r:id="rId7"/>
    <p:sldLayoutId id="2147484403" r:id="rId8"/>
    <p:sldLayoutId id="2147484404" r:id="rId9"/>
    <p:sldLayoutId id="2147484405" r:id="rId10"/>
    <p:sldLayoutId id="2147484406" r:id="rId11"/>
    <p:sldLayoutId id="2147484407" r:id="rId12"/>
    <p:sldLayoutId id="2147484408" r:id="rId13"/>
    <p:sldLayoutId id="2147484409" r:id="rId14"/>
    <p:sldLayoutId id="2147484410" r:id="rId15"/>
    <p:sldLayoutId id="2147484411" r:id="rId16"/>
    <p:sldLayoutId id="2147484412" r:id="rId17"/>
    <p:sldLayoutId id="2147484413" r:id="rId18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4266"/>
          </a:solidFill>
          <a:latin typeface="+mj-lt"/>
          <a:ea typeface="MS PGothic" panose="020B0600070205080204" pitchFamily="34" charset="-128"/>
          <a:cs typeface="MS PGothic" pitchFamily="34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4266"/>
          </a:solidFill>
          <a:latin typeface="Arial" pitchFamily="34" charset="0"/>
          <a:ea typeface="MS PGothic" panose="020B0600070205080204" pitchFamily="34" charset="-128"/>
          <a:cs typeface="MS PGothic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4266"/>
          </a:solidFill>
          <a:latin typeface="Arial" pitchFamily="34" charset="0"/>
          <a:ea typeface="MS PGothic" panose="020B0600070205080204" pitchFamily="34" charset="-128"/>
          <a:cs typeface="MS PGothic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4266"/>
          </a:solidFill>
          <a:latin typeface="Arial" pitchFamily="34" charset="0"/>
          <a:ea typeface="MS PGothic" panose="020B0600070205080204" pitchFamily="34" charset="-128"/>
          <a:cs typeface="MS PGothic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4266"/>
          </a:solidFill>
          <a:latin typeface="Arial" pitchFamily="34" charset="0"/>
          <a:ea typeface="MS PGothic" panose="020B0600070205080204" pitchFamily="34" charset="-128"/>
          <a:cs typeface="MS PGothic" pitchFamily="34" charset="-128"/>
        </a:defRPr>
      </a:lvl5pPr>
      <a:lvl6pPr marL="457160" algn="l" rtl="0" fontAlgn="base">
        <a:spcBef>
          <a:spcPct val="0"/>
        </a:spcBef>
        <a:spcAft>
          <a:spcPct val="0"/>
        </a:spcAft>
        <a:defRPr sz="2800" b="1">
          <a:solidFill>
            <a:srgbClr val="004266"/>
          </a:solidFill>
          <a:latin typeface="Arial" pitchFamily="34" charset="0"/>
        </a:defRPr>
      </a:lvl6pPr>
      <a:lvl7pPr marL="914320" algn="l" rtl="0" fontAlgn="base">
        <a:spcBef>
          <a:spcPct val="0"/>
        </a:spcBef>
        <a:spcAft>
          <a:spcPct val="0"/>
        </a:spcAft>
        <a:defRPr sz="2800" b="1">
          <a:solidFill>
            <a:srgbClr val="004266"/>
          </a:solidFill>
          <a:latin typeface="Arial" pitchFamily="34" charset="0"/>
        </a:defRPr>
      </a:lvl7pPr>
      <a:lvl8pPr marL="1371480" algn="l" rtl="0" fontAlgn="base">
        <a:spcBef>
          <a:spcPct val="0"/>
        </a:spcBef>
        <a:spcAft>
          <a:spcPct val="0"/>
        </a:spcAft>
        <a:defRPr sz="2800" b="1">
          <a:solidFill>
            <a:srgbClr val="004266"/>
          </a:solidFill>
          <a:latin typeface="Arial" pitchFamily="34" charset="0"/>
        </a:defRPr>
      </a:lvl8pPr>
      <a:lvl9pPr marL="1828640" algn="l" rtl="0" fontAlgn="base">
        <a:spcBef>
          <a:spcPct val="0"/>
        </a:spcBef>
        <a:spcAft>
          <a:spcPct val="0"/>
        </a:spcAft>
        <a:defRPr sz="2800" b="1">
          <a:solidFill>
            <a:srgbClr val="004266"/>
          </a:solidFill>
          <a:latin typeface="Arial" pitchFamily="34" charset="0"/>
        </a:defRPr>
      </a:lvl9pPr>
    </p:titleStyle>
    <p:bodyStyle>
      <a:lvl1pPr marL="231755" indent="-231755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4266"/>
          </a:solidFill>
          <a:latin typeface="+mn-lt"/>
          <a:ea typeface="MS PGothic" panose="020B0600070205080204" pitchFamily="34" charset="-128"/>
          <a:cs typeface="MS PGothic" pitchFamily="34" charset="-128"/>
        </a:defRPr>
      </a:lvl1pPr>
      <a:lvl2pPr marL="742885" indent="-39683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rgbClr val="004266"/>
          </a:solidFill>
          <a:latin typeface="+mn-lt"/>
          <a:ea typeface="MS PGothic" panose="020B0600070205080204" pitchFamily="34" charset="-128"/>
          <a:cs typeface="MS PGothic" pitchFamily="34" charset="-128"/>
        </a:defRPr>
      </a:lvl2pPr>
      <a:lvl3pPr marL="1142900" indent="-22858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itchFamily="34" charset="-128"/>
        </a:defRPr>
      </a:lvl3pPr>
      <a:lvl4pPr marL="1600060" indent="-22858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itchFamily="34" charset="-128"/>
        </a:defRPr>
      </a:lvl4pPr>
      <a:lvl5pPr marL="2057220" indent="-22858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itchFamily="34" charset="-128"/>
        </a:defRPr>
      </a:lvl5pPr>
      <a:lvl6pPr marL="2514380" indent="-22858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539" indent="-22858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699" indent="-22858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858" indent="-22858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0" algn="l" defTabSz="9143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0" algn="l" defTabSz="9143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0" algn="l" defTabSz="9143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0" algn="l" defTabSz="9143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0" algn="l" defTabSz="9143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60" algn="l" defTabSz="9143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17" algn="l" defTabSz="9143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79" algn="l" defTabSz="9143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EmploymentAbility</a:t>
            </a:r>
            <a:r>
              <a:rPr lang="en-GB" dirty="0" smtClean="0">
                <a:solidFill>
                  <a:schemeClr val="tx1"/>
                </a:solidFill>
              </a:rPr>
              <a:t>: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57200" y="3733800"/>
            <a:ext cx="5029200" cy="1752600"/>
          </a:xfrm>
        </p:spPr>
        <p:txBody>
          <a:bodyPr/>
          <a:lstStyle/>
          <a:p>
            <a:r>
              <a:rPr lang="en-GB" dirty="0" smtClean="0">
                <a:solidFill>
                  <a:srgbClr val="3366FF"/>
                </a:solidFill>
              </a:rPr>
              <a:t>From </a:t>
            </a:r>
            <a:r>
              <a:rPr lang="en-GB" dirty="0">
                <a:solidFill>
                  <a:srgbClr val="3366FF"/>
                </a:solidFill>
              </a:rPr>
              <a:t>fixing failure to managing for </a:t>
            </a:r>
            <a:r>
              <a:rPr lang="en-GB" dirty="0" smtClean="0">
                <a:solidFill>
                  <a:srgbClr val="3366FF"/>
                </a:solidFill>
              </a:rPr>
              <a:t>success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  <a:p>
            <a:r>
              <a:rPr lang="en-GB" dirty="0" smtClean="0">
                <a:solidFill>
                  <a:schemeClr val="tx1"/>
                </a:solidFill>
              </a:rPr>
              <a:t>A Point of View</a:t>
            </a:r>
          </a:p>
          <a:p>
            <a:r>
              <a:rPr lang="en-GB" b="0" i="1" dirty="0" smtClean="0">
                <a:solidFill>
                  <a:schemeClr val="accent6"/>
                </a:solidFill>
              </a:rPr>
              <a:t> </a:t>
            </a:r>
            <a:r>
              <a:rPr lang="en-GB" b="0" i="1" dirty="0">
                <a:solidFill>
                  <a:schemeClr val="accent6"/>
                </a:solidFill>
              </a:rPr>
              <a:t>Chris </a:t>
            </a:r>
            <a:r>
              <a:rPr lang="en-GB" b="0" i="1" dirty="0" smtClean="0">
                <a:solidFill>
                  <a:schemeClr val="accent6"/>
                </a:solidFill>
              </a:rPr>
              <a:t>Gibbon and Chris </a:t>
            </a:r>
            <a:r>
              <a:rPr lang="en-GB" b="0" i="1" dirty="0" err="1" smtClean="0">
                <a:solidFill>
                  <a:schemeClr val="accent6"/>
                </a:solidFill>
              </a:rPr>
              <a:t>Brailey</a:t>
            </a:r>
            <a:endParaRPr lang="en-GB" b="0" i="1" dirty="0">
              <a:solidFill>
                <a:schemeClr val="accent6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75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EmploymentAbility: what is it?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305800" y="6324600"/>
            <a:ext cx="457200" cy="228600"/>
          </a:xfrm>
        </p:spPr>
        <p:txBody>
          <a:bodyPr/>
          <a:lstStyle/>
          <a:p>
            <a:fld id="{25567804-E1B7-4C73-BF85-C3972AF66675}" type="slidenum">
              <a:rPr lang="en-US" altLang="en-US" smtClean="0"/>
              <a:pPr/>
              <a:t>10</a:t>
            </a:fld>
            <a:endParaRPr lang="en-US" alt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6068181" y="2558585"/>
            <a:ext cx="3248394" cy="2546762"/>
            <a:chOff x="4662303" y="2004949"/>
            <a:chExt cx="4343400" cy="3405251"/>
          </a:xfrm>
        </p:grpSpPr>
        <p:sp>
          <p:nvSpPr>
            <p:cNvPr id="5" name="TextBox 4"/>
            <p:cNvSpPr txBox="1"/>
            <p:nvPr/>
          </p:nvSpPr>
          <p:spPr>
            <a:xfrm>
              <a:off x="5007183" y="2004949"/>
              <a:ext cx="3657600" cy="6172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accent3"/>
                  </a:solidFill>
                </a:rPr>
                <a:t>EmploymentAbility </a:t>
              </a:r>
              <a:r>
                <a:rPr lang="en-US" sz="1200" dirty="0" smtClean="0">
                  <a:solidFill>
                    <a:schemeClr val="accent3"/>
                  </a:solidFill>
                </a:rPr>
                <a:t>imperatives </a:t>
              </a:r>
              <a:br>
                <a:rPr lang="en-US" sz="1200" dirty="0" smtClean="0">
                  <a:solidFill>
                    <a:schemeClr val="accent3"/>
                  </a:solidFill>
                </a:rPr>
              </a:br>
              <a:r>
                <a:rPr lang="en-US" sz="1200" dirty="0" smtClean="0">
                  <a:solidFill>
                    <a:schemeClr val="accent3"/>
                  </a:solidFill>
                </a:rPr>
                <a:t>over a working lifetime</a:t>
              </a:r>
            </a:p>
          </p:txBody>
        </p:sp>
        <p:graphicFrame>
          <p:nvGraphicFramePr>
            <p:cNvPr id="7" name="Diagram 6"/>
            <p:cNvGraphicFramePr/>
            <p:nvPr>
              <p:extLst>
                <p:ext uri="{D42A27DB-BD31-4B8C-83A1-F6EECF244321}">
                  <p14:modId xmlns:p14="http://schemas.microsoft.com/office/powerpoint/2010/main" val="1061823163"/>
                </p:ext>
              </p:extLst>
            </p:nvPr>
          </p:nvGraphicFramePr>
          <p:xfrm>
            <a:off x="4662303" y="2514600"/>
            <a:ext cx="4343400" cy="28956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</p:grpSp>
      <p:sp>
        <p:nvSpPr>
          <p:cNvPr id="14" name="TextBox 13"/>
          <p:cNvSpPr txBox="1"/>
          <p:nvPr/>
        </p:nvSpPr>
        <p:spPr>
          <a:xfrm>
            <a:off x="439802" y="3283335"/>
            <a:ext cx="5518476" cy="276229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dirty="0"/>
              <a:t>EmploymentAbility Key </a:t>
            </a:r>
            <a:r>
              <a:rPr lang="en-GB" dirty="0" smtClean="0"/>
              <a:t>considerations</a:t>
            </a:r>
            <a:endParaRPr lang="en-GB" dirty="0"/>
          </a:p>
          <a:p>
            <a:pPr>
              <a:spcAft>
                <a:spcPts val="300"/>
              </a:spcAft>
            </a:pPr>
            <a:r>
              <a:rPr lang="en-GB" sz="1400" dirty="0" smtClean="0">
                <a:solidFill>
                  <a:srgbClr val="6BC72B"/>
                </a:solidFill>
              </a:rPr>
              <a:t>1)</a:t>
            </a:r>
            <a:r>
              <a:rPr lang="en-GB" sz="1400" i="1" dirty="0" smtClean="0">
                <a:solidFill>
                  <a:srgbClr val="6BC72B"/>
                </a:solidFill>
              </a:rPr>
              <a:t> </a:t>
            </a:r>
            <a:r>
              <a:rPr lang="en-GB" sz="1400" dirty="0">
                <a:solidFill>
                  <a:srgbClr val="6BC72B"/>
                </a:solidFill>
              </a:rPr>
              <a:t>For individuals</a:t>
            </a:r>
          </a:p>
          <a:p>
            <a:pPr marL="352800" indent="-136800">
              <a:buFont typeface="Arial"/>
              <a:buChar char="•"/>
            </a:pPr>
            <a:r>
              <a:rPr lang="en-GB" sz="1200" dirty="0">
                <a:solidFill>
                  <a:srgbClr val="808080"/>
                </a:solidFill>
              </a:rPr>
              <a:t>Skills acquisition and dynamic maintenance of skills</a:t>
            </a:r>
          </a:p>
          <a:p>
            <a:pPr marL="352800" indent="-136800">
              <a:buFont typeface="Arial"/>
              <a:buChar char="•"/>
            </a:pPr>
            <a:r>
              <a:rPr lang="en-GB" sz="1200" dirty="0">
                <a:solidFill>
                  <a:srgbClr val="808080"/>
                </a:solidFill>
              </a:rPr>
              <a:t>Ongoing planning and actions throughout a career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400" dirty="0" smtClean="0">
                <a:solidFill>
                  <a:srgbClr val="6BC72B"/>
                </a:solidFill>
              </a:rPr>
              <a:t>2</a:t>
            </a:r>
            <a:r>
              <a:rPr lang="en-GB" sz="1400" dirty="0">
                <a:solidFill>
                  <a:srgbClr val="6BC72B"/>
                </a:solidFill>
              </a:rPr>
              <a:t>)</a:t>
            </a:r>
            <a:r>
              <a:rPr lang="en-GB" sz="1400" dirty="0" smtClean="0">
                <a:solidFill>
                  <a:srgbClr val="6BC72B"/>
                </a:solidFill>
              </a:rPr>
              <a:t> </a:t>
            </a:r>
            <a:r>
              <a:rPr lang="en-GB" sz="1400" dirty="0">
                <a:solidFill>
                  <a:srgbClr val="6BC72B"/>
                </a:solidFill>
              </a:rPr>
              <a:t>For Governments and Agencies</a:t>
            </a:r>
          </a:p>
          <a:p>
            <a:pPr marL="352800" indent="-136800">
              <a:buFont typeface="Arial"/>
              <a:buChar char="•"/>
            </a:pPr>
            <a:r>
              <a:rPr lang="en-GB" sz="1200" dirty="0">
                <a:solidFill>
                  <a:srgbClr val="808080"/>
                </a:solidFill>
              </a:rPr>
              <a:t>Development of proactive EmploymentAbility </a:t>
            </a:r>
            <a:r>
              <a:rPr lang="en-GB" sz="1200" dirty="0" smtClean="0">
                <a:solidFill>
                  <a:srgbClr val="808080"/>
                </a:solidFill>
              </a:rPr>
              <a:t>products </a:t>
            </a:r>
            <a:r>
              <a:rPr lang="en-GB" sz="1200" dirty="0">
                <a:solidFill>
                  <a:srgbClr val="808080"/>
                </a:solidFill>
              </a:rPr>
              <a:t>and services</a:t>
            </a:r>
          </a:p>
          <a:p>
            <a:pPr marL="352800" indent="-136800">
              <a:buFont typeface="Arial"/>
              <a:buChar char="•"/>
            </a:pPr>
            <a:r>
              <a:rPr lang="en-GB" sz="1200" dirty="0">
                <a:solidFill>
                  <a:srgbClr val="808080"/>
                </a:solidFill>
              </a:rPr>
              <a:t>Active labour market management – </a:t>
            </a:r>
            <a:r>
              <a:rPr lang="en-GB" sz="1200" dirty="0" smtClean="0">
                <a:solidFill>
                  <a:srgbClr val="808080"/>
                </a:solidFill>
              </a:rPr>
              <a:t>properly </a:t>
            </a:r>
            <a:r>
              <a:rPr lang="en-GB" sz="1200" dirty="0">
                <a:solidFill>
                  <a:srgbClr val="808080"/>
                </a:solidFill>
              </a:rPr>
              <a:t>integrated with </a:t>
            </a:r>
            <a:r>
              <a:rPr lang="en-GB" sz="1200" dirty="0" smtClean="0">
                <a:solidFill>
                  <a:srgbClr val="808080"/>
                </a:solidFill>
              </a:rPr>
              <a:t/>
            </a:r>
            <a:br>
              <a:rPr lang="en-GB" sz="1200" dirty="0" smtClean="0">
                <a:solidFill>
                  <a:srgbClr val="808080"/>
                </a:solidFill>
              </a:rPr>
            </a:br>
            <a:r>
              <a:rPr lang="en-GB" sz="1200" dirty="0" smtClean="0">
                <a:solidFill>
                  <a:srgbClr val="808080"/>
                </a:solidFill>
              </a:rPr>
              <a:t>supply </a:t>
            </a:r>
            <a:r>
              <a:rPr lang="en-GB" sz="1200" dirty="0">
                <a:solidFill>
                  <a:srgbClr val="808080"/>
                </a:solidFill>
              </a:rPr>
              <a:t>side measures</a:t>
            </a:r>
          </a:p>
          <a:p>
            <a:pPr marL="352800" indent="-136800">
              <a:buFont typeface="Arial"/>
              <a:buChar char="•"/>
            </a:pPr>
            <a:r>
              <a:rPr lang="en-GB" sz="1200" dirty="0">
                <a:solidFill>
                  <a:srgbClr val="808080"/>
                </a:solidFill>
              </a:rPr>
              <a:t>Support for employers to manage temporary </a:t>
            </a:r>
            <a:r>
              <a:rPr lang="en-GB" sz="1200" dirty="0" smtClean="0">
                <a:solidFill>
                  <a:srgbClr val="808080"/>
                </a:solidFill>
              </a:rPr>
              <a:t>shocks </a:t>
            </a:r>
            <a:r>
              <a:rPr lang="en-GB" sz="1200" dirty="0">
                <a:solidFill>
                  <a:srgbClr val="808080"/>
                </a:solidFill>
              </a:rPr>
              <a:t>and transitional stages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400" dirty="0" smtClean="0">
                <a:solidFill>
                  <a:srgbClr val="6BC72B"/>
                </a:solidFill>
              </a:rPr>
              <a:t>3</a:t>
            </a:r>
            <a:r>
              <a:rPr lang="en-GB" sz="1400" dirty="0">
                <a:solidFill>
                  <a:srgbClr val="6BC72B"/>
                </a:solidFill>
              </a:rPr>
              <a:t>)</a:t>
            </a:r>
            <a:r>
              <a:rPr lang="en-GB" sz="1400" dirty="0" smtClean="0">
                <a:solidFill>
                  <a:srgbClr val="6BC72B"/>
                </a:solidFill>
              </a:rPr>
              <a:t> </a:t>
            </a:r>
            <a:r>
              <a:rPr lang="en-GB" sz="1400" dirty="0">
                <a:solidFill>
                  <a:srgbClr val="6BC72B"/>
                </a:solidFill>
              </a:rPr>
              <a:t>For businesses </a:t>
            </a:r>
          </a:p>
          <a:p>
            <a:pPr marL="352800" indent="-136800">
              <a:buFont typeface="Arial"/>
              <a:buChar char="•"/>
            </a:pPr>
            <a:r>
              <a:rPr lang="en-GB" sz="1200" dirty="0">
                <a:solidFill>
                  <a:srgbClr val="808080"/>
                </a:solidFill>
              </a:rPr>
              <a:t>Proactive skills enhancement of employees</a:t>
            </a:r>
          </a:p>
          <a:p>
            <a:pPr marL="352800" indent="-136800">
              <a:buFont typeface="Arial"/>
              <a:buChar char="•"/>
            </a:pPr>
            <a:r>
              <a:rPr lang="en-GB" sz="1200" dirty="0">
                <a:solidFill>
                  <a:srgbClr val="808080"/>
                </a:solidFill>
              </a:rPr>
              <a:t>Employment practices reflecting contemporary </a:t>
            </a:r>
            <a:r>
              <a:rPr lang="en-GB" sz="1200" dirty="0" smtClean="0">
                <a:solidFill>
                  <a:srgbClr val="808080"/>
                </a:solidFill>
              </a:rPr>
              <a:t>life patterns</a:t>
            </a:r>
            <a:endParaRPr lang="en-GB" sz="1200" i="1" dirty="0">
              <a:solidFill>
                <a:srgbClr val="808080"/>
              </a:solidFill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6203580" y="1810159"/>
            <a:ext cx="183926" cy="4321643"/>
            <a:chOff x="4767852" y="1734343"/>
            <a:chExt cx="183926" cy="4321643"/>
          </a:xfrm>
        </p:grpSpPr>
        <p:cxnSp>
          <p:nvCxnSpPr>
            <p:cNvPr id="25" name="Straight Connector 24"/>
            <p:cNvCxnSpPr/>
            <p:nvPr/>
          </p:nvCxnSpPr>
          <p:spPr>
            <a:xfrm flipV="1">
              <a:off x="4860255" y="1734343"/>
              <a:ext cx="0" cy="4321643"/>
            </a:xfrm>
            <a:prstGeom prst="line">
              <a:avLst/>
            </a:prstGeom>
            <a:ln w="28575" cmpd="sng">
              <a:solidFill>
                <a:schemeClr val="tx2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Right Triangle 25"/>
            <p:cNvSpPr/>
            <p:nvPr/>
          </p:nvSpPr>
          <p:spPr>
            <a:xfrm rot="13500000">
              <a:off x="4767852" y="3800877"/>
              <a:ext cx="183926" cy="183926"/>
            </a:xfrm>
            <a:prstGeom prst="rtTriangle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457198" y="1748876"/>
            <a:ext cx="5657648" cy="1308050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dirty="0" smtClean="0"/>
              <a:t>Definition</a:t>
            </a:r>
          </a:p>
          <a:p>
            <a:pPr>
              <a:spcAft>
                <a:spcPts val="600"/>
              </a:spcAft>
            </a:pPr>
            <a:r>
              <a:rPr lang="en-GB" sz="1600" i="1" dirty="0" smtClean="0">
                <a:solidFill>
                  <a:schemeClr val="accent5">
                    <a:lumMod val="75000"/>
                  </a:schemeClr>
                </a:solidFill>
              </a:rPr>
              <a:t>EmploymentAbility </a:t>
            </a:r>
            <a:r>
              <a:rPr lang="en-GB" sz="1600" i="1" dirty="0">
                <a:solidFill>
                  <a:schemeClr val="accent5">
                    <a:lumMod val="75000"/>
                  </a:schemeClr>
                </a:solidFill>
              </a:rPr>
              <a:t>is systematically and sustainably maximising employment, over </a:t>
            </a:r>
            <a:r>
              <a:rPr lang="en-GB" sz="1600" i="1" dirty="0" smtClean="0">
                <a:solidFill>
                  <a:schemeClr val="accent5">
                    <a:lumMod val="75000"/>
                  </a:schemeClr>
                </a:solidFill>
              </a:rPr>
              <a:t>a </a:t>
            </a:r>
            <a:r>
              <a:rPr lang="en-GB" sz="1600" i="1" dirty="0">
                <a:solidFill>
                  <a:schemeClr val="accent5">
                    <a:lumMod val="75000"/>
                  </a:schemeClr>
                </a:solidFill>
              </a:rPr>
              <a:t>working </a:t>
            </a:r>
            <a:r>
              <a:rPr lang="en-GB" sz="1600" i="1" dirty="0" smtClean="0">
                <a:solidFill>
                  <a:schemeClr val="accent5">
                    <a:lumMod val="75000"/>
                  </a:schemeClr>
                </a:solidFill>
              </a:rPr>
              <a:t>lifetime. </a:t>
            </a:r>
            <a:endParaRPr lang="en-GB" sz="1200" i="1" dirty="0" smtClean="0">
              <a:solidFill>
                <a:schemeClr val="accent5"/>
              </a:solidFill>
            </a:endParaRPr>
          </a:p>
          <a:p>
            <a:r>
              <a:rPr lang="en-GB" sz="1200" dirty="0" smtClean="0">
                <a:solidFill>
                  <a:schemeClr val="tx2"/>
                </a:solidFill>
              </a:rPr>
              <a:t>To achieve this in the light of contemporary challenges, we need to take a longitudinal, rather than an at-a-point-in-time view. </a:t>
            </a:r>
            <a:endParaRPr lang="en-GB" sz="1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178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EmploymentAbility: what changes are implied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305800" y="6324600"/>
            <a:ext cx="457200" cy="228600"/>
          </a:xfrm>
        </p:spPr>
        <p:txBody>
          <a:bodyPr/>
          <a:lstStyle/>
          <a:p>
            <a:fld id="{25567804-E1B7-4C73-BF85-C3972AF66675}" type="slidenum">
              <a:rPr lang="en-US" altLang="en-US" smtClean="0"/>
              <a:pPr/>
              <a:t>11</a:t>
            </a:fld>
            <a:endParaRPr lang="en-US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99197" y="1944469"/>
            <a:ext cx="3657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accent3"/>
                </a:solidFill>
              </a:rPr>
              <a:t>EmploymentAbility </a:t>
            </a:r>
            <a:r>
              <a:rPr lang="en-US" sz="1600" dirty="0" smtClean="0">
                <a:solidFill>
                  <a:schemeClr val="accent3"/>
                </a:solidFill>
              </a:rPr>
              <a:t>imperatives </a:t>
            </a:r>
            <a:br>
              <a:rPr lang="en-US" sz="1600" dirty="0" smtClean="0">
                <a:solidFill>
                  <a:schemeClr val="accent3"/>
                </a:solidFill>
              </a:rPr>
            </a:br>
            <a:r>
              <a:rPr lang="en-US" sz="1600" dirty="0" smtClean="0">
                <a:solidFill>
                  <a:schemeClr val="accent3"/>
                </a:solidFill>
              </a:rPr>
              <a:t>over a working lifetime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962380"/>
              </p:ext>
            </p:extLst>
          </p:nvPr>
        </p:nvGraphicFramePr>
        <p:xfrm>
          <a:off x="4702864" y="1828800"/>
          <a:ext cx="3751604" cy="4184686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751604"/>
              </a:tblGrid>
              <a:tr h="478080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The Big Changes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18000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</a:tr>
              <a:tr h="616995">
                <a:tc>
                  <a:txBody>
                    <a:bodyPr/>
                    <a:lstStyle/>
                    <a:p>
                      <a:pPr marL="0" marR="0" indent="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rgbClr val="404040"/>
                          </a:solidFill>
                        </a:rPr>
                        <a:t>Big Change 1: </a:t>
                      </a:r>
                      <a:r>
                        <a:rPr lang="en-GB" sz="1200" b="0" dirty="0" smtClean="0">
                          <a:solidFill>
                            <a:srgbClr val="404040"/>
                          </a:solidFill>
                        </a:rPr>
                        <a:t>A huge expansion in the customer </a:t>
                      </a:r>
                      <a:br>
                        <a:rPr lang="en-GB" sz="1200" b="0" dirty="0" smtClean="0">
                          <a:solidFill>
                            <a:srgbClr val="404040"/>
                          </a:solidFill>
                        </a:rPr>
                      </a:br>
                      <a:r>
                        <a:rPr lang="en-GB" sz="1200" b="0" dirty="0" smtClean="0">
                          <a:solidFill>
                            <a:srgbClr val="404040"/>
                          </a:solidFill>
                        </a:rPr>
                        <a:t>base for services</a:t>
                      </a:r>
                    </a:p>
                  </a:txBody>
                  <a:tcPr marL="180000" marT="46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21631">
                <a:tc>
                  <a:txBody>
                    <a:bodyPr/>
                    <a:lstStyle/>
                    <a:p>
                      <a:pPr marL="0" marR="0" indent="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rgbClr val="404040"/>
                          </a:solidFill>
                        </a:rPr>
                        <a:t>Big Change 2</a:t>
                      </a:r>
                      <a:r>
                        <a:rPr lang="en-GB" sz="1200" b="0" dirty="0" smtClean="0">
                          <a:solidFill>
                            <a:srgbClr val="404040"/>
                          </a:solidFill>
                        </a:rPr>
                        <a:t>: A new style of interaction with </a:t>
                      </a:r>
                      <a:br>
                        <a:rPr lang="en-GB" sz="1200" b="0" dirty="0" smtClean="0">
                          <a:solidFill>
                            <a:srgbClr val="404040"/>
                          </a:solidFill>
                        </a:rPr>
                      </a:br>
                      <a:r>
                        <a:rPr lang="en-GB" sz="1200" b="0" dirty="0" smtClean="0">
                          <a:solidFill>
                            <a:srgbClr val="404040"/>
                          </a:solidFill>
                        </a:rPr>
                        <a:t>customers based on a relationship not transaction</a:t>
                      </a:r>
                      <a:r>
                        <a:rPr lang="en-GB" sz="1200" b="1" dirty="0" smtClean="0">
                          <a:solidFill>
                            <a:srgbClr val="404040"/>
                          </a:solidFill>
                        </a:rPr>
                        <a:t>s</a:t>
                      </a:r>
                    </a:p>
                  </a:txBody>
                  <a:tcPr marL="180000" marT="46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D5F7"/>
                    </a:solidFill>
                  </a:tcPr>
                </a:tc>
              </a:tr>
              <a:tr h="616995">
                <a:tc>
                  <a:txBody>
                    <a:bodyPr/>
                    <a:lstStyle/>
                    <a:p>
                      <a:pPr marL="0" marR="0" indent="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rgbClr val="404040"/>
                          </a:solidFill>
                        </a:rPr>
                        <a:t>Big Change 3: </a:t>
                      </a:r>
                      <a:r>
                        <a:rPr lang="en-GB" sz="1200" b="0" dirty="0" smtClean="0">
                          <a:solidFill>
                            <a:srgbClr val="404040"/>
                          </a:solidFill>
                        </a:rPr>
                        <a:t>A new Work-Life model with new services and new tools</a:t>
                      </a:r>
                    </a:p>
                  </a:txBody>
                  <a:tcPr marL="180000" marT="46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</a:tr>
              <a:tr h="616995">
                <a:tc>
                  <a:txBody>
                    <a:bodyPr/>
                    <a:lstStyle/>
                    <a:p>
                      <a:pPr marL="0" marR="0" indent="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rgbClr val="404040"/>
                          </a:solidFill>
                        </a:rPr>
                        <a:t>Big Change 4: </a:t>
                      </a:r>
                      <a:r>
                        <a:rPr lang="en-GB" sz="1200" b="0" dirty="0" smtClean="0">
                          <a:solidFill>
                            <a:srgbClr val="404040"/>
                          </a:solidFill>
                        </a:rPr>
                        <a:t>Much greater differentiation of </a:t>
                      </a:r>
                      <a:br>
                        <a:rPr lang="en-GB" sz="1200" b="0" dirty="0" smtClean="0">
                          <a:solidFill>
                            <a:srgbClr val="404040"/>
                          </a:solidFill>
                        </a:rPr>
                      </a:br>
                      <a:r>
                        <a:rPr lang="en-GB" sz="1200" b="0" dirty="0" smtClean="0">
                          <a:solidFill>
                            <a:srgbClr val="404040"/>
                          </a:solidFill>
                        </a:rPr>
                        <a:t>customers and differential responses</a:t>
                      </a:r>
                    </a:p>
                  </a:txBody>
                  <a:tcPr marL="180000" marT="46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D5F7"/>
                    </a:solidFill>
                  </a:tcPr>
                </a:tc>
              </a:tr>
              <a:tr h="616995">
                <a:tc>
                  <a:txBody>
                    <a:bodyPr/>
                    <a:lstStyle/>
                    <a:p>
                      <a:pPr marL="0" marR="0" indent="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rgbClr val="404040"/>
                          </a:solidFill>
                        </a:rPr>
                        <a:t>Big Change 5: </a:t>
                      </a:r>
                      <a:r>
                        <a:rPr lang="en-GB" sz="1200" b="0" dirty="0" smtClean="0">
                          <a:solidFill>
                            <a:srgbClr val="404040"/>
                          </a:solidFill>
                        </a:rPr>
                        <a:t>Better use of data to support an </a:t>
                      </a:r>
                      <a:br>
                        <a:rPr lang="en-GB" sz="1200" b="0" dirty="0" smtClean="0">
                          <a:solidFill>
                            <a:srgbClr val="404040"/>
                          </a:solidFill>
                        </a:rPr>
                      </a:br>
                      <a:r>
                        <a:rPr lang="en-GB" sz="1200" b="0" dirty="0" smtClean="0">
                          <a:solidFill>
                            <a:srgbClr val="404040"/>
                          </a:solidFill>
                        </a:rPr>
                        <a:t>evidence based approach</a:t>
                      </a:r>
                    </a:p>
                  </a:txBody>
                  <a:tcPr marL="180000" marT="46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</a:tr>
              <a:tr h="616995">
                <a:tc>
                  <a:txBody>
                    <a:bodyPr/>
                    <a:lstStyle/>
                    <a:p>
                      <a:pPr marL="0" marR="0" indent="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rgbClr val="404040"/>
                          </a:solidFill>
                        </a:rPr>
                        <a:t>Big Change 6: </a:t>
                      </a:r>
                      <a:r>
                        <a:rPr lang="en-GB" sz="1200" b="0" dirty="0" smtClean="0">
                          <a:solidFill>
                            <a:srgbClr val="404040"/>
                          </a:solidFill>
                        </a:rPr>
                        <a:t>The need to effectively conduct the ecosystem – based on outcomes</a:t>
                      </a:r>
                    </a:p>
                  </a:txBody>
                  <a:tcPr marL="180000" marT="468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D5F7"/>
                    </a:solidFill>
                  </a:tcPr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37264" y="5391360"/>
            <a:ext cx="33641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i="1" dirty="0">
                <a:solidFill>
                  <a:schemeClr val="accent5">
                    <a:lumMod val="75000"/>
                  </a:schemeClr>
                </a:solidFill>
              </a:rPr>
              <a:t>EmploymentAbility is systematically and sustainably maximising </a:t>
            </a:r>
            <a:r>
              <a:rPr lang="en-US" sz="1400" b="1" i="1" dirty="0" smtClean="0">
                <a:solidFill>
                  <a:schemeClr val="accent5">
                    <a:lumMod val="75000"/>
                  </a:schemeClr>
                </a:solidFill>
              </a:rPr>
              <a:t>employment, over a working lifetime</a:t>
            </a:r>
            <a:endParaRPr lang="en-US" sz="1400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4217873" y="1810159"/>
            <a:ext cx="183926" cy="4321643"/>
            <a:chOff x="4767852" y="1734343"/>
            <a:chExt cx="183926" cy="4321643"/>
          </a:xfrm>
        </p:grpSpPr>
        <p:cxnSp>
          <p:nvCxnSpPr>
            <p:cNvPr id="22" name="Straight Connector 21"/>
            <p:cNvCxnSpPr/>
            <p:nvPr/>
          </p:nvCxnSpPr>
          <p:spPr>
            <a:xfrm flipV="1">
              <a:off x="4860255" y="1734343"/>
              <a:ext cx="0" cy="4321643"/>
            </a:xfrm>
            <a:prstGeom prst="line">
              <a:avLst/>
            </a:prstGeom>
            <a:ln w="28575" cmpd="sng">
              <a:solidFill>
                <a:schemeClr val="tx2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Right Triangle 22"/>
            <p:cNvSpPr/>
            <p:nvPr/>
          </p:nvSpPr>
          <p:spPr>
            <a:xfrm rot="13500000">
              <a:off x="4767852" y="3800877"/>
              <a:ext cx="183926" cy="183926"/>
            </a:xfrm>
            <a:prstGeom prst="rtTriangle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25" name="Diagram 24"/>
          <p:cNvGraphicFramePr/>
          <p:nvPr>
            <p:extLst>
              <p:ext uri="{D42A27DB-BD31-4B8C-83A1-F6EECF244321}">
                <p14:modId xmlns:p14="http://schemas.microsoft.com/office/powerpoint/2010/main" val="1986997494"/>
              </p:ext>
            </p:extLst>
          </p:nvPr>
        </p:nvGraphicFramePr>
        <p:xfrm>
          <a:off x="-64890" y="2449703"/>
          <a:ext cx="4343400" cy="289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5774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EmploymentAbility:</a:t>
            </a:r>
            <a:br>
              <a:rPr lang="en-US" dirty="0" smtClean="0"/>
            </a:br>
            <a:r>
              <a:rPr lang="en-US" dirty="0" smtClean="0"/>
              <a:t>How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86800" y="6324600"/>
            <a:ext cx="457200" cy="228600"/>
          </a:xfrm>
        </p:spPr>
        <p:txBody>
          <a:bodyPr/>
          <a:lstStyle/>
          <a:p>
            <a:fld id="{25567804-E1B7-4C73-BF85-C3972AF66675}" type="slidenum">
              <a:rPr lang="en-US" altLang="en-US" smtClean="0"/>
              <a:pPr/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6392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GB" dirty="0" smtClean="0"/>
              <a:t>Business </a:t>
            </a:r>
            <a:r>
              <a:rPr lang="en-GB" dirty="0"/>
              <a:t>operations, technology and management and governance of the ecosystem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305800" y="6324600"/>
            <a:ext cx="457200" cy="228600"/>
          </a:xfrm>
        </p:spPr>
        <p:txBody>
          <a:bodyPr/>
          <a:lstStyle/>
          <a:p>
            <a:fld id="{25567804-E1B7-4C73-BF85-C3972AF66675}" type="slidenum">
              <a:rPr lang="en-US" altLang="en-US" smtClean="0"/>
              <a:pPr/>
              <a:t>13</a:t>
            </a:fld>
            <a:endParaRPr lang="en-US" alt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3307973" y="2397753"/>
            <a:ext cx="183926" cy="2966390"/>
            <a:chOff x="3412231" y="3165413"/>
            <a:chExt cx="183926" cy="2966390"/>
          </a:xfrm>
        </p:grpSpPr>
        <p:cxnSp>
          <p:nvCxnSpPr>
            <p:cNvPr id="19" name="Straight Connector 18"/>
            <p:cNvCxnSpPr/>
            <p:nvPr/>
          </p:nvCxnSpPr>
          <p:spPr>
            <a:xfrm flipV="1">
              <a:off x="3504634" y="3165413"/>
              <a:ext cx="0" cy="2966390"/>
            </a:xfrm>
            <a:prstGeom prst="line">
              <a:avLst/>
            </a:prstGeom>
            <a:ln w="28575" cmpd="sng">
              <a:solidFill>
                <a:schemeClr val="tx2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Right Triangle 19"/>
            <p:cNvSpPr/>
            <p:nvPr/>
          </p:nvSpPr>
          <p:spPr>
            <a:xfrm rot="13500000">
              <a:off x="3412231" y="4559057"/>
              <a:ext cx="183926" cy="183926"/>
            </a:xfrm>
            <a:prstGeom prst="rtTriangle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6651183"/>
              </p:ext>
            </p:extLst>
          </p:nvPr>
        </p:nvGraphicFramePr>
        <p:xfrm>
          <a:off x="3771350" y="2169984"/>
          <a:ext cx="4737328" cy="399607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737328"/>
              </a:tblGrid>
              <a:tr h="502610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Key Enablers</a:t>
                      </a:r>
                      <a:endParaRPr lang="en-US" sz="1600" b="0" i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marL="18000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</a:tr>
              <a:tr h="519661">
                <a:tc>
                  <a:txBody>
                    <a:bodyPr/>
                    <a:lstStyle/>
                    <a:p>
                      <a:pPr marL="0" marR="0" indent="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rgbClr val="404040"/>
                          </a:solidFill>
                        </a:rPr>
                        <a:t>‘Real’ segmentation of customers – differentiated services </a:t>
                      </a:r>
                      <a:br>
                        <a:rPr lang="en-GB" sz="1200" b="1" dirty="0" smtClean="0">
                          <a:solidFill>
                            <a:srgbClr val="404040"/>
                          </a:solidFill>
                        </a:rPr>
                      </a:br>
                      <a:r>
                        <a:rPr lang="en-GB" sz="1200" b="1" dirty="0" smtClean="0">
                          <a:solidFill>
                            <a:srgbClr val="404040"/>
                          </a:solidFill>
                        </a:rPr>
                        <a:t>and interventions </a:t>
                      </a:r>
                    </a:p>
                  </a:txBody>
                  <a:tcPr marL="180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31971">
                <a:tc>
                  <a:txBody>
                    <a:bodyPr/>
                    <a:lstStyle/>
                    <a:p>
                      <a:pPr marL="0" marR="0" indent="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rgbClr val="404040"/>
                          </a:solidFill>
                        </a:rPr>
                        <a:t>Concept of ‘sustainable careers’ delivered through an </a:t>
                      </a:r>
                      <a:br>
                        <a:rPr lang="en-GB" sz="1200" b="1" dirty="0" smtClean="0">
                          <a:solidFill>
                            <a:srgbClr val="404040"/>
                          </a:solidFill>
                        </a:rPr>
                      </a:br>
                      <a:r>
                        <a:rPr lang="en-GB" sz="1200" b="1" dirty="0" smtClean="0">
                          <a:solidFill>
                            <a:srgbClr val="404040"/>
                          </a:solidFill>
                        </a:rPr>
                        <a:t>outcome based model</a:t>
                      </a:r>
                    </a:p>
                  </a:txBody>
                  <a:tcPr marL="180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1390">
                <a:tc>
                  <a:txBody>
                    <a:bodyPr/>
                    <a:lstStyle/>
                    <a:p>
                      <a:pPr marL="0" marR="0" indent="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rgbClr val="404040"/>
                          </a:solidFill>
                        </a:rPr>
                        <a:t>Approach based on customer relationships not transactions</a:t>
                      </a:r>
                    </a:p>
                  </a:txBody>
                  <a:tcPr marL="180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F5D3"/>
                    </a:solidFill>
                  </a:tcPr>
                </a:tc>
              </a:tr>
              <a:tr h="340113">
                <a:tc>
                  <a:txBody>
                    <a:bodyPr/>
                    <a:lstStyle/>
                    <a:p>
                      <a:pPr marL="0" marR="0" indent="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rgbClr val="404040"/>
                          </a:solidFill>
                        </a:rPr>
                        <a:t>Citizen-centric approach to managing interventions</a:t>
                      </a:r>
                    </a:p>
                  </a:txBody>
                  <a:tcPr marL="180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48834">
                <a:tc>
                  <a:txBody>
                    <a:bodyPr/>
                    <a:lstStyle/>
                    <a:p>
                      <a:pPr marL="0" marR="0" indent="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rgbClr val="404040"/>
                          </a:solidFill>
                        </a:rPr>
                        <a:t>Improved transitions into work through better job matching</a:t>
                      </a:r>
                    </a:p>
                  </a:txBody>
                  <a:tcPr marL="180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F5D3"/>
                    </a:solidFill>
                  </a:tcPr>
                </a:tc>
              </a:tr>
              <a:tr h="374996">
                <a:tc>
                  <a:txBody>
                    <a:bodyPr/>
                    <a:lstStyle/>
                    <a:p>
                      <a:pPr marL="0" marR="0" indent="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rgbClr val="404040"/>
                          </a:solidFill>
                        </a:rPr>
                        <a:t>Increase business value though a more data driven approach </a:t>
                      </a:r>
                    </a:p>
                  </a:txBody>
                  <a:tcPr marL="180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48833">
                <a:tc>
                  <a:txBody>
                    <a:bodyPr/>
                    <a:lstStyle/>
                    <a:p>
                      <a:pPr marL="0" marR="0" indent="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rgbClr val="404040"/>
                          </a:solidFill>
                        </a:rPr>
                        <a:t>A Conductor role across the ecosystem</a:t>
                      </a:r>
                    </a:p>
                  </a:txBody>
                  <a:tcPr marL="180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F5D3"/>
                    </a:solidFill>
                  </a:tcPr>
                </a:tc>
              </a:tr>
              <a:tr h="348834">
                <a:tc>
                  <a:txBody>
                    <a:bodyPr/>
                    <a:lstStyle/>
                    <a:p>
                      <a:pPr marL="0" marR="0" indent="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rgbClr val="404040"/>
                          </a:solidFill>
                        </a:rPr>
                        <a:t>Optimise the design of the ecosystem business model</a:t>
                      </a:r>
                    </a:p>
                  </a:txBody>
                  <a:tcPr marL="180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48833">
                <a:tc>
                  <a:txBody>
                    <a:bodyPr/>
                    <a:lstStyle/>
                    <a:p>
                      <a:pPr marL="0" marR="0" indent="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rgbClr val="404040"/>
                          </a:solidFill>
                        </a:rPr>
                        <a:t>Exploit new technology and data management capabilities</a:t>
                      </a:r>
                    </a:p>
                  </a:txBody>
                  <a:tcPr marL="180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F5D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327308"/>
              </p:ext>
            </p:extLst>
          </p:nvPr>
        </p:nvGraphicFramePr>
        <p:xfrm>
          <a:off x="455329" y="2403698"/>
          <a:ext cx="2642369" cy="2947399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642369"/>
              </a:tblGrid>
              <a:tr h="336726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The Big Changes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26780" marR="64404" marT="32202" marB="32202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</a:tr>
              <a:tr h="434568">
                <a:tc>
                  <a:txBody>
                    <a:bodyPr/>
                    <a:lstStyle/>
                    <a:p>
                      <a:pPr marL="0" marR="0" indent="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 smtClean="0">
                          <a:solidFill>
                            <a:srgbClr val="404040"/>
                          </a:solidFill>
                        </a:rPr>
                        <a:t>Big Change 1: </a:t>
                      </a:r>
                      <a:r>
                        <a:rPr lang="en-GB" sz="800" b="0" dirty="0" smtClean="0">
                          <a:solidFill>
                            <a:srgbClr val="404040"/>
                          </a:solidFill>
                        </a:rPr>
                        <a:t>A huge expansion in the customer </a:t>
                      </a:r>
                      <a:br>
                        <a:rPr lang="en-GB" sz="800" b="0" dirty="0" smtClean="0">
                          <a:solidFill>
                            <a:srgbClr val="404040"/>
                          </a:solidFill>
                        </a:rPr>
                      </a:br>
                      <a:r>
                        <a:rPr lang="en-GB" sz="800" b="0" dirty="0" smtClean="0">
                          <a:solidFill>
                            <a:srgbClr val="404040"/>
                          </a:solidFill>
                        </a:rPr>
                        <a:t>base for services</a:t>
                      </a:r>
                    </a:p>
                  </a:txBody>
                  <a:tcPr marL="126780" marR="64404" marT="32963" marB="3220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</a:tr>
              <a:tr h="437833">
                <a:tc>
                  <a:txBody>
                    <a:bodyPr/>
                    <a:lstStyle/>
                    <a:p>
                      <a:pPr marL="0" marR="0" indent="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 smtClean="0">
                          <a:solidFill>
                            <a:srgbClr val="404040"/>
                          </a:solidFill>
                        </a:rPr>
                        <a:t>Big Change 2</a:t>
                      </a:r>
                      <a:r>
                        <a:rPr lang="en-GB" sz="800" b="0" dirty="0" smtClean="0">
                          <a:solidFill>
                            <a:srgbClr val="404040"/>
                          </a:solidFill>
                        </a:rPr>
                        <a:t>: A new style of interaction with </a:t>
                      </a:r>
                      <a:br>
                        <a:rPr lang="en-GB" sz="800" b="0" dirty="0" smtClean="0">
                          <a:solidFill>
                            <a:srgbClr val="404040"/>
                          </a:solidFill>
                        </a:rPr>
                      </a:br>
                      <a:r>
                        <a:rPr lang="en-GB" sz="800" b="0" dirty="0" smtClean="0">
                          <a:solidFill>
                            <a:srgbClr val="404040"/>
                          </a:solidFill>
                        </a:rPr>
                        <a:t>customers based on a relationship not transaction</a:t>
                      </a:r>
                      <a:r>
                        <a:rPr lang="en-GB" sz="800" b="1" dirty="0" smtClean="0">
                          <a:solidFill>
                            <a:srgbClr val="404040"/>
                          </a:solidFill>
                        </a:rPr>
                        <a:t>s</a:t>
                      </a:r>
                    </a:p>
                  </a:txBody>
                  <a:tcPr marL="126780" marR="64404" marT="32963" marB="3220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D5F7"/>
                    </a:solidFill>
                  </a:tcPr>
                </a:tc>
              </a:tr>
              <a:tr h="434568">
                <a:tc>
                  <a:txBody>
                    <a:bodyPr/>
                    <a:lstStyle/>
                    <a:p>
                      <a:pPr marL="0" marR="0" indent="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 smtClean="0">
                          <a:solidFill>
                            <a:srgbClr val="404040"/>
                          </a:solidFill>
                        </a:rPr>
                        <a:t>Big Change 3: </a:t>
                      </a:r>
                      <a:r>
                        <a:rPr lang="en-GB" sz="800" b="0" dirty="0" smtClean="0">
                          <a:solidFill>
                            <a:srgbClr val="404040"/>
                          </a:solidFill>
                        </a:rPr>
                        <a:t>A new Work-Life model with new services and new tools</a:t>
                      </a:r>
                    </a:p>
                  </a:txBody>
                  <a:tcPr marL="126780" marR="64404" marT="32963" marB="3220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</a:tr>
              <a:tr h="434568">
                <a:tc>
                  <a:txBody>
                    <a:bodyPr/>
                    <a:lstStyle/>
                    <a:p>
                      <a:pPr marL="0" marR="0" indent="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 smtClean="0">
                          <a:solidFill>
                            <a:srgbClr val="404040"/>
                          </a:solidFill>
                        </a:rPr>
                        <a:t>Big Change 4: </a:t>
                      </a:r>
                      <a:r>
                        <a:rPr lang="en-GB" sz="800" b="0" dirty="0" smtClean="0">
                          <a:solidFill>
                            <a:srgbClr val="404040"/>
                          </a:solidFill>
                        </a:rPr>
                        <a:t>Much greater differentiation of </a:t>
                      </a:r>
                      <a:br>
                        <a:rPr lang="en-GB" sz="800" b="0" dirty="0" smtClean="0">
                          <a:solidFill>
                            <a:srgbClr val="404040"/>
                          </a:solidFill>
                        </a:rPr>
                      </a:br>
                      <a:r>
                        <a:rPr lang="en-GB" sz="800" b="0" dirty="0" smtClean="0">
                          <a:solidFill>
                            <a:srgbClr val="404040"/>
                          </a:solidFill>
                        </a:rPr>
                        <a:t>customers and differential responses</a:t>
                      </a:r>
                    </a:p>
                  </a:txBody>
                  <a:tcPr marL="126780" marR="64404" marT="32963" marB="3220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D5F7"/>
                    </a:solidFill>
                  </a:tcPr>
                </a:tc>
              </a:tr>
              <a:tr h="434568">
                <a:tc>
                  <a:txBody>
                    <a:bodyPr/>
                    <a:lstStyle/>
                    <a:p>
                      <a:pPr marL="0" marR="0" indent="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 smtClean="0">
                          <a:solidFill>
                            <a:srgbClr val="404040"/>
                          </a:solidFill>
                        </a:rPr>
                        <a:t>Big Change 5: </a:t>
                      </a:r>
                      <a:r>
                        <a:rPr lang="en-GB" sz="800" b="0" dirty="0" smtClean="0">
                          <a:solidFill>
                            <a:srgbClr val="404040"/>
                          </a:solidFill>
                        </a:rPr>
                        <a:t>Better use of data to support an </a:t>
                      </a:r>
                      <a:br>
                        <a:rPr lang="en-GB" sz="800" b="0" dirty="0" smtClean="0">
                          <a:solidFill>
                            <a:srgbClr val="404040"/>
                          </a:solidFill>
                        </a:rPr>
                      </a:br>
                      <a:r>
                        <a:rPr lang="en-GB" sz="800" b="0" dirty="0" smtClean="0">
                          <a:solidFill>
                            <a:srgbClr val="404040"/>
                          </a:solidFill>
                        </a:rPr>
                        <a:t>evidence based approach</a:t>
                      </a:r>
                    </a:p>
                  </a:txBody>
                  <a:tcPr marL="126780" marR="64404" marT="32963" marB="3220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</a:tr>
              <a:tr h="434568">
                <a:tc>
                  <a:txBody>
                    <a:bodyPr/>
                    <a:lstStyle/>
                    <a:p>
                      <a:pPr marL="0" marR="0" indent="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dirty="0" smtClean="0">
                          <a:solidFill>
                            <a:srgbClr val="404040"/>
                          </a:solidFill>
                        </a:rPr>
                        <a:t>Big Change 6: </a:t>
                      </a:r>
                      <a:r>
                        <a:rPr lang="en-GB" sz="800" b="0" dirty="0" smtClean="0">
                          <a:solidFill>
                            <a:srgbClr val="404040"/>
                          </a:solidFill>
                        </a:rPr>
                        <a:t>The need to effectively conduct the ecosystem – based on outcomes</a:t>
                      </a:r>
                    </a:p>
                  </a:txBody>
                  <a:tcPr marL="126780" marR="64404" marT="32963" marB="3220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AD5F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064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GB" dirty="0"/>
              <a:t>Business operations, technology and management and governance of the ecosystem</a:t>
            </a:r>
            <a:endParaRPr lang="en-GB" b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305800" y="6324600"/>
            <a:ext cx="457200" cy="228600"/>
          </a:xfrm>
        </p:spPr>
        <p:txBody>
          <a:bodyPr/>
          <a:lstStyle/>
          <a:p>
            <a:fld id="{25567804-E1B7-4C73-BF85-C3972AF66675}" type="slidenum">
              <a:rPr lang="en-US" altLang="en-US" smtClean="0"/>
              <a:pPr/>
              <a:t>14</a:t>
            </a:fld>
            <a:endParaRPr lang="en-US" altLang="en-US" dirty="0"/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411341"/>
              </p:ext>
            </p:extLst>
          </p:nvPr>
        </p:nvGraphicFramePr>
        <p:xfrm>
          <a:off x="457199" y="2056248"/>
          <a:ext cx="8234221" cy="36348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8234221"/>
              </a:tblGrid>
              <a:tr h="478080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EmploymentAbility Enablers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18000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</a:tr>
              <a:tr h="564737">
                <a:tc>
                  <a:txBody>
                    <a:bodyPr/>
                    <a:lstStyle/>
                    <a:p>
                      <a:pPr marL="0" marR="0" indent="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rgbClr val="404040"/>
                          </a:solidFill>
                        </a:rPr>
                        <a:t>‘Real’ segmentation of customers – differentiated services and interventions</a:t>
                      </a:r>
                    </a:p>
                    <a:p>
                      <a:pPr marL="171450" marR="0" indent="-17145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GB" sz="1100" b="0" dirty="0" smtClean="0">
                          <a:solidFill>
                            <a:srgbClr val="404040"/>
                          </a:solidFill>
                        </a:rPr>
                        <a:t>From gross targeting (eg ‘older people’, ‘youth’) to nuanced, evidence based, more granular segments  </a:t>
                      </a:r>
                    </a:p>
                    <a:p>
                      <a:pPr marL="171450" marR="0" indent="-17145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GB" sz="1100" b="0" dirty="0" smtClean="0">
                          <a:solidFill>
                            <a:srgbClr val="404040"/>
                          </a:solidFill>
                        </a:rPr>
                        <a:t>Development of differentiated services and interventions</a:t>
                      </a:r>
                    </a:p>
                    <a:p>
                      <a:pPr marL="171450" marR="0" indent="-17145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GB" sz="1100" b="0" dirty="0" smtClean="0">
                          <a:solidFill>
                            <a:srgbClr val="404040"/>
                          </a:solidFill>
                        </a:rPr>
                        <a:t>Deploy a variety of interaction styles (from supported self service through to face to face interventions)  </a:t>
                      </a:r>
                    </a:p>
                  </a:txBody>
                  <a:tcPr marL="216000" marR="45720" marT="93600" marB="936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78115">
                <a:tc>
                  <a:txBody>
                    <a:bodyPr/>
                    <a:lstStyle/>
                    <a:p>
                      <a:pPr marL="0" marR="0" indent="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rgbClr val="404040"/>
                          </a:solidFill>
                        </a:rPr>
                        <a:t>Concept of ‘sustainable careers’ delivered through an outcome based model</a:t>
                      </a:r>
                    </a:p>
                    <a:p>
                      <a:pPr marL="171450" marR="0" indent="-17145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GB" sz="1100" b="0" dirty="0" smtClean="0">
                          <a:solidFill>
                            <a:srgbClr val="404040"/>
                          </a:solidFill>
                        </a:rPr>
                        <a:t>From a job outcome, through a sustainable job, to an actively managed career responding to </a:t>
                      </a:r>
                      <a:br>
                        <a:rPr lang="en-GB" sz="1100" b="0" dirty="0" smtClean="0">
                          <a:solidFill>
                            <a:srgbClr val="404040"/>
                          </a:solidFill>
                        </a:rPr>
                      </a:br>
                      <a:r>
                        <a:rPr lang="en-GB" sz="1100" b="0" dirty="0" smtClean="0">
                          <a:solidFill>
                            <a:srgbClr val="404040"/>
                          </a:solidFill>
                        </a:rPr>
                        <a:t>changes over the working lifetime</a:t>
                      </a:r>
                    </a:p>
                    <a:p>
                      <a:pPr marL="171450" marR="0" indent="-17145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GB" sz="1100" b="0" dirty="0" smtClean="0">
                          <a:solidFill>
                            <a:srgbClr val="404040"/>
                          </a:solidFill>
                        </a:rPr>
                        <a:t>Alignment of the ecosystem partners through a focus on outcomes </a:t>
                      </a:r>
                    </a:p>
                  </a:txBody>
                  <a:tcPr marL="216000" marR="45720" marT="93600" marB="936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136">
                <a:tc>
                  <a:txBody>
                    <a:bodyPr/>
                    <a:lstStyle/>
                    <a:p>
                      <a:pPr marL="0" marR="0" indent="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rgbClr val="404040"/>
                          </a:solidFill>
                        </a:rPr>
                        <a:t>Approach based on customer relationships not transactions</a:t>
                      </a:r>
                    </a:p>
                    <a:p>
                      <a:pPr marL="171450" marR="0" indent="-17145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GB" sz="1100" b="0" dirty="0" smtClean="0">
                          <a:solidFill>
                            <a:srgbClr val="404040"/>
                          </a:solidFill>
                        </a:rPr>
                        <a:t>Based on a longitudinal (ie lifetime) view </a:t>
                      </a:r>
                    </a:p>
                    <a:p>
                      <a:pPr marL="171450" marR="0" indent="-17145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GB" sz="1100" b="0" dirty="0" smtClean="0">
                          <a:solidFill>
                            <a:srgbClr val="404040"/>
                          </a:solidFill>
                        </a:rPr>
                        <a:t>Informed through the collection and utilisation of relevant data</a:t>
                      </a:r>
                    </a:p>
                  </a:txBody>
                  <a:tcPr marL="216000" marR="45720" marT="93600" marB="936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69614">
                <a:tc>
                  <a:txBody>
                    <a:bodyPr/>
                    <a:lstStyle/>
                    <a:p>
                      <a:pPr marL="0" marR="0" indent="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rgbClr val="404040"/>
                          </a:solidFill>
                        </a:rPr>
                        <a:t>Citizen-centric approach to managing interventions</a:t>
                      </a:r>
                    </a:p>
                    <a:p>
                      <a:pPr marL="171450" marR="0" indent="-17145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GB" sz="1100" b="0" dirty="0" smtClean="0">
                          <a:solidFill>
                            <a:srgbClr val="404040"/>
                          </a:solidFill>
                        </a:rPr>
                        <a:t>Interactions based on citizen need not product</a:t>
                      </a:r>
                    </a:p>
                    <a:p>
                      <a:pPr marL="171450" marR="0" indent="-17145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GB" sz="1100" b="0" dirty="0" smtClean="0">
                          <a:solidFill>
                            <a:srgbClr val="404040"/>
                          </a:solidFill>
                        </a:rPr>
                        <a:t>Holistic view of needs and responses – across the range of relevant programmes </a:t>
                      </a:r>
                    </a:p>
                  </a:txBody>
                  <a:tcPr marL="216000" marR="45720" marT="93600" marB="936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792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GB" dirty="0"/>
              <a:t>Business operations, technology and management and governance of the ecosystem</a:t>
            </a:r>
            <a:endParaRPr lang="en-GB" b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305800" y="6324600"/>
            <a:ext cx="457200" cy="228600"/>
          </a:xfrm>
        </p:spPr>
        <p:txBody>
          <a:bodyPr/>
          <a:lstStyle/>
          <a:p>
            <a:fld id="{25567804-E1B7-4C73-BF85-C3972AF66675}" type="slidenum">
              <a:rPr lang="en-US" altLang="en-US" smtClean="0"/>
              <a:pPr/>
              <a:t>15</a:t>
            </a:fld>
            <a:endParaRPr lang="en-US" altLang="en-US" dirty="0"/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767122"/>
              </p:ext>
            </p:extLst>
          </p:nvPr>
        </p:nvGraphicFramePr>
        <p:xfrm>
          <a:off x="457199" y="2056248"/>
          <a:ext cx="8234221" cy="417252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8234221"/>
              </a:tblGrid>
              <a:tr h="478080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EmploymentAbility Enablers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marL="180000" marT="0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</a:tr>
              <a:tr h="762557">
                <a:tc>
                  <a:txBody>
                    <a:bodyPr/>
                    <a:lstStyle/>
                    <a:p>
                      <a:pPr marL="0" marR="0" indent="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rgbClr val="404040"/>
                          </a:solidFill>
                        </a:rPr>
                        <a:t>Improved transitions into work through better job matching by using:</a:t>
                      </a:r>
                    </a:p>
                    <a:p>
                      <a:pPr marL="171450" marR="0" indent="-17145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GB" sz="1100" b="0" dirty="0" smtClean="0">
                          <a:solidFill>
                            <a:srgbClr val="404040"/>
                          </a:solidFill>
                        </a:rPr>
                        <a:t>A broader range of characteristics eg soft skills</a:t>
                      </a:r>
                    </a:p>
                    <a:p>
                      <a:pPr marL="171450" marR="0" indent="-17145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GB" sz="1100" b="0" dirty="0" smtClean="0">
                          <a:solidFill>
                            <a:srgbClr val="404040"/>
                          </a:solidFill>
                        </a:rPr>
                        <a:t>Aggregate level data to model and predict outcomes </a:t>
                      </a:r>
                    </a:p>
                    <a:p>
                      <a:pPr marL="171450" marR="0" indent="-17145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GB" sz="1100" b="0" dirty="0" smtClean="0">
                          <a:solidFill>
                            <a:srgbClr val="404040"/>
                          </a:solidFill>
                        </a:rPr>
                        <a:t>Job matching data and outcomes to drive insight into requirements for new jobs and job families as they emerge</a:t>
                      </a:r>
                    </a:p>
                  </a:txBody>
                  <a:tcPr marL="216000" marR="45720" marT="93600" marB="936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52762">
                <a:tc>
                  <a:txBody>
                    <a:bodyPr/>
                    <a:lstStyle/>
                    <a:p>
                      <a:pPr marL="0" marR="0" indent="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rgbClr val="404040"/>
                          </a:solidFill>
                        </a:rPr>
                        <a:t>Increase business value though a more data driven approach </a:t>
                      </a:r>
                    </a:p>
                    <a:p>
                      <a:pPr marL="171450" marR="0" indent="-17145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GB" sz="1100" b="0" dirty="0" smtClean="0">
                          <a:solidFill>
                            <a:srgbClr val="404040"/>
                          </a:solidFill>
                        </a:rPr>
                        <a:t>Evaluation of what works</a:t>
                      </a:r>
                    </a:p>
                    <a:p>
                      <a:pPr marL="171450" marR="0" indent="-17145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GB" sz="1100" b="0" dirty="0" smtClean="0">
                          <a:solidFill>
                            <a:srgbClr val="404040"/>
                          </a:solidFill>
                        </a:rPr>
                        <a:t>Data led prediction of next best actions</a:t>
                      </a:r>
                    </a:p>
                    <a:p>
                      <a:pPr marL="171450" marR="0" indent="-17145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GB" sz="1100" b="0" dirty="0" smtClean="0">
                          <a:solidFill>
                            <a:srgbClr val="404040"/>
                          </a:solidFill>
                        </a:rPr>
                        <a:t>Evidence based interventions</a:t>
                      </a:r>
                    </a:p>
                  </a:txBody>
                  <a:tcPr marL="216000" marR="45720" marT="93600" marB="936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136">
                <a:tc>
                  <a:txBody>
                    <a:bodyPr/>
                    <a:lstStyle/>
                    <a:p>
                      <a:pPr marL="0" marR="0" indent="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rgbClr val="404040"/>
                          </a:solidFill>
                        </a:rPr>
                        <a:t>A Conductor role across the ecosystem</a:t>
                      </a:r>
                    </a:p>
                    <a:p>
                      <a:pPr marL="171450" marR="0" indent="-17145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GB" sz="1100" b="0" dirty="0" smtClean="0">
                          <a:solidFill>
                            <a:srgbClr val="404040"/>
                          </a:solidFill>
                        </a:rPr>
                        <a:t>A common view across the ecosystem</a:t>
                      </a:r>
                      <a:r>
                        <a:rPr lang="en-GB" sz="1100" b="0" baseline="0" dirty="0" smtClean="0">
                          <a:solidFill>
                            <a:srgbClr val="404040"/>
                          </a:solidFill>
                        </a:rPr>
                        <a:t> with s</a:t>
                      </a:r>
                      <a:r>
                        <a:rPr lang="en-GB" sz="1100" b="0" dirty="0" smtClean="0">
                          <a:solidFill>
                            <a:srgbClr val="404040"/>
                          </a:solidFill>
                        </a:rPr>
                        <a:t>hared objectives and driven</a:t>
                      </a:r>
                      <a:r>
                        <a:rPr lang="en-GB" sz="1100" b="0" baseline="0" dirty="0" smtClean="0">
                          <a:solidFill>
                            <a:srgbClr val="404040"/>
                          </a:solidFill>
                        </a:rPr>
                        <a:t> by the achievement of outcomes, not outputs</a:t>
                      </a:r>
                      <a:endParaRPr lang="en-GB" sz="1100" b="0" dirty="0" smtClean="0">
                        <a:solidFill>
                          <a:srgbClr val="404040"/>
                        </a:solidFill>
                      </a:endParaRPr>
                    </a:p>
                    <a:p>
                      <a:pPr marL="171450" marR="0" indent="-17145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GB" sz="1100" b="0" dirty="0" smtClean="0">
                          <a:solidFill>
                            <a:srgbClr val="404040"/>
                          </a:solidFill>
                        </a:rPr>
                        <a:t>Co-ordination amongst the players in the ecosystem value chain supported by data</a:t>
                      </a:r>
                    </a:p>
                  </a:txBody>
                  <a:tcPr marL="216000" marR="45720" marT="93600" marB="936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60136">
                <a:tc>
                  <a:txBody>
                    <a:bodyPr/>
                    <a:lstStyle/>
                    <a:p>
                      <a:pPr marL="0" marR="0" indent="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rgbClr val="404040"/>
                          </a:solidFill>
                        </a:rPr>
                        <a:t>Optimise the design of the ecosystem business model</a:t>
                      </a:r>
                    </a:p>
                    <a:p>
                      <a:pPr marL="171450" marR="0" indent="-17145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GB" sz="1100" b="0" dirty="0" smtClean="0">
                          <a:solidFill>
                            <a:srgbClr val="404040"/>
                          </a:solidFill>
                        </a:rPr>
                        <a:t>Review ownership of responsibility for risks</a:t>
                      </a:r>
                    </a:p>
                    <a:p>
                      <a:pPr marL="171450" marR="0" indent="-17145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GB" sz="1100" b="0" dirty="0" smtClean="0">
                          <a:solidFill>
                            <a:srgbClr val="404040"/>
                          </a:solidFill>
                        </a:rPr>
                        <a:t>Review incentives and penalties</a:t>
                      </a:r>
                    </a:p>
                    <a:p>
                      <a:pPr marL="171450" marR="0" indent="-17145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GB" sz="1100" b="0" dirty="0" smtClean="0">
                          <a:solidFill>
                            <a:srgbClr val="404040"/>
                          </a:solidFill>
                        </a:rPr>
                        <a:t>Build products and services for successful outcomes</a:t>
                      </a:r>
                    </a:p>
                  </a:txBody>
                  <a:tcPr marL="216000" marR="45720" marT="93600" marB="936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60136">
                <a:tc>
                  <a:txBody>
                    <a:bodyPr/>
                    <a:lstStyle/>
                    <a:p>
                      <a:pPr marL="0" marR="0" indent="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rgbClr val="404040"/>
                          </a:solidFill>
                        </a:rPr>
                        <a:t>Exploit new technology and data management capabilities</a:t>
                      </a:r>
                    </a:p>
                  </a:txBody>
                  <a:tcPr marL="216000" marR="45720" marT="93600" marB="936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411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GB" dirty="0" smtClean="0"/>
              <a:t>Key technology capabilities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8305800" y="6324600"/>
            <a:ext cx="457200" cy="228600"/>
          </a:xfrm>
        </p:spPr>
        <p:txBody>
          <a:bodyPr/>
          <a:lstStyle/>
          <a:p>
            <a:fld id="{25567804-E1B7-4C73-BF85-C3972AF66675}" type="slidenum">
              <a:rPr lang="en-US" altLang="en-US" smtClean="0"/>
              <a:pPr/>
              <a:t>16</a:t>
            </a:fld>
            <a:endParaRPr lang="en-US" altLang="en-US" dirty="0"/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5047537"/>
              </p:ext>
            </p:extLst>
          </p:nvPr>
        </p:nvGraphicFramePr>
        <p:xfrm>
          <a:off x="463492" y="1786280"/>
          <a:ext cx="4737328" cy="4157189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737328"/>
              </a:tblGrid>
              <a:tr h="502610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Key Enablers</a:t>
                      </a:r>
                      <a:endParaRPr lang="en-US" sz="1600" b="0" i="1" dirty="0">
                        <a:solidFill>
                          <a:srgbClr val="E1F5D3"/>
                        </a:solidFill>
                      </a:endParaRPr>
                    </a:p>
                  </a:txBody>
                  <a:tcPr marL="18000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</a:tr>
              <a:tr h="519661">
                <a:tc>
                  <a:txBody>
                    <a:bodyPr/>
                    <a:lstStyle/>
                    <a:p>
                      <a:pPr marL="0" marR="0" indent="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 smtClean="0">
                          <a:solidFill>
                            <a:srgbClr val="404040"/>
                          </a:solidFill>
                        </a:rPr>
                        <a:t>‘Real’ segmentation of customers – differentiated services </a:t>
                      </a:r>
                      <a:br>
                        <a:rPr lang="en-GB" sz="1200" b="0" dirty="0" smtClean="0">
                          <a:solidFill>
                            <a:srgbClr val="404040"/>
                          </a:solidFill>
                        </a:rPr>
                      </a:br>
                      <a:r>
                        <a:rPr lang="en-GB" sz="1200" b="0" dirty="0" smtClean="0">
                          <a:solidFill>
                            <a:srgbClr val="404040"/>
                          </a:solidFill>
                        </a:rPr>
                        <a:t>and interventions </a:t>
                      </a:r>
                    </a:p>
                  </a:txBody>
                  <a:tcPr marL="180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31971">
                <a:tc>
                  <a:txBody>
                    <a:bodyPr/>
                    <a:lstStyle/>
                    <a:p>
                      <a:pPr marL="0" marR="0" indent="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 smtClean="0">
                          <a:solidFill>
                            <a:srgbClr val="404040"/>
                          </a:solidFill>
                        </a:rPr>
                        <a:t>Concept of ‘sustainable careers’ delivered through an </a:t>
                      </a:r>
                      <a:br>
                        <a:rPr lang="en-GB" sz="1200" b="0" dirty="0" smtClean="0">
                          <a:solidFill>
                            <a:srgbClr val="404040"/>
                          </a:solidFill>
                        </a:rPr>
                      </a:br>
                      <a:r>
                        <a:rPr lang="en-GB" sz="1200" b="0" dirty="0" smtClean="0">
                          <a:solidFill>
                            <a:srgbClr val="404040"/>
                          </a:solidFill>
                        </a:rPr>
                        <a:t>outcome based model</a:t>
                      </a:r>
                    </a:p>
                  </a:txBody>
                  <a:tcPr marL="180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1390">
                <a:tc>
                  <a:txBody>
                    <a:bodyPr/>
                    <a:lstStyle/>
                    <a:p>
                      <a:pPr marL="0" marR="0" indent="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 smtClean="0">
                          <a:solidFill>
                            <a:srgbClr val="404040"/>
                          </a:solidFill>
                        </a:rPr>
                        <a:t>Approach based on customer relationships not transactions</a:t>
                      </a:r>
                    </a:p>
                  </a:txBody>
                  <a:tcPr marL="180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40113">
                <a:tc>
                  <a:txBody>
                    <a:bodyPr/>
                    <a:lstStyle/>
                    <a:p>
                      <a:pPr marL="0" marR="0" indent="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 smtClean="0">
                          <a:solidFill>
                            <a:srgbClr val="404040"/>
                          </a:solidFill>
                        </a:rPr>
                        <a:t>Citizen-centric approach to managing interventions</a:t>
                      </a:r>
                    </a:p>
                  </a:txBody>
                  <a:tcPr marL="180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48834">
                <a:tc>
                  <a:txBody>
                    <a:bodyPr/>
                    <a:lstStyle/>
                    <a:p>
                      <a:pPr marL="0" marR="0" indent="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 smtClean="0">
                          <a:solidFill>
                            <a:srgbClr val="404040"/>
                          </a:solidFill>
                        </a:rPr>
                        <a:t>Improved transitions into work through better job matching</a:t>
                      </a:r>
                    </a:p>
                  </a:txBody>
                  <a:tcPr marL="180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4996">
                <a:tc>
                  <a:txBody>
                    <a:bodyPr/>
                    <a:lstStyle/>
                    <a:p>
                      <a:pPr marL="0" marR="0" indent="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 smtClean="0">
                          <a:solidFill>
                            <a:srgbClr val="404040"/>
                          </a:solidFill>
                        </a:rPr>
                        <a:t>Increase business value though a more data driven approach </a:t>
                      </a:r>
                    </a:p>
                  </a:txBody>
                  <a:tcPr marL="180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509947">
                <a:tc>
                  <a:txBody>
                    <a:bodyPr/>
                    <a:lstStyle/>
                    <a:p>
                      <a:pPr marL="0" marR="0" indent="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 smtClean="0">
                          <a:solidFill>
                            <a:srgbClr val="404040"/>
                          </a:solidFill>
                        </a:rPr>
                        <a:t>A Conductor role across the ecosystem</a:t>
                      </a:r>
                    </a:p>
                  </a:txBody>
                  <a:tcPr marL="180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48834">
                <a:tc>
                  <a:txBody>
                    <a:bodyPr/>
                    <a:lstStyle/>
                    <a:p>
                      <a:pPr marL="0" marR="0" indent="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 smtClean="0">
                          <a:solidFill>
                            <a:srgbClr val="404040"/>
                          </a:solidFill>
                        </a:rPr>
                        <a:t>Optimise the design of the ecosystem business model</a:t>
                      </a:r>
                    </a:p>
                  </a:txBody>
                  <a:tcPr marL="180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48833">
                <a:tc>
                  <a:txBody>
                    <a:bodyPr/>
                    <a:lstStyle/>
                    <a:p>
                      <a:pPr marL="0" marR="0" indent="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 smtClean="0">
                          <a:solidFill>
                            <a:srgbClr val="404040"/>
                          </a:solidFill>
                        </a:rPr>
                        <a:t>Exploit new technology and data management capabilities</a:t>
                      </a:r>
                    </a:p>
                  </a:txBody>
                  <a:tcPr marL="180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7330937"/>
              </p:ext>
            </p:extLst>
          </p:nvPr>
        </p:nvGraphicFramePr>
        <p:xfrm>
          <a:off x="5209608" y="1786280"/>
          <a:ext cx="3308792" cy="4157189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308792"/>
              </a:tblGrid>
              <a:tr h="502610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Key Technology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 Capabilities</a:t>
                      </a:r>
                      <a:endParaRPr lang="en-US" sz="1600" b="0" i="1" dirty="0">
                        <a:solidFill>
                          <a:schemeClr val="accent4">
                            <a:lumMod val="10000"/>
                            <a:lumOff val="90000"/>
                          </a:schemeClr>
                        </a:solidFill>
                      </a:endParaRPr>
                    </a:p>
                  </a:txBody>
                  <a:tcPr marL="18000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519661">
                <a:tc>
                  <a:txBody>
                    <a:bodyPr/>
                    <a:lstStyle/>
                    <a:p>
                      <a:pPr marL="0" marR="0" indent="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rgbClr val="404040"/>
                          </a:solidFill>
                        </a:rPr>
                        <a:t>Analytical and segmentation technologies</a:t>
                      </a:r>
                    </a:p>
                  </a:txBody>
                  <a:tcPr marL="180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31971">
                <a:tc>
                  <a:txBody>
                    <a:bodyPr/>
                    <a:lstStyle/>
                    <a:p>
                      <a:pPr marL="0" marR="0" indent="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rgbClr val="404040"/>
                          </a:solidFill>
                        </a:rPr>
                        <a:t>Service planning and outcome management</a:t>
                      </a:r>
                    </a:p>
                  </a:txBody>
                  <a:tcPr marL="180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31390">
                <a:tc>
                  <a:txBody>
                    <a:bodyPr/>
                    <a:lstStyle/>
                    <a:p>
                      <a:pPr marL="0" marR="0" indent="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rgbClr val="404040"/>
                          </a:solidFill>
                        </a:rPr>
                        <a:t>Skills planning and management</a:t>
                      </a:r>
                    </a:p>
                  </a:txBody>
                  <a:tcPr marL="180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CA7"/>
                    </a:solidFill>
                  </a:tcPr>
                </a:tc>
              </a:tr>
              <a:tr h="340113">
                <a:tc>
                  <a:txBody>
                    <a:bodyPr/>
                    <a:lstStyle/>
                    <a:p>
                      <a:pPr marL="0" marR="0" indent="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rgbClr val="404040"/>
                          </a:solidFill>
                        </a:rPr>
                        <a:t>Case management technologies </a:t>
                      </a:r>
                    </a:p>
                  </a:txBody>
                  <a:tcPr marL="180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48834">
                <a:tc>
                  <a:txBody>
                    <a:bodyPr/>
                    <a:lstStyle/>
                    <a:p>
                      <a:pPr marL="0" marR="0" indent="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rgbClr val="404040"/>
                          </a:solidFill>
                        </a:rPr>
                        <a:t>Better job matching systems</a:t>
                      </a:r>
                    </a:p>
                  </a:txBody>
                  <a:tcPr marL="180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CA7"/>
                    </a:solidFill>
                  </a:tcPr>
                </a:tc>
              </a:tr>
              <a:tr h="374996">
                <a:tc>
                  <a:txBody>
                    <a:bodyPr/>
                    <a:lstStyle/>
                    <a:p>
                      <a:pPr marL="0" marR="0" indent="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rgbClr val="404040"/>
                          </a:solidFill>
                        </a:rPr>
                        <a:t>Master Data Management</a:t>
                      </a:r>
                    </a:p>
                  </a:txBody>
                  <a:tcPr marL="180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F5D3"/>
                    </a:solidFill>
                  </a:tcPr>
                </a:tc>
              </a:tr>
              <a:tr h="509947">
                <a:tc>
                  <a:txBody>
                    <a:bodyPr/>
                    <a:lstStyle/>
                    <a:p>
                      <a:pPr marL="0" marR="0" indent="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rgbClr val="404040"/>
                          </a:solidFill>
                        </a:rPr>
                        <a:t>Client communication technologies </a:t>
                      </a:r>
                      <a:br>
                        <a:rPr lang="en-GB" sz="1200" b="1" dirty="0" smtClean="0">
                          <a:solidFill>
                            <a:srgbClr val="404040"/>
                          </a:solidFill>
                        </a:rPr>
                      </a:br>
                      <a:r>
                        <a:rPr lang="en-GB" sz="1200" b="1" dirty="0" smtClean="0">
                          <a:solidFill>
                            <a:srgbClr val="404040"/>
                          </a:solidFill>
                        </a:rPr>
                        <a:t>(such as CRM tools and mobile tools) </a:t>
                      </a:r>
                    </a:p>
                  </a:txBody>
                  <a:tcPr marL="180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CA7"/>
                    </a:solidFill>
                  </a:tcPr>
                </a:tc>
              </a:tr>
              <a:tr h="348834">
                <a:tc>
                  <a:txBody>
                    <a:bodyPr/>
                    <a:lstStyle/>
                    <a:p>
                      <a:pPr marL="0" marR="0" indent="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rgbClr val="404040"/>
                          </a:solidFill>
                        </a:rPr>
                        <a:t>Collaboration tools</a:t>
                      </a:r>
                    </a:p>
                  </a:txBody>
                  <a:tcPr marL="180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F5D3"/>
                    </a:solidFill>
                  </a:tcPr>
                </a:tc>
              </a:tr>
              <a:tr h="348833">
                <a:tc>
                  <a:txBody>
                    <a:bodyPr/>
                    <a:lstStyle/>
                    <a:p>
                      <a:pPr marL="0" marR="0" indent="0" algn="l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rgbClr val="404040"/>
                          </a:solidFill>
                        </a:rPr>
                        <a:t>Enabling Technology Infrastructure</a:t>
                      </a:r>
                    </a:p>
                  </a:txBody>
                  <a:tcPr marL="180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3ECA7"/>
                    </a:solidFill>
                  </a:tcPr>
                </a:tc>
              </a:tr>
            </a:tbl>
          </a:graphicData>
        </a:graphic>
      </p:graphicFrame>
      <p:sp>
        <p:nvSpPr>
          <p:cNvPr id="12" name="Chevron 11"/>
          <p:cNvSpPr/>
          <p:nvPr/>
        </p:nvSpPr>
        <p:spPr>
          <a:xfrm>
            <a:off x="4950144" y="2470918"/>
            <a:ext cx="172357" cy="172357"/>
          </a:xfrm>
          <a:prstGeom prst="chevron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Chevron 13"/>
          <p:cNvSpPr/>
          <p:nvPr/>
        </p:nvSpPr>
        <p:spPr>
          <a:xfrm>
            <a:off x="4950144" y="2980049"/>
            <a:ext cx="172357" cy="172357"/>
          </a:xfrm>
          <a:prstGeom prst="chevron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Chevron 15"/>
          <p:cNvSpPr/>
          <p:nvPr/>
        </p:nvSpPr>
        <p:spPr>
          <a:xfrm>
            <a:off x="4950144" y="3416923"/>
            <a:ext cx="172357" cy="172357"/>
          </a:xfrm>
          <a:prstGeom prst="chevron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Chevron 16"/>
          <p:cNvSpPr/>
          <p:nvPr/>
        </p:nvSpPr>
        <p:spPr>
          <a:xfrm>
            <a:off x="4950144" y="3757588"/>
            <a:ext cx="172357" cy="172357"/>
          </a:xfrm>
          <a:prstGeom prst="chevron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Chevron 17"/>
          <p:cNvSpPr/>
          <p:nvPr/>
        </p:nvSpPr>
        <p:spPr>
          <a:xfrm>
            <a:off x="4950144" y="4095110"/>
            <a:ext cx="172357" cy="172357"/>
          </a:xfrm>
          <a:prstGeom prst="chevron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Chevron 22"/>
          <p:cNvSpPr/>
          <p:nvPr/>
        </p:nvSpPr>
        <p:spPr>
          <a:xfrm>
            <a:off x="4950144" y="4461693"/>
            <a:ext cx="172357" cy="172357"/>
          </a:xfrm>
          <a:prstGeom prst="chevron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Chevron 23"/>
          <p:cNvSpPr/>
          <p:nvPr/>
        </p:nvSpPr>
        <p:spPr>
          <a:xfrm>
            <a:off x="4950144" y="4915845"/>
            <a:ext cx="172357" cy="172357"/>
          </a:xfrm>
          <a:prstGeom prst="chevron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Chevron 24"/>
          <p:cNvSpPr/>
          <p:nvPr/>
        </p:nvSpPr>
        <p:spPr>
          <a:xfrm>
            <a:off x="4950144" y="5334264"/>
            <a:ext cx="172357" cy="172357"/>
          </a:xfrm>
          <a:prstGeom prst="chevron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Chevron 25"/>
          <p:cNvSpPr/>
          <p:nvPr/>
        </p:nvSpPr>
        <p:spPr>
          <a:xfrm>
            <a:off x="4950144" y="5684744"/>
            <a:ext cx="172357" cy="172357"/>
          </a:xfrm>
          <a:prstGeom prst="chevron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580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2130430"/>
            <a:ext cx="5892651" cy="1470025"/>
          </a:xfrm>
        </p:spPr>
        <p:txBody>
          <a:bodyPr/>
          <a:lstStyle/>
          <a:p>
            <a:r>
              <a:rPr lang="en-GB" dirty="0" smtClean="0"/>
              <a:t>EmploymentAbility </a:t>
            </a:r>
            <a:r>
              <a:rPr lang="en-GB" dirty="0"/>
              <a:t>approaches in practice 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686800" y="6324600"/>
            <a:ext cx="457200" cy="228600"/>
          </a:xfrm>
        </p:spPr>
        <p:txBody>
          <a:bodyPr/>
          <a:lstStyle/>
          <a:p>
            <a:fld id="{25567804-E1B7-4C73-BF85-C3972AF66675}" type="slidenum">
              <a:rPr lang="en-US" altLang="en-US" smtClean="0"/>
              <a:pPr/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7046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life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71493"/>
            <a:ext cx="2700564" cy="3462960"/>
          </a:xfrm>
        </p:spPr>
        <p:txBody>
          <a:bodyPr/>
          <a:lstStyle/>
          <a:p>
            <a:pPr marL="0" indent="0">
              <a:buNone/>
            </a:pPr>
            <a:r>
              <a:rPr lang="en-GB" sz="1400" i="1" dirty="0"/>
              <a:t>Singapore WDA, </a:t>
            </a:r>
            <a:r>
              <a:rPr lang="en-GB" sz="1400" i="1" dirty="0" smtClean="0"/>
              <a:t/>
            </a:r>
            <a:br>
              <a:rPr lang="en-GB" sz="1400" i="1" dirty="0" smtClean="0"/>
            </a:br>
            <a:r>
              <a:rPr lang="en-GB" sz="1400" i="1" dirty="0" smtClean="0"/>
              <a:t>France </a:t>
            </a:r>
            <a:r>
              <a:rPr lang="en-GB" sz="1400" i="1" dirty="0"/>
              <a:t>Pole Emploi, VDAB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1800" dirty="0">
                <a:solidFill>
                  <a:schemeClr val="accent2"/>
                </a:solidFill>
              </a:rPr>
              <a:t>Personal skills account and life long learning for sustainable </a:t>
            </a:r>
            <a:r>
              <a:rPr lang="en-GB" sz="1800" dirty="0" smtClean="0">
                <a:solidFill>
                  <a:schemeClr val="accent2"/>
                </a:solidFill>
              </a:rPr>
              <a:t>careers</a:t>
            </a:r>
          </a:p>
          <a:p>
            <a:r>
              <a:rPr lang="en-GB" sz="1200" dirty="0">
                <a:solidFill>
                  <a:srgbClr val="808080"/>
                </a:solidFill>
              </a:rPr>
              <a:t>Concept of ‘sustainable careers’ delivered through an outcome </a:t>
            </a:r>
            <a:r>
              <a:rPr lang="en-GB" sz="1200" dirty="0" smtClean="0">
                <a:solidFill>
                  <a:srgbClr val="808080"/>
                </a:solidFill>
              </a:rPr>
              <a:t/>
            </a:r>
            <a:br>
              <a:rPr lang="en-GB" sz="1200" dirty="0" smtClean="0">
                <a:solidFill>
                  <a:srgbClr val="808080"/>
                </a:solidFill>
              </a:rPr>
            </a:br>
            <a:r>
              <a:rPr lang="en-GB" sz="1200" dirty="0" smtClean="0">
                <a:solidFill>
                  <a:srgbClr val="808080"/>
                </a:solidFill>
              </a:rPr>
              <a:t>based </a:t>
            </a:r>
            <a:r>
              <a:rPr lang="en-GB" sz="1200" dirty="0">
                <a:solidFill>
                  <a:srgbClr val="808080"/>
                </a:solidFill>
              </a:rPr>
              <a:t>model</a:t>
            </a:r>
          </a:p>
          <a:p>
            <a:r>
              <a:rPr lang="en-GB" sz="1200" dirty="0">
                <a:solidFill>
                  <a:srgbClr val="808080"/>
                </a:solidFill>
              </a:rPr>
              <a:t>Citizen-centric approach to </a:t>
            </a:r>
            <a:r>
              <a:rPr lang="en-GB" sz="1200" dirty="0" smtClean="0">
                <a:solidFill>
                  <a:srgbClr val="808080"/>
                </a:solidFill>
              </a:rPr>
              <a:t/>
            </a:r>
            <a:br>
              <a:rPr lang="en-GB" sz="1200" dirty="0" smtClean="0">
                <a:solidFill>
                  <a:srgbClr val="808080"/>
                </a:solidFill>
              </a:rPr>
            </a:br>
            <a:r>
              <a:rPr lang="en-GB" sz="1200" dirty="0" smtClean="0">
                <a:solidFill>
                  <a:srgbClr val="808080"/>
                </a:solidFill>
              </a:rPr>
              <a:t>managing </a:t>
            </a:r>
            <a:r>
              <a:rPr lang="en-GB" sz="1200" dirty="0">
                <a:solidFill>
                  <a:srgbClr val="808080"/>
                </a:solidFill>
              </a:rPr>
              <a:t>interventions</a:t>
            </a:r>
          </a:p>
          <a:p>
            <a:r>
              <a:rPr lang="en-GB" sz="1200" dirty="0">
                <a:solidFill>
                  <a:srgbClr val="808080"/>
                </a:solidFill>
              </a:rPr>
              <a:t>Approach based on customer relationships not transactions</a:t>
            </a:r>
          </a:p>
          <a:p>
            <a:r>
              <a:rPr lang="en-GB" sz="1200" dirty="0">
                <a:solidFill>
                  <a:srgbClr val="808080"/>
                </a:solidFill>
              </a:rPr>
              <a:t>‘Real’ segmentation of </a:t>
            </a:r>
            <a:r>
              <a:rPr lang="en-GB" sz="1200" dirty="0" smtClean="0">
                <a:solidFill>
                  <a:srgbClr val="808080"/>
                </a:solidFill>
              </a:rPr>
              <a:t/>
            </a:r>
            <a:br>
              <a:rPr lang="en-GB" sz="1200" dirty="0" smtClean="0">
                <a:solidFill>
                  <a:srgbClr val="808080"/>
                </a:solidFill>
              </a:rPr>
            </a:br>
            <a:r>
              <a:rPr lang="en-GB" sz="1200" dirty="0" smtClean="0">
                <a:solidFill>
                  <a:srgbClr val="808080"/>
                </a:solidFill>
              </a:rPr>
              <a:t>customers – </a:t>
            </a:r>
            <a:r>
              <a:rPr lang="en-GB" sz="1200" dirty="0">
                <a:solidFill>
                  <a:srgbClr val="808080"/>
                </a:solidFill>
              </a:rPr>
              <a:t>differentiated </a:t>
            </a:r>
            <a:r>
              <a:rPr lang="en-GB" sz="1200" dirty="0" smtClean="0">
                <a:solidFill>
                  <a:srgbClr val="808080"/>
                </a:solidFill>
              </a:rPr>
              <a:t/>
            </a:r>
            <a:br>
              <a:rPr lang="en-GB" sz="1200" dirty="0" smtClean="0">
                <a:solidFill>
                  <a:srgbClr val="808080"/>
                </a:solidFill>
              </a:rPr>
            </a:br>
            <a:r>
              <a:rPr lang="en-GB" sz="1200" dirty="0" smtClean="0">
                <a:solidFill>
                  <a:srgbClr val="808080"/>
                </a:solidFill>
              </a:rPr>
              <a:t>services </a:t>
            </a:r>
            <a:r>
              <a:rPr lang="en-GB" sz="1200" dirty="0">
                <a:solidFill>
                  <a:srgbClr val="808080"/>
                </a:solidFill>
              </a:rPr>
              <a:t>and interventions </a:t>
            </a:r>
          </a:p>
          <a:p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2"/>
          </p:nvPr>
        </p:nvSpPr>
        <p:spPr>
          <a:xfrm>
            <a:off x="3211661" y="2071493"/>
            <a:ext cx="2700564" cy="3462960"/>
          </a:xfrm>
        </p:spPr>
        <p:txBody>
          <a:bodyPr/>
          <a:lstStyle/>
          <a:p>
            <a:pPr marL="0" indent="0">
              <a:buNone/>
            </a:pPr>
            <a:r>
              <a:rPr lang="en-GB" sz="1400" i="1" dirty="0"/>
              <a:t>UK </a:t>
            </a:r>
            <a:r>
              <a:rPr lang="en-GB" sz="1400" i="1" dirty="0" smtClean="0"/>
              <a:t>Medway YT NEET project, </a:t>
            </a:r>
            <a:br>
              <a:rPr lang="en-GB" sz="1400" i="1" dirty="0" smtClean="0"/>
            </a:br>
            <a:r>
              <a:rPr lang="en-GB" sz="1400" i="1" dirty="0" smtClean="0"/>
              <a:t>UK </a:t>
            </a:r>
            <a:r>
              <a:rPr lang="en-GB" sz="1400" i="1" dirty="0"/>
              <a:t>Troubled </a:t>
            </a:r>
            <a:r>
              <a:rPr lang="en-GB" sz="1400" i="1" dirty="0" smtClean="0"/>
              <a:t>Families, </a:t>
            </a:r>
            <a:br>
              <a:rPr lang="en-GB" sz="1400" i="1" dirty="0" smtClean="0"/>
            </a:br>
            <a:r>
              <a:rPr lang="en-GB" sz="1400" i="1" dirty="0" smtClean="0"/>
              <a:t>New </a:t>
            </a:r>
            <a:r>
              <a:rPr lang="en-GB" sz="1400" i="1" dirty="0"/>
              <a:t>Zealand MSD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1800" dirty="0">
                <a:solidFill>
                  <a:schemeClr val="accent2"/>
                </a:solidFill>
              </a:rPr>
              <a:t>Early and proactive interventions to secure better employment outcomes</a:t>
            </a:r>
          </a:p>
          <a:p>
            <a:r>
              <a:rPr lang="en-GB" sz="1200" dirty="0">
                <a:solidFill>
                  <a:srgbClr val="808080"/>
                </a:solidFill>
              </a:rPr>
              <a:t>Real’ segmentation of </a:t>
            </a:r>
            <a:r>
              <a:rPr lang="en-GB" sz="1200" dirty="0" smtClean="0">
                <a:solidFill>
                  <a:srgbClr val="808080"/>
                </a:solidFill>
              </a:rPr>
              <a:t/>
            </a:r>
            <a:br>
              <a:rPr lang="en-GB" sz="1200" dirty="0" smtClean="0">
                <a:solidFill>
                  <a:srgbClr val="808080"/>
                </a:solidFill>
              </a:rPr>
            </a:br>
            <a:r>
              <a:rPr lang="en-GB" sz="1200" dirty="0" smtClean="0">
                <a:solidFill>
                  <a:srgbClr val="808080"/>
                </a:solidFill>
              </a:rPr>
              <a:t>customers – </a:t>
            </a:r>
            <a:r>
              <a:rPr lang="en-GB" sz="1200" dirty="0">
                <a:solidFill>
                  <a:srgbClr val="808080"/>
                </a:solidFill>
              </a:rPr>
              <a:t>differentiated </a:t>
            </a:r>
            <a:r>
              <a:rPr lang="en-GB" sz="1200" dirty="0" smtClean="0">
                <a:solidFill>
                  <a:srgbClr val="808080"/>
                </a:solidFill>
              </a:rPr>
              <a:t/>
            </a:r>
            <a:br>
              <a:rPr lang="en-GB" sz="1200" dirty="0" smtClean="0">
                <a:solidFill>
                  <a:srgbClr val="808080"/>
                </a:solidFill>
              </a:rPr>
            </a:br>
            <a:r>
              <a:rPr lang="en-GB" sz="1200" dirty="0" smtClean="0">
                <a:solidFill>
                  <a:srgbClr val="808080"/>
                </a:solidFill>
              </a:rPr>
              <a:t>services </a:t>
            </a:r>
            <a:r>
              <a:rPr lang="en-GB" sz="1200" dirty="0">
                <a:solidFill>
                  <a:srgbClr val="808080"/>
                </a:solidFill>
              </a:rPr>
              <a:t>and interventions </a:t>
            </a:r>
          </a:p>
          <a:p>
            <a:r>
              <a:rPr lang="en-GB" sz="1200" dirty="0">
                <a:solidFill>
                  <a:srgbClr val="808080"/>
                </a:solidFill>
              </a:rPr>
              <a:t>Approach based on customer relationships not transactions</a:t>
            </a:r>
          </a:p>
          <a:p>
            <a:r>
              <a:rPr lang="en-GB" sz="1200" dirty="0">
                <a:solidFill>
                  <a:srgbClr val="808080"/>
                </a:solidFill>
              </a:rPr>
              <a:t>Increase business value though a more data driven approach</a:t>
            </a:r>
          </a:p>
          <a:p>
            <a:r>
              <a:rPr lang="en-GB" sz="1200" dirty="0">
                <a:solidFill>
                  <a:srgbClr val="808080"/>
                </a:solidFill>
              </a:rPr>
              <a:t>Exploit new technology and data management </a:t>
            </a:r>
            <a:r>
              <a:rPr lang="en-GB" sz="1200" dirty="0" smtClean="0">
                <a:solidFill>
                  <a:srgbClr val="808080"/>
                </a:solidFill>
              </a:rPr>
              <a:t>capabilities</a:t>
            </a:r>
            <a:endParaRPr lang="en-GB" sz="1200" dirty="0">
              <a:solidFill>
                <a:srgbClr val="80808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567804-E1B7-4C73-BF85-C3972AF66675}" type="slidenum">
              <a:rPr lang="en-US" altLang="en-US" smtClean="0"/>
              <a:pPr/>
              <a:t>18</a:t>
            </a:fld>
            <a:endParaRPr lang="en-US" alt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4294967295"/>
          </p:nvPr>
        </p:nvSpPr>
        <p:spPr>
          <a:xfrm>
            <a:off x="6503988" y="2071688"/>
            <a:ext cx="2640012" cy="3462337"/>
          </a:xfrm>
        </p:spPr>
        <p:txBody>
          <a:bodyPr/>
          <a:lstStyle/>
          <a:p>
            <a:pPr marL="0" indent="0">
              <a:buNone/>
            </a:pPr>
            <a:r>
              <a:rPr lang="en-GB" sz="1400" dirty="0"/>
              <a:t>Canada Workers Compensation, </a:t>
            </a:r>
            <a:r>
              <a:rPr lang="en-GB" sz="1400" dirty="0" smtClean="0"/>
              <a:t>UK </a:t>
            </a:r>
            <a:r>
              <a:rPr lang="en-GB" sz="1400" dirty="0"/>
              <a:t>apprentice levy, Netherlands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GB" sz="1800" dirty="0">
                <a:solidFill>
                  <a:schemeClr val="accent2"/>
                </a:solidFill>
              </a:rPr>
              <a:t>Realigning responsibilities and incentives to drive outcomes</a:t>
            </a:r>
          </a:p>
          <a:p>
            <a:r>
              <a:rPr lang="en-GB" sz="1200" dirty="0">
                <a:solidFill>
                  <a:srgbClr val="808080"/>
                </a:solidFill>
              </a:rPr>
              <a:t>Optimise the design of the ecosystem business model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3050331" y="2042171"/>
            <a:ext cx="0" cy="3638149"/>
          </a:xfrm>
          <a:prstGeom prst="line">
            <a:avLst/>
          </a:prstGeom>
          <a:ln w="28575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5864859" y="2042171"/>
            <a:ext cx="0" cy="3638149"/>
          </a:xfrm>
          <a:prstGeom prst="line">
            <a:avLst/>
          </a:prstGeom>
          <a:ln w="28575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84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2130430"/>
            <a:ext cx="7128299" cy="1470025"/>
          </a:xfrm>
        </p:spPr>
        <p:txBody>
          <a:bodyPr/>
          <a:lstStyle/>
          <a:p>
            <a:r>
              <a:rPr lang="en-US" dirty="0" smtClean="0"/>
              <a:t>EmploymentAbility: Implementation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86800" y="6324600"/>
            <a:ext cx="457200" cy="228600"/>
          </a:xfrm>
        </p:spPr>
        <p:txBody>
          <a:bodyPr/>
          <a:lstStyle/>
          <a:p>
            <a:fld id="{25567804-E1B7-4C73-BF85-C3972AF66675}" type="slidenum">
              <a:rPr lang="en-US" altLang="en-US" smtClean="0"/>
              <a:pPr/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3766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427039"/>
          </a:xfrm>
        </p:spPr>
        <p:txBody>
          <a:bodyPr anchor="t"/>
          <a:lstStyle/>
          <a:p>
            <a:r>
              <a:rPr lang="en-US" dirty="0" smtClean="0"/>
              <a:t>Overview of presentation</a:t>
            </a:r>
            <a:endParaRPr lang="en-US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567804-E1B7-4C73-BF85-C3972AF66675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441226"/>
              </p:ext>
            </p:extLst>
          </p:nvPr>
        </p:nvGraphicFramePr>
        <p:xfrm>
          <a:off x="1061106" y="2244261"/>
          <a:ext cx="1692555" cy="3059624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692555"/>
              </a:tblGrid>
              <a:tr h="764906"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 smtClean="0">
                          <a:solidFill>
                            <a:schemeClr val="tx1"/>
                          </a:solidFill>
                        </a:rPr>
                        <a:t>Why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78116" marR="78116" marT="39060" marB="3906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64906">
                <a:tc>
                  <a:txBody>
                    <a:bodyPr/>
                    <a:lstStyle/>
                    <a:p>
                      <a:pPr marL="0" marR="0" indent="0" algn="ctr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rgbClr val="404040"/>
                          </a:solidFill>
                        </a:rPr>
                        <a:t>Review of Challenges</a:t>
                      </a:r>
                    </a:p>
                  </a:txBody>
                  <a:tcPr marL="78116" marR="78116" marT="184531" marB="390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64906">
                <a:tc>
                  <a:txBody>
                    <a:bodyPr/>
                    <a:lstStyle/>
                    <a:p>
                      <a:pPr marL="0" marR="0" indent="0" algn="ctr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rgbClr val="404040"/>
                          </a:solidFill>
                        </a:rPr>
                        <a:t>Contemporary </a:t>
                      </a:r>
                      <a:br>
                        <a:rPr lang="en-GB" sz="1200" b="1" dirty="0" smtClean="0">
                          <a:solidFill>
                            <a:srgbClr val="404040"/>
                          </a:solidFill>
                        </a:rPr>
                      </a:br>
                      <a:r>
                        <a:rPr lang="en-GB" sz="1200" b="1" dirty="0" smtClean="0">
                          <a:solidFill>
                            <a:srgbClr val="404040"/>
                          </a:solidFill>
                        </a:rPr>
                        <a:t>Risks</a:t>
                      </a:r>
                    </a:p>
                  </a:txBody>
                  <a:tcPr marL="78116" marR="78116" marT="184531" marB="390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64906">
                <a:tc>
                  <a:txBody>
                    <a:bodyPr/>
                    <a:lstStyle/>
                    <a:p>
                      <a:pPr marL="0" marR="0" indent="0" algn="ctr" defTabSz="457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rgbClr val="404040"/>
                          </a:solidFill>
                        </a:rPr>
                        <a:t>Consequences of failure to act</a:t>
                      </a:r>
                    </a:p>
                  </a:txBody>
                  <a:tcPr marL="78116" marR="78116" marT="184531" marB="390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F5D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3476854"/>
              </p:ext>
            </p:extLst>
          </p:nvPr>
        </p:nvGraphicFramePr>
        <p:xfrm>
          <a:off x="2803294" y="2244261"/>
          <a:ext cx="1692553" cy="2294712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692553"/>
              </a:tblGrid>
              <a:tr h="764904"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 smtClean="0">
                          <a:solidFill>
                            <a:schemeClr val="tx1"/>
                          </a:solidFill>
                        </a:rPr>
                        <a:t>What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78116" marR="78116" marT="39060" marB="3906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764904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rgbClr val="404040"/>
                          </a:solidFill>
                        </a:rPr>
                        <a:t>EmploymentAbility: what it is</a:t>
                      </a:r>
                      <a:endParaRPr lang="en-GB" sz="1200" b="1" dirty="0">
                        <a:solidFill>
                          <a:srgbClr val="404040"/>
                        </a:solidFill>
                      </a:endParaRPr>
                    </a:p>
                  </a:txBody>
                  <a:tcPr marL="78116" marR="78116" marT="184531" marB="390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64904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rgbClr val="404040"/>
                          </a:solidFill>
                        </a:rPr>
                        <a:t>EmploymentAbility: why it is different</a:t>
                      </a:r>
                      <a:endParaRPr lang="en-GB" sz="1200" b="1" dirty="0">
                        <a:solidFill>
                          <a:srgbClr val="404040"/>
                        </a:solidFill>
                      </a:endParaRPr>
                    </a:p>
                  </a:txBody>
                  <a:tcPr marL="78116" marR="78116" marT="184531" marB="390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493324"/>
              </p:ext>
            </p:extLst>
          </p:nvPr>
        </p:nvGraphicFramePr>
        <p:xfrm>
          <a:off x="4545480" y="2244262"/>
          <a:ext cx="1692552" cy="281378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692552"/>
              </a:tblGrid>
              <a:tr h="764903"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 smtClean="0">
                          <a:solidFill>
                            <a:schemeClr val="tx1"/>
                          </a:solidFill>
                        </a:rPr>
                        <a:t>How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78116" marR="78116" marT="39060" marB="3906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048882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GB" sz="1200" b="1" dirty="0" smtClean="0">
                          <a:solidFill>
                            <a:srgbClr val="404040"/>
                          </a:solidFill>
                        </a:rPr>
                        <a:t>Enablers for EmploymentAbility</a:t>
                      </a:r>
                      <a:endParaRPr lang="en-GB" sz="1200" b="1" dirty="0" smtClean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  <a:p>
                      <a:pPr marL="388800" indent="-171450" algn="l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en-GB" sz="1200" i="1" dirty="0" smtClean="0">
                          <a:solidFill>
                            <a:srgbClr val="404040"/>
                          </a:solidFill>
                        </a:rPr>
                        <a:t>Business Operations</a:t>
                      </a:r>
                      <a:endParaRPr lang="en-GB" sz="1200" b="1" dirty="0" smtClean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  <a:p>
                      <a:pPr marL="388800" indent="-171450" algn="l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en-GB" sz="1200" i="1" dirty="0" smtClean="0">
                          <a:solidFill>
                            <a:srgbClr val="404040"/>
                          </a:solidFill>
                        </a:rPr>
                        <a:t>Technology</a:t>
                      </a:r>
                      <a:endParaRPr lang="en-GB" sz="1200" b="1" dirty="0" smtClean="0">
                        <a:solidFill>
                          <a:schemeClr val="accent5">
                            <a:lumMod val="10000"/>
                          </a:schemeClr>
                        </a:solidFill>
                      </a:endParaRPr>
                    </a:p>
                    <a:p>
                      <a:pPr marL="388800" indent="-171450" algn="l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Arial"/>
                        <a:buChar char="•"/>
                      </a:pPr>
                      <a:r>
                        <a:rPr lang="en-GB" sz="1200" i="1" dirty="0" smtClean="0">
                          <a:solidFill>
                            <a:srgbClr val="404040"/>
                          </a:solidFill>
                        </a:rPr>
                        <a:t>Ecosystem and</a:t>
                      </a:r>
                      <a:r>
                        <a:rPr lang="en-GB" sz="1200" i="1" baseline="0" dirty="0" smtClean="0">
                          <a:solidFill>
                            <a:srgbClr val="404040"/>
                          </a:solidFill>
                        </a:rPr>
                        <a:t> </a:t>
                      </a:r>
                      <a:r>
                        <a:rPr lang="en-GB" sz="1200" i="1" dirty="0" smtClean="0">
                          <a:solidFill>
                            <a:srgbClr val="404040"/>
                          </a:solidFill>
                        </a:rPr>
                        <a:t>Governance</a:t>
                      </a:r>
                    </a:p>
                  </a:txBody>
                  <a:tcPr marL="78116" marR="78116" marT="184531" marB="390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7315883"/>
              </p:ext>
            </p:extLst>
          </p:nvPr>
        </p:nvGraphicFramePr>
        <p:xfrm>
          <a:off x="6287665" y="2244262"/>
          <a:ext cx="1692554" cy="1597202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692554"/>
              </a:tblGrid>
              <a:tr h="764904"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 smtClean="0">
                          <a:solidFill>
                            <a:schemeClr val="tx1"/>
                          </a:solidFill>
                        </a:rPr>
                        <a:t>Implementation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78116" marR="78116" marT="39060" marB="3906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832298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rgbClr val="404040"/>
                          </a:solidFill>
                        </a:rPr>
                        <a:t>Implementation and change framework</a:t>
                      </a:r>
                    </a:p>
                  </a:txBody>
                  <a:tcPr marL="78116" marR="78116" marT="184531" marB="390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026684" y="1800674"/>
            <a:ext cx="5010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EmploymentAbility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69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A framework for the journey to an EmploymentAbility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567804-E1B7-4C73-BF85-C3972AF66675}" type="slidenum">
              <a:rPr lang="en-US" altLang="en-US" smtClean="0"/>
              <a:pPr/>
              <a:t>20</a:t>
            </a:fld>
            <a:endParaRPr lang="en-US" alt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031680" y="2466890"/>
            <a:ext cx="3269464" cy="142346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GB" dirty="0"/>
              <a:t>Implementation in the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ecosystem </a:t>
            </a:r>
            <a:r>
              <a:rPr lang="en-GB" dirty="0"/>
              <a:t>key practicalities </a:t>
            </a:r>
          </a:p>
          <a:p>
            <a:pPr marL="171450" indent="-171450">
              <a:buFont typeface="Arial"/>
              <a:buChar char="•"/>
            </a:pPr>
            <a:r>
              <a:rPr lang="en-GB" sz="1200" dirty="0">
                <a:solidFill>
                  <a:schemeClr val="tx2"/>
                </a:solidFill>
              </a:rPr>
              <a:t>Marathon not a sprint – journey not a project</a:t>
            </a:r>
          </a:p>
          <a:p>
            <a:pPr marL="171450" indent="-171450">
              <a:buFont typeface="Arial"/>
              <a:buChar char="•"/>
            </a:pPr>
            <a:r>
              <a:rPr lang="en-GB" sz="1200" dirty="0">
                <a:solidFill>
                  <a:schemeClr val="tx2"/>
                </a:solidFill>
              </a:rPr>
              <a:t>Avoid ‘boil the ocean’ complexity at start</a:t>
            </a:r>
          </a:p>
          <a:p>
            <a:pPr marL="171450" indent="-171450">
              <a:buFont typeface="Arial"/>
              <a:buChar char="•"/>
            </a:pPr>
            <a:r>
              <a:rPr lang="en-GB" sz="1200" dirty="0">
                <a:solidFill>
                  <a:schemeClr val="tx2"/>
                </a:solidFill>
              </a:rPr>
              <a:t>Build alignment over time</a:t>
            </a:r>
          </a:p>
          <a:p>
            <a:pPr marL="171450" indent="-171450">
              <a:buFont typeface="Arial"/>
              <a:buChar char="•"/>
            </a:pPr>
            <a:r>
              <a:rPr lang="en-GB" sz="1200" dirty="0">
                <a:solidFill>
                  <a:schemeClr val="tx2"/>
                </a:solidFill>
              </a:rPr>
              <a:t>Common language and </a:t>
            </a:r>
            <a:r>
              <a:rPr lang="en-GB" sz="1200" dirty="0" smtClean="0">
                <a:solidFill>
                  <a:schemeClr val="tx2"/>
                </a:solidFill>
              </a:rPr>
              <a:t>concept</a:t>
            </a:r>
            <a:endParaRPr lang="en-GB" sz="1200" dirty="0">
              <a:solidFill>
                <a:schemeClr val="tx2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031680" y="4098533"/>
            <a:ext cx="3141438" cy="1608133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GB" dirty="0"/>
              <a:t>PES led quick wins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and leadership. Projects on:</a:t>
            </a:r>
            <a:endParaRPr lang="en-GB" dirty="0"/>
          </a:p>
          <a:p>
            <a:pPr marL="171450" indent="-171450">
              <a:buFont typeface="Arial"/>
              <a:buChar char="•"/>
            </a:pPr>
            <a:r>
              <a:rPr lang="en-GB" sz="1200" dirty="0">
                <a:solidFill>
                  <a:schemeClr val="tx2"/>
                </a:solidFill>
              </a:rPr>
              <a:t>Segmentation</a:t>
            </a:r>
          </a:p>
          <a:p>
            <a:pPr marL="171450" indent="-171450">
              <a:buFont typeface="Arial"/>
              <a:buChar char="•"/>
            </a:pPr>
            <a:r>
              <a:rPr lang="en-GB" sz="1200" dirty="0" smtClean="0">
                <a:solidFill>
                  <a:schemeClr val="tx2"/>
                </a:solidFill>
              </a:rPr>
              <a:t>Adopting a relationship </a:t>
            </a:r>
            <a:r>
              <a:rPr lang="en-GB" sz="1200" dirty="0">
                <a:solidFill>
                  <a:schemeClr val="tx2"/>
                </a:solidFill>
              </a:rPr>
              <a:t>not </a:t>
            </a:r>
            <a:r>
              <a:rPr lang="en-GB" sz="1200" dirty="0" smtClean="0">
                <a:solidFill>
                  <a:schemeClr val="tx2"/>
                </a:solidFill>
              </a:rPr>
              <a:t/>
            </a:r>
            <a:br>
              <a:rPr lang="en-GB" sz="1200" dirty="0" smtClean="0">
                <a:solidFill>
                  <a:schemeClr val="tx2"/>
                </a:solidFill>
              </a:rPr>
            </a:br>
            <a:r>
              <a:rPr lang="en-GB" sz="1200" dirty="0" smtClean="0">
                <a:solidFill>
                  <a:schemeClr val="tx2"/>
                </a:solidFill>
              </a:rPr>
              <a:t>transaction approach</a:t>
            </a:r>
            <a:endParaRPr lang="en-GB" sz="1200" dirty="0">
              <a:solidFill>
                <a:schemeClr val="tx2"/>
              </a:solidFill>
            </a:endParaRPr>
          </a:p>
          <a:p>
            <a:pPr marL="171450" indent="-171450">
              <a:buFont typeface="Arial"/>
              <a:buChar char="•"/>
            </a:pPr>
            <a:r>
              <a:rPr lang="en-GB" sz="1200" dirty="0">
                <a:solidFill>
                  <a:schemeClr val="tx2"/>
                </a:solidFill>
              </a:rPr>
              <a:t>Citizen centric approach</a:t>
            </a:r>
          </a:p>
          <a:p>
            <a:pPr marL="171450" indent="-171450">
              <a:buFont typeface="Arial"/>
              <a:buChar char="•"/>
            </a:pPr>
            <a:r>
              <a:rPr lang="en-GB" sz="1200" dirty="0">
                <a:solidFill>
                  <a:schemeClr val="tx2"/>
                </a:solidFill>
              </a:rPr>
              <a:t>Better job matching</a:t>
            </a:r>
          </a:p>
        </p:txBody>
      </p:sp>
      <p:pic>
        <p:nvPicPr>
          <p:cNvPr id="6" name="Picture 5" descr="EmploymentAbility_Implementation-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877" y="1576215"/>
            <a:ext cx="5029200" cy="497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48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501250"/>
            <a:ext cx="5029200" cy="1470025"/>
          </a:xfrm>
        </p:spPr>
        <p:txBody>
          <a:bodyPr anchor="t"/>
          <a:lstStyle/>
          <a:p>
            <a:r>
              <a:rPr lang="en-US" dirty="0" smtClean="0"/>
              <a:t>In conclusion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8686800" y="6324600"/>
            <a:ext cx="457200" cy="228600"/>
          </a:xfrm>
        </p:spPr>
        <p:txBody>
          <a:bodyPr/>
          <a:lstStyle/>
          <a:p>
            <a:fld id="{25567804-E1B7-4C73-BF85-C3972AF66675}" type="slidenum">
              <a:rPr lang="en-US" altLang="en-US" smtClean="0"/>
              <a:pPr/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8289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conclusion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567804-E1B7-4C73-BF85-C3972AF66675}" type="slidenum">
              <a:rPr lang="en-US" altLang="en-US" smtClean="0"/>
              <a:pPr/>
              <a:t>22</a:t>
            </a:fld>
            <a:endParaRPr lang="en-US" alt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199" y="1932435"/>
            <a:ext cx="4131603" cy="2971767"/>
          </a:xfrm>
          <a:prstGeom prst="rect">
            <a:avLst/>
          </a:prstGeom>
        </p:spPr>
        <p:txBody>
          <a:bodyPr lIns="0" rIns="0"/>
          <a:lstStyle>
            <a:lvl1pPr marL="231755" indent="-23175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FFFFFF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885" indent="-396839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>
                <a:solidFill>
                  <a:srgbClr val="FFFFFF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142900" indent="-22858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600060" indent="-22858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2057220" indent="-22858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514380" indent="-22858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539" indent="-22858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8699" indent="-22858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5858" indent="-22858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spcBef>
                <a:spcPts val="300"/>
              </a:spcBef>
              <a:spcAft>
                <a:spcPts val="2100"/>
              </a:spcAft>
            </a:pPr>
            <a:r>
              <a:rPr lang="en-GB" sz="1800" dirty="0">
                <a:solidFill>
                  <a:schemeClr val="tx1"/>
                </a:solidFill>
              </a:rPr>
              <a:t>EmploymentAbility is a coherent framework for addressing contemporary Employment risks</a:t>
            </a:r>
          </a:p>
          <a:p>
            <a:pPr>
              <a:spcBef>
                <a:spcPts val="300"/>
              </a:spcBef>
              <a:spcAft>
                <a:spcPts val="2100"/>
              </a:spcAft>
            </a:pPr>
            <a:r>
              <a:rPr lang="en-GB" sz="1800" dirty="0" smtClean="0">
                <a:solidFill>
                  <a:schemeClr val="tx1"/>
                </a:solidFill>
              </a:rPr>
              <a:t>Demands a switch </a:t>
            </a:r>
            <a:r>
              <a:rPr lang="en-GB" sz="1800" dirty="0">
                <a:solidFill>
                  <a:schemeClr val="tx1"/>
                </a:solidFill>
              </a:rPr>
              <a:t>in thinking from dealing </a:t>
            </a:r>
            <a:r>
              <a:rPr lang="en-GB" sz="1800" dirty="0" smtClean="0">
                <a:solidFill>
                  <a:schemeClr val="tx1"/>
                </a:solidFill>
              </a:rPr>
              <a:t>with </a:t>
            </a:r>
            <a:r>
              <a:rPr lang="en-GB" sz="1800" dirty="0">
                <a:solidFill>
                  <a:schemeClr val="tx1"/>
                </a:solidFill>
              </a:rPr>
              <a:t>unemployment to </a:t>
            </a:r>
            <a:r>
              <a:rPr lang="en-GB" sz="1800" dirty="0" smtClean="0">
                <a:solidFill>
                  <a:schemeClr val="tx1"/>
                </a:solidFill>
              </a:rPr>
              <a:t/>
            </a:r>
            <a:br>
              <a:rPr lang="en-GB" sz="1800" dirty="0" smtClean="0">
                <a:solidFill>
                  <a:schemeClr val="tx1"/>
                </a:solidFill>
              </a:rPr>
            </a:br>
            <a:r>
              <a:rPr lang="en-GB" sz="1800" dirty="0" smtClean="0">
                <a:solidFill>
                  <a:schemeClr val="tx1"/>
                </a:solidFill>
              </a:rPr>
              <a:t>maximising </a:t>
            </a:r>
            <a:r>
              <a:rPr lang="en-GB" sz="1800" dirty="0">
                <a:solidFill>
                  <a:schemeClr val="tx1"/>
                </a:solidFill>
              </a:rPr>
              <a:t>employment</a:t>
            </a:r>
          </a:p>
          <a:p>
            <a:pPr>
              <a:spcBef>
                <a:spcPts val="300"/>
              </a:spcBef>
              <a:spcAft>
                <a:spcPts val="2100"/>
              </a:spcAft>
            </a:pPr>
            <a:r>
              <a:rPr lang="en-GB" sz="1800" dirty="0">
                <a:solidFill>
                  <a:schemeClr val="tx1"/>
                </a:solidFill>
              </a:rPr>
              <a:t>It requires the enhancement of existing capabilities and the development of new </a:t>
            </a:r>
            <a:r>
              <a:rPr lang="en-GB" sz="1800" dirty="0" smtClean="0">
                <a:solidFill>
                  <a:schemeClr val="tx1"/>
                </a:solidFill>
              </a:rPr>
              <a:t>ones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721540" y="1932435"/>
            <a:ext cx="4029631" cy="3945190"/>
          </a:xfrm>
          <a:prstGeom prst="rect">
            <a:avLst/>
          </a:prstGeom>
        </p:spPr>
        <p:txBody>
          <a:bodyPr lIns="0" rIns="0"/>
          <a:lstStyle>
            <a:lvl1pPr marL="231755" indent="-231755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rgbClr val="FFFFFF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885" indent="-396839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>
                <a:solidFill>
                  <a:srgbClr val="FFFFFF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142900" indent="-22858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600060" indent="-22858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2057220" indent="-22858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514380" indent="-22858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539" indent="-22858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8699" indent="-22858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5858" indent="-22858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spcBef>
                <a:spcPts val="300"/>
              </a:spcBef>
              <a:spcAft>
                <a:spcPts val="2100"/>
              </a:spcAft>
            </a:pPr>
            <a:r>
              <a:rPr lang="en-GB" sz="1800" dirty="0">
                <a:solidFill>
                  <a:schemeClr val="tx1"/>
                </a:solidFill>
              </a:rPr>
              <a:t>It is an ecosystem </a:t>
            </a:r>
            <a:r>
              <a:rPr lang="en-GB" sz="1800" dirty="0" smtClean="0">
                <a:solidFill>
                  <a:schemeClr val="tx1"/>
                </a:solidFill>
              </a:rPr>
              <a:t>challenge </a:t>
            </a:r>
            <a:r>
              <a:rPr lang="en-GB" sz="1800" dirty="0">
                <a:solidFill>
                  <a:schemeClr val="tx1"/>
                </a:solidFill>
              </a:rPr>
              <a:t>which requires </a:t>
            </a:r>
            <a:r>
              <a:rPr lang="en-GB" sz="1800" dirty="0" smtClean="0">
                <a:solidFill>
                  <a:schemeClr val="tx1"/>
                </a:solidFill>
              </a:rPr>
              <a:t>an </a:t>
            </a:r>
            <a:r>
              <a:rPr lang="en-GB" sz="1800" dirty="0">
                <a:solidFill>
                  <a:schemeClr val="tx1"/>
                </a:solidFill>
              </a:rPr>
              <a:t>ecosystem </a:t>
            </a:r>
            <a:r>
              <a:rPr lang="en-GB" sz="1800" dirty="0" smtClean="0">
                <a:solidFill>
                  <a:schemeClr val="tx1"/>
                </a:solidFill>
              </a:rPr>
              <a:t>response,  making implementation </a:t>
            </a:r>
            <a:r>
              <a:rPr lang="en-GB" sz="1800" dirty="0">
                <a:solidFill>
                  <a:schemeClr val="tx1"/>
                </a:solidFill>
              </a:rPr>
              <a:t>more complex</a:t>
            </a:r>
          </a:p>
          <a:p>
            <a:pPr>
              <a:spcBef>
                <a:spcPts val="300"/>
              </a:spcBef>
              <a:spcAft>
                <a:spcPts val="2100"/>
              </a:spcAft>
            </a:pPr>
            <a:r>
              <a:rPr lang="en-GB" sz="1800" dirty="0">
                <a:solidFill>
                  <a:schemeClr val="tx1"/>
                </a:solidFill>
              </a:rPr>
              <a:t>It’s not ‘pie in the sky’ – examples </a:t>
            </a:r>
            <a:r>
              <a:rPr lang="en-GB" sz="1800" dirty="0" smtClean="0">
                <a:solidFill>
                  <a:schemeClr val="tx1"/>
                </a:solidFill>
              </a:rPr>
              <a:t/>
            </a:r>
            <a:br>
              <a:rPr lang="en-GB" sz="1800" dirty="0" smtClean="0">
                <a:solidFill>
                  <a:schemeClr val="tx1"/>
                </a:solidFill>
              </a:rPr>
            </a:br>
            <a:r>
              <a:rPr lang="en-GB" sz="1800" dirty="0" smtClean="0">
                <a:solidFill>
                  <a:schemeClr val="tx1"/>
                </a:solidFill>
              </a:rPr>
              <a:t>of </a:t>
            </a:r>
            <a:r>
              <a:rPr lang="en-GB" sz="1800" dirty="0">
                <a:solidFill>
                  <a:schemeClr val="tx1"/>
                </a:solidFill>
              </a:rPr>
              <a:t>key elements already </a:t>
            </a:r>
            <a:r>
              <a:rPr lang="en-GB" sz="1800" dirty="0" smtClean="0">
                <a:solidFill>
                  <a:schemeClr val="tx1"/>
                </a:solidFill>
              </a:rPr>
              <a:t>exist</a:t>
            </a:r>
            <a:endParaRPr lang="en-GB" sz="1800" dirty="0">
              <a:solidFill>
                <a:schemeClr val="tx1"/>
              </a:solidFill>
            </a:endParaRPr>
          </a:p>
          <a:p>
            <a:pPr>
              <a:spcBef>
                <a:spcPts val="300"/>
              </a:spcBef>
              <a:spcAft>
                <a:spcPts val="2100"/>
              </a:spcAft>
            </a:pPr>
            <a:r>
              <a:rPr lang="en-GB" sz="1800" dirty="0">
                <a:solidFill>
                  <a:schemeClr val="tx1"/>
                </a:solidFill>
              </a:rPr>
              <a:t>But…. no one size fits all answer….. </a:t>
            </a:r>
          </a:p>
          <a:p>
            <a:pPr>
              <a:spcBef>
                <a:spcPts val="300"/>
              </a:spcBef>
              <a:spcAft>
                <a:spcPts val="2100"/>
              </a:spcAft>
            </a:pPr>
            <a:r>
              <a:rPr lang="en-GB" sz="1800" dirty="0">
                <a:solidFill>
                  <a:schemeClr val="tx1"/>
                </a:solidFill>
              </a:rPr>
              <a:t>PES’s need to have a key role. </a:t>
            </a:r>
            <a:r>
              <a:rPr lang="en-GB" sz="1800" dirty="0" smtClean="0">
                <a:solidFill>
                  <a:schemeClr val="tx1"/>
                </a:solidFill>
              </a:rPr>
              <a:t/>
            </a:r>
            <a:br>
              <a:rPr lang="en-GB" sz="1800" dirty="0" smtClean="0">
                <a:solidFill>
                  <a:schemeClr val="tx1"/>
                </a:solidFill>
              </a:rPr>
            </a:br>
            <a:endParaRPr lang="en-GB" sz="1800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57200" y="1880529"/>
            <a:ext cx="3760790" cy="12688"/>
          </a:xfrm>
          <a:prstGeom prst="line">
            <a:avLst/>
          </a:prstGeom>
          <a:ln w="28575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457200" y="2946660"/>
            <a:ext cx="3760790" cy="12688"/>
          </a:xfrm>
          <a:prstGeom prst="line">
            <a:avLst/>
          </a:prstGeom>
          <a:ln w="28575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457200" y="4096227"/>
            <a:ext cx="3760790" cy="12688"/>
          </a:xfrm>
          <a:prstGeom prst="line">
            <a:avLst/>
          </a:prstGeom>
          <a:ln w="28575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57200" y="5217981"/>
            <a:ext cx="3760790" cy="12688"/>
          </a:xfrm>
          <a:prstGeom prst="line">
            <a:avLst/>
          </a:prstGeom>
          <a:ln w="28575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4703001" y="1880529"/>
            <a:ext cx="3760790" cy="12688"/>
          </a:xfrm>
          <a:prstGeom prst="line">
            <a:avLst/>
          </a:prstGeom>
          <a:ln w="28575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4703001" y="3216329"/>
            <a:ext cx="3760790" cy="12688"/>
          </a:xfrm>
          <a:prstGeom prst="line">
            <a:avLst/>
          </a:prstGeom>
          <a:ln w="28575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4703001" y="4104926"/>
            <a:ext cx="3760790" cy="12688"/>
          </a:xfrm>
          <a:prstGeom prst="line">
            <a:avLst/>
          </a:prstGeom>
          <a:ln w="28575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4703001" y="4679709"/>
            <a:ext cx="3760790" cy="12688"/>
          </a:xfrm>
          <a:prstGeom prst="line">
            <a:avLst/>
          </a:prstGeom>
          <a:ln w="28575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476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EmploymentAbility:</a:t>
            </a:r>
            <a:br>
              <a:rPr lang="en-US" dirty="0" smtClean="0"/>
            </a:br>
            <a:r>
              <a:rPr lang="en-US" dirty="0" smtClean="0"/>
              <a:t>Why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86800" y="6324600"/>
            <a:ext cx="457200" cy="228600"/>
          </a:xfrm>
        </p:spPr>
        <p:txBody>
          <a:bodyPr/>
          <a:lstStyle/>
          <a:p>
            <a:fld id="{25567804-E1B7-4C73-BF85-C3972AF66675}" type="slidenum">
              <a:rPr lang="en-US" altLang="en-US" smtClean="0"/>
              <a:pPr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8705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GB" dirty="0"/>
              <a:t>The backdrop to </a:t>
            </a:r>
            <a:r>
              <a:rPr lang="en-GB" dirty="0" smtClean="0"/>
              <a:t>employment: </a:t>
            </a:r>
            <a:br>
              <a:rPr lang="en-GB" dirty="0" smtClean="0"/>
            </a:br>
            <a:r>
              <a:rPr lang="en-GB" dirty="0" smtClean="0"/>
              <a:t>the </a:t>
            </a:r>
            <a:r>
              <a:rPr lang="en-GB" dirty="0"/>
              <a:t>key </a:t>
            </a:r>
            <a:r>
              <a:rPr lang="en-GB" dirty="0" smtClean="0"/>
              <a:t>challenges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567804-E1B7-4C73-BF85-C3972AF66675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2249713" y="1705859"/>
            <a:ext cx="4499430" cy="4753324"/>
            <a:chOff x="2249713" y="1705859"/>
            <a:chExt cx="4499430" cy="4753324"/>
          </a:xfrm>
        </p:grpSpPr>
        <p:sp>
          <p:nvSpPr>
            <p:cNvPr id="30" name="Oval 29"/>
            <p:cNvSpPr/>
            <p:nvPr/>
          </p:nvSpPr>
          <p:spPr>
            <a:xfrm>
              <a:off x="2848853" y="2376688"/>
              <a:ext cx="3260734" cy="3260734"/>
            </a:xfrm>
            <a:prstGeom prst="ellipse">
              <a:avLst/>
            </a:prstGeom>
            <a:noFill/>
            <a:ln w="76200" cmpd="sng">
              <a:solidFill>
                <a:schemeClr val="bg2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356316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767006" y="3431920"/>
              <a:ext cx="1441588" cy="14809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  <a:buFontTx/>
                <a:buNone/>
              </a:pPr>
              <a:r>
                <a:rPr lang="en-GB" altLang="en-US" sz="1600" b="1" dirty="0" smtClean="0">
                  <a:cs typeface="Arial" panose="020B0604020202020204" pitchFamily="34" charset="0"/>
                </a:rPr>
                <a:t>Key</a:t>
              </a:r>
            </a:p>
            <a:p>
              <a:pPr algn="ctr">
                <a:lnSpc>
                  <a:spcPct val="110000"/>
                </a:lnSpc>
                <a:spcAft>
                  <a:spcPts val="300"/>
                </a:spcAft>
                <a:buFontTx/>
                <a:buNone/>
              </a:pPr>
              <a:r>
                <a:rPr lang="en-GB" altLang="en-US" sz="1600" b="1" dirty="0" smtClean="0">
                  <a:cs typeface="Arial" panose="020B0604020202020204" pitchFamily="34" charset="0"/>
                </a:rPr>
                <a:t>Challenges</a:t>
              </a:r>
            </a:p>
            <a:p>
              <a:pPr algn="ctr">
                <a:lnSpc>
                  <a:spcPct val="110000"/>
                </a:lnSpc>
              </a:pPr>
              <a:r>
                <a:rPr lang="en-GB" altLang="en-US" sz="1600" dirty="0" smtClean="0">
                  <a:solidFill>
                    <a:srgbClr val="808080"/>
                  </a:solidFill>
                  <a:cs typeface="Arial" panose="020B0604020202020204" pitchFamily="34" charset="0"/>
                </a:rPr>
                <a:t>Old</a:t>
              </a:r>
              <a:endParaRPr lang="en-GB" altLang="en-US" sz="1600" dirty="0">
                <a:solidFill>
                  <a:srgbClr val="808080"/>
                </a:solidFill>
                <a:cs typeface="Arial" panose="020B0604020202020204" pitchFamily="34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GB" altLang="en-US" sz="1600" dirty="0" smtClean="0">
                  <a:solidFill>
                    <a:srgbClr val="808080"/>
                  </a:solidFill>
                  <a:cs typeface="Arial" panose="020B0604020202020204" pitchFamily="34" charset="0"/>
                </a:rPr>
                <a:t>New</a:t>
              </a:r>
              <a:endParaRPr lang="en-GB" altLang="en-US" sz="1600" dirty="0">
                <a:solidFill>
                  <a:srgbClr val="808080"/>
                </a:solidFill>
                <a:cs typeface="Arial" panose="020B0604020202020204" pitchFamily="34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GB" altLang="en-US" sz="1600" dirty="0" smtClean="0">
                  <a:solidFill>
                    <a:srgbClr val="808080"/>
                  </a:solidFill>
                  <a:cs typeface="Arial" panose="020B0604020202020204" pitchFamily="34" charset="0"/>
                </a:rPr>
                <a:t>Evolving</a:t>
              </a:r>
              <a:endParaRPr lang="en-GB" altLang="en-US" sz="1600" dirty="0">
                <a:solidFill>
                  <a:srgbClr val="80808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32" name="Oval 31"/>
            <p:cNvSpPr/>
            <p:nvPr/>
          </p:nvSpPr>
          <p:spPr>
            <a:xfrm>
              <a:off x="3819073" y="1705859"/>
              <a:ext cx="1342572" cy="1342572"/>
            </a:xfrm>
            <a:prstGeom prst="ellipse">
              <a:avLst/>
            </a:prstGeom>
            <a:solidFill>
              <a:srgbClr val="8EC964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en-US" sz="12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More complex </a:t>
              </a:r>
            </a:p>
            <a:p>
              <a:pPr algn="ctr"/>
              <a:r>
                <a:rPr lang="en-US" altLang="en-US" sz="12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labour markets</a:t>
              </a:r>
            </a:p>
          </p:txBody>
        </p:sp>
        <p:sp>
          <p:nvSpPr>
            <p:cNvPr id="33" name="Oval 32"/>
            <p:cNvSpPr/>
            <p:nvPr/>
          </p:nvSpPr>
          <p:spPr>
            <a:xfrm>
              <a:off x="5134426" y="2394855"/>
              <a:ext cx="1342572" cy="1342572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en-US" sz="120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Globalisation </a:t>
              </a:r>
              <a:r>
                <a:rPr lang="en-US" altLang="en-US" sz="12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and the demand for skills </a:t>
              </a:r>
            </a:p>
          </p:txBody>
        </p:sp>
        <p:sp>
          <p:nvSpPr>
            <p:cNvPr id="34" name="Oval 33"/>
            <p:cNvSpPr/>
            <p:nvPr/>
          </p:nvSpPr>
          <p:spPr>
            <a:xfrm>
              <a:off x="5388427" y="3809997"/>
              <a:ext cx="1360716" cy="1360716"/>
            </a:xfrm>
            <a:prstGeom prst="ellipse">
              <a:avLst/>
            </a:prstGeom>
            <a:solidFill>
              <a:srgbClr val="6BC72B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GB" sz="12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Managing </a:t>
              </a:r>
              <a:r>
                <a:rPr lang="en-GB" sz="120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/>
              </a:r>
              <a:br>
                <a:rPr lang="en-GB" sz="120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GB" sz="120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 </a:t>
              </a:r>
              <a:r>
                <a:rPr lang="en-GB" sz="12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supply </a:t>
              </a:r>
              <a:r>
                <a:rPr lang="en-GB" sz="120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/>
              </a:r>
              <a:br>
                <a:rPr lang="en-GB" sz="120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GB" sz="120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of </a:t>
              </a:r>
              <a:r>
                <a:rPr lang="en-GB" sz="12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skilled workers</a:t>
              </a:r>
            </a:p>
          </p:txBody>
        </p:sp>
        <p:sp>
          <p:nvSpPr>
            <p:cNvPr id="35" name="Oval 34"/>
            <p:cNvSpPr/>
            <p:nvPr/>
          </p:nvSpPr>
          <p:spPr>
            <a:xfrm>
              <a:off x="4544461" y="5025243"/>
              <a:ext cx="1433940" cy="1433940"/>
            </a:xfrm>
            <a:prstGeom prst="ellipse">
              <a:avLst/>
            </a:prstGeom>
            <a:solidFill>
              <a:schemeClr val="accent3"/>
            </a:solidFill>
            <a:ln w="76200" cmpd="sng">
              <a:solidFill>
                <a:schemeClr val="accent2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en-US" sz="1200" b="1" dirty="0">
                  <a:solidFill>
                    <a:schemeClr val="accent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Complexity </a:t>
              </a:r>
              <a:br>
                <a:rPr lang="en-US" altLang="en-US" sz="1200" b="1" dirty="0">
                  <a:solidFill>
                    <a:schemeClr val="accent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en-US" sz="1200" b="1" dirty="0">
                  <a:solidFill>
                    <a:schemeClr val="accent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of the </a:t>
              </a:r>
            </a:p>
            <a:p>
              <a:pPr algn="ctr"/>
              <a:r>
                <a:rPr lang="en-US" altLang="en-US" sz="1200" b="1" dirty="0">
                  <a:solidFill>
                    <a:schemeClr val="accent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Employment ecosystem</a:t>
              </a:r>
            </a:p>
          </p:txBody>
        </p:sp>
        <p:sp>
          <p:nvSpPr>
            <p:cNvPr id="36" name="Oval 35"/>
            <p:cNvSpPr/>
            <p:nvPr/>
          </p:nvSpPr>
          <p:spPr>
            <a:xfrm>
              <a:off x="3066147" y="5053215"/>
              <a:ext cx="1360716" cy="136071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en-US" sz="12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Pressure </a:t>
              </a:r>
              <a:r>
                <a:rPr lang="en-US" altLang="en-US" sz="120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/>
              </a:r>
              <a:br>
                <a:rPr lang="en-US" altLang="en-US" sz="120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en-US" sz="120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on </a:t>
              </a:r>
              <a:r>
                <a:rPr lang="en-US" altLang="en-US" sz="12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costs </a:t>
              </a:r>
              <a:r>
                <a:rPr lang="en-US" altLang="en-US" sz="120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/>
              </a:r>
              <a:br>
                <a:rPr lang="en-US" altLang="en-US" sz="120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en-US" sz="120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of </a:t>
              </a:r>
              <a:r>
                <a:rPr lang="en-US" altLang="en-US" sz="12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social spending</a:t>
              </a:r>
            </a:p>
          </p:txBody>
        </p:sp>
        <p:sp>
          <p:nvSpPr>
            <p:cNvPr id="37" name="Oval 36"/>
            <p:cNvSpPr/>
            <p:nvPr/>
          </p:nvSpPr>
          <p:spPr>
            <a:xfrm>
              <a:off x="2249713" y="3801357"/>
              <a:ext cx="1360716" cy="1360716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en-US" sz="12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New </a:t>
              </a:r>
              <a:r>
                <a:rPr lang="en-US" altLang="en-US" sz="120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patterns</a:t>
              </a:r>
              <a:r>
                <a:rPr lang="en-US" altLang="en-US" sz="12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/>
              </a:r>
              <a:br>
                <a:rPr lang="en-US" altLang="en-US" sz="12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en-US" sz="12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of work: nature of </a:t>
              </a:r>
              <a:r>
                <a:rPr lang="en-US" altLang="en-US" sz="120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/>
              </a:r>
              <a:br>
                <a:rPr lang="en-US" altLang="en-US" sz="120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en-US" sz="120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work </a:t>
              </a:r>
              <a:endParaRPr lang="en-US" altLang="en-US" sz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Oval 37"/>
            <p:cNvSpPr/>
            <p:nvPr/>
          </p:nvSpPr>
          <p:spPr>
            <a:xfrm>
              <a:off x="2530929" y="2386215"/>
              <a:ext cx="1342572" cy="134257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en-US" sz="12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New types </a:t>
              </a:r>
              <a:br>
                <a:rPr lang="en-US" altLang="en-US" sz="12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en-US" sz="12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of jobs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0292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roup 69"/>
          <p:cNvGrpSpPr/>
          <p:nvPr/>
        </p:nvGrpSpPr>
        <p:grpSpPr>
          <a:xfrm>
            <a:off x="446206" y="5051012"/>
            <a:ext cx="2758115" cy="712185"/>
            <a:chOff x="446206" y="5051012"/>
            <a:chExt cx="2758115" cy="712185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446206" y="5053944"/>
              <a:ext cx="1839794" cy="0"/>
            </a:xfrm>
            <a:prstGeom prst="line">
              <a:avLst/>
            </a:prstGeom>
            <a:ln w="38100" cmpd="sng">
              <a:solidFill>
                <a:schemeClr val="accent2">
                  <a:lumMod val="50000"/>
                </a:schemeClr>
              </a:solidFill>
              <a:headEnd type="oval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2271209" y="5051012"/>
              <a:ext cx="463367" cy="712185"/>
            </a:xfrm>
            <a:prstGeom prst="line">
              <a:avLst/>
            </a:prstGeom>
            <a:ln w="38100" cmpd="sng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2722789" y="5757392"/>
              <a:ext cx="481532" cy="0"/>
            </a:xfrm>
            <a:prstGeom prst="line">
              <a:avLst/>
            </a:prstGeom>
            <a:ln w="38100" cmpd="sng">
              <a:solidFill>
                <a:srgbClr val="356316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up 73"/>
          <p:cNvGrpSpPr/>
          <p:nvPr/>
        </p:nvGrpSpPr>
        <p:grpSpPr>
          <a:xfrm>
            <a:off x="4946650" y="1123227"/>
            <a:ext cx="3805847" cy="924971"/>
            <a:chOff x="4946650" y="1123227"/>
            <a:chExt cx="3805847" cy="924971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6873285" y="1132638"/>
              <a:ext cx="1879212" cy="0"/>
            </a:xfrm>
            <a:prstGeom prst="line">
              <a:avLst/>
            </a:prstGeom>
            <a:ln w="38100" cmpd="sng">
              <a:solidFill>
                <a:srgbClr val="356316"/>
              </a:solidFill>
              <a:tailEnd type="oval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H="1">
              <a:off x="6308368" y="1123227"/>
              <a:ext cx="577069" cy="924971"/>
            </a:xfrm>
            <a:prstGeom prst="line">
              <a:avLst/>
            </a:prstGeom>
            <a:ln w="38100" cmpd="sng">
              <a:solidFill>
                <a:srgbClr val="356316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4946650" y="2043325"/>
              <a:ext cx="1377759" cy="0"/>
            </a:xfrm>
            <a:prstGeom prst="line">
              <a:avLst/>
            </a:prstGeom>
            <a:ln w="38100" cmpd="sng">
              <a:solidFill>
                <a:srgbClr val="356316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/>
          <p:cNvGrpSpPr/>
          <p:nvPr/>
        </p:nvGrpSpPr>
        <p:grpSpPr>
          <a:xfrm>
            <a:off x="6403894" y="2400698"/>
            <a:ext cx="2348603" cy="783827"/>
            <a:chOff x="6403894" y="2400698"/>
            <a:chExt cx="2348603" cy="783827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6873285" y="2411137"/>
              <a:ext cx="1879212" cy="0"/>
            </a:xfrm>
            <a:prstGeom prst="line">
              <a:avLst/>
            </a:prstGeom>
            <a:ln w="38100" cmpd="sng">
              <a:solidFill>
                <a:srgbClr val="356316"/>
              </a:solidFill>
              <a:tailEnd type="oval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>
              <a:off x="6403894" y="2400698"/>
              <a:ext cx="489015" cy="783827"/>
            </a:xfrm>
            <a:prstGeom prst="line">
              <a:avLst/>
            </a:prstGeom>
            <a:ln w="38100" cmpd="sng">
              <a:solidFill>
                <a:srgbClr val="356316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77" name="Group 76"/>
          <p:cNvGrpSpPr/>
          <p:nvPr/>
        </p:nvGrpSpPr>
        <p:grpSpPr>
          <a:xfrm>
            <a:off x="6521824" y="3696520"/>
            <a:ext cx="2230673" cy="594801"/>
            <a:chOff x="6521824" y="3696520"/>
            <a:chExt cx="2230673" cy="594801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6873285" y="3706795"/>
              <a:ext cx="1879212" cy="0"/>
            </a:xfrm>
            <a:prstGeom prst="line">
              <a:avLst/>
            </a:prstGeom>
            <a:ln w="38100" cmpd="sng">
              <a:solidFill>
                <a:srgbClr val="356316"/>
              </a:solidFill>
              <a:tailEnd type="oval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H="1">
              <a:off x="6521824" y="3696520"/>
              <a:ext cx="371085" cy="594801"/>
            </a:xfrm>
            <a:prstGeom prst="line">
              <a:avLst/>
            </a:prstGeom>
            <a:ln w="38100" cmpd="sng">
              <a:solidFill>
                <a:srgbClr val="356316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78" name="Group 77"/>
          <p:cNvGrpSpPr/>
          <p:nvPr/>
        </p:nvGrpSpPr>
        <p:grpSpPr>
          <a:xfrm>
            <a:off x="5823131" y="5173353"/>
            <a:ext cx="2929366" cy="594801"/>
            <a:chOff x="5823131" y="5173353"/>
            <a:chExt cx="2929366" cy="594801"/>
          </a:xfrm>
        </p:grpSpPr>
        <p:cxnSp>
          <p:nvCxnSpPr>
            <p:cNvPr id="33" name="Straight Connector 32"/>
            <p:cNvCxnSpPr/>
            <p:nvPr/>
          </p:nvCxnSpPr>
          <p:spPr>
            <a:xfrm>
              <a:off x="6873285" y="5182649"/>
              <a:ext cx="1879212" cy="0"/>
            </a:xfrm>
            <a:prstGeom prst="line">
              <a:avLst/>
            </a:prstGeom>
            <a:ln w="38100" cmpd="sng">
              <a:solidFill>
                <a:srgbClr val="356316"/>
              </a:solidFill>
              <a:tailEnd type="oval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>
              <a:off x="6521824" y="5173353"/>
              <a:ext cx="371085" cy="594801"/>
            </a:xfrm>
            <a:prstGeom prst="line">
              <a:avLst/>
            </a:prstGeom>
            <a:ln w="38100" cmpd="sng">
              <a:solidFill>
                <a:srgbClr val="356316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5823131" y="5757392"/>
              <a:ext cx="709951" cy="0"/>
            </a:xfrm>
            <a:prstGeom prst="line">
              <a:avLst/>
            </a:prstGeom>
            <a:ln w="38100" cmpd="sng">
              <a:solidFill>
                <a:srgbClr val="356316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>
            <a:off x="446206" y="2102233"/>
            <a:ext cx="2265352" cy="935280"/>
            <a:chOff x="446206" y="2102233"/>
            <a:chExt cx="2265352" cy="93528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446206" y="2110814"/>
              <a:ext cx="1699014" cy="0"/>
            </a:xfrm>
            <a:prstGeom prst="line">
              <a:avLst/>
            </a:prstGeom>
            <a:ln w="38100" cmpd="sng">
              <a:solidFill>
                <a:schemeClr val="accent2">
                  <a:lumMod val="50000"/>
                </a:schemeClr>
              </a:solidFill>
              <a:headEnd type="oval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128058" y="2102233"/>
              <a:ext cx="583500" cy="935280"/>
            </a:xfrm>
            <a:prstGeom prst="line">
              <a:avLst/>
            </a:prstGeom>
            <a:ln w="38100" cmpd="sng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4" name="Group 53"/>
          <p:cNvGrpSpPr/>
          <p:nvPr/>
        </p:nvGrpSpPr>
        <p:grpSpPr>
          <a:xfrm>
            <a:off x="446206" y="3389315"/>
            <a:ext cx="1990764" cy="712185"/>
            <a:chOff x="446206" y="3389315"/>
            <a:chExt cx="1990764" cy="712185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446206" y="3397896"/>
              <a:ext cx="1544558" cy="0"/>
            </a:xfrm>
            <a:prstGeom prst="line">
              <a:avLst/>
            </a:prstGeom>
            <a:ln w="38100" cmpd="sng">
              <a:solidFill>
                <a:schemeClr val="accent2">
                  <a:lumMod val="50000"/>
                </a:schemeClr>
              </a:solidFill>
              <a:headEnd type="oval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1973603" y="3389315"/>
              <a:ext cx="463367" cy="712185"/>
            </a:xfrm>
            <a:prstGeom prst="line">
              <a:avLst/>
            </a:prstGeom>
            <a:ln w="38100" cmpd="sng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GB" dirty="0"/>
              <a:t>The backdrop to </a:t>
            </a:r>
            <a:r>
              <a:rPr lang="en-GB" dirty="0" smtClean="0"/>
              <a:t>employment: </a:t>
            </a:r>
            <a:br>
              <a:rPr lang="en-GB" dirty="0" smtClean="0"/>
            </a:br>
            <a:r>
              <a:rPr lang="en-GB" dirty="0" smtClean="0"/>
              <a:t>the </a:t>
            </a:r>
            <a:r>
              <a:rPr lang="en-GB" dirty="0"/>
              <a:t>key </a:t>
            </a:r>
            <a:r>
              <a:rPr lang="en-GB" dirty="0" smtClean="0"/>
              <a:t>challenges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567804-E1B7-4C73-BF85-C3972AF66675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55776" y="2176318"/>
            <a:ext cx="1792059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>
              <a:buFont typeface="Arial"/>
              <a:buChar char="•"/>
            </a:pPr>
            <a:r>
              <a:rPr lang="en-GB" sz="1200" dirty="0" smtClean="0">
                <a:solidFill>
                  <a:srgbClr val="004266"/>
                </a:solidFill>
              </a:rPr>
              <a:t>High-tech</a:t>
            </a:r>
          </a:p>
          <a:p>
            <a:pPr marL="171450" indent="-171450">
              <a:buFont typeface="Arial"/>
              <a:buChar char="•"/>
            </a:pPr>
            <a:r>
              <a:rPr lang="en-GB" sz="1200" dirty="0" smtClean="0">
                <a:solidFill>
                  <a:srgbClr val="004266"/>
                </a:solidFill>
              </a:rPr>
              <a:t>Digital</a:t>
            </a:r>
          </a:p>
          <a:p>
            <a:pPr marL="171450" indent="-171450">
              <a:buFont typeface="Arial"/>
              <a:buChar char="•"/>
            </a:pPr>
            <a:r>
              <a:rPr lang="en-GB" sz="1200" dirty="0" smtClean="0">
                <a:solidFill>
                  <a:srgbClr val="004266"/>
                </a:solidFill>
              </a:rPr>
              <a:t>Bio/genetic</a:t>
            </a:r>
          </a:p>
          <a:p>
            <a:pPr marL="171450" indent="-171450">
              <a:buFont typeface="Arial"/>
              <a:buChar char="•"/>
            </a:pPr>
            <a:r>
              <a:rPr lang="en-GB" sz="1200" dirty="0" smtClean="0">
                <a:solidFill>
                  <a:srgbClr val="004266"/>
                </a:solidFill>
              </a:rPr>
              <a:t>Low tech services arising from lifestyle changes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55776" y="3471981"/>
            <a:ext cx="1792059" cy="14773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80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4266"/>
                </a:solidFill>
              </a:rPr>
              <a:t>Multiple jobs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4266"/>
                </a:solidFill>
              </a:rPr>
              <a:t>Micro jobs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4266"/>
                </a:solidFill>
              </a:rPr>
              <a:t>More complex transitions </a:t>
            </a:r>
          </a:p>
          <a:p>
            <a:pPr marL="266700" lvl="1" indent="95250">
              <a:buFont typeface="Arial" panose="020B0604020202020204" pitchFamily="34" charset="0"/>
              <a:buChar char="•"/>
            </a:pPr>
            <a:r>
              <a:rPr lang="en-GB" sz="1200" i="1" dirty="0">
                <a:solidFill>
                  <a:srgbClr val="004266"/>
                </a:solidFill>
              </a:rPr>
              <a:t>Career break</a:t>
            </a:r>
          </a:p>
          <a:p>
            <a:pPr marL="266700" lvl="1" indent="95250">
              <a:buFont typeface="Arial" panose="020B0604020202020204" pitchFamily="34" charset="0"/>
              <a:buChar char="•"/>
            </a:pPr>
            <a:r>
              <a:rPr lang="en-GB" sz="1200" i="1" dirty="0">
                <a:solidFill>
                  <a:srgbClr val="004266"/>
                </a:solidFill>
              </a:rPr>
              <a:t>Caring</a:t>
            </a:r>
          </a:p>
          <a:p>
            <a:pPr marL="266700" lvl="1" indent="95250">
              <a:buFont typeface="Arial" panose="020B0604020202020204" pitchFamily="34" charset="0"/>
              <a:buChar char="•"/>
            </a:pPr>
            <a:r>
              <a:rPr lang="en-GB" sz="1200" i="1" dirty="0">
                <a:solidFill>
                  <a:srgbClr val="004266"/>
                </a:solidFill>
              </a:rPr>
              <a:t>Training</a:t>
            </a:r>
          </a:p>
          <a:p>
            <a:pPr marL="266700" lvl="1" indent="95250">
              <a:buFont typeface="Arial" panose="020B0604020202020204" pitchFamily="34" charset="0"/>
              <a:buChar char="•"/>
            </a:pPr>
            <a:r>
              <a:rPr lang="en-GB" sz="1200" i="1" dirty="0">
                <a:solidFill>
                  <a:srgbClr val="004266"/>
                </a:solidFill>
              </a:rPr>
              <a:t>Part time retirement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55776" y="5128028"/>
            <a:ext cx="1792059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4266"/>
                </a:solidFill>
              </a:rPr>
              <a:t>Programme affordability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4266"/>
                </a:solidFill>
              </a:rPr>
              <a:t>Health technology advances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4266"/>
                </a:solidFill>
              </a:rPr>
              <a:t>Dependency ratio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4266"/>
                </a:solidFill>
              </a:rPr>
              <a:t>Other priorities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891434" y="1189562"/>
            <a:ext cx="1792059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200" dirty="0">
                <a:solidFill>
                  <a:srgbClr val="004266"/>
                </a:solidFill>
              </a:rPr>
              <a:t>Active inclusion of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i="1" dirty="0">
                <a:solidFill>
                  <a:srgbClr val="004266"/>
                </a:solidFill>
              </a:rPr>
              <a:t>Women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i="1" dirty="0">
                <a:solidFill>
                  <a:srgbClr val="004266"/>
                </a:solidFill>
              </a:rPr>
              <a:t>Older people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i="1" dirty="0">
                <a:solidFill>
                  <a:srgbClr val="004266"/>
                </a:solidFill>
              </a:rPr>
              <a:t>People with disabilities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i="1" dirty="0">
                <a:solidFill>
                  <a:srgbClr val="004266"/>
                </a:solidFill>
              </a:rPr>
              <a:t>Young people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i="1" dirty="0">
                <a:solidFill>
                  <a:srgbClr val="004266"/>
                </a:solidFill>
              </a:rPr>
              <a:t>Migrants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891434" y="2476641"/>
            <a:ext cx="2032681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4266"/>
                </a:solidFill>
              </a:rPr>
              <a:t>Economic competitiveness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4266"/>
                </a:solidFill>
              </a:rPr>
              <a:t>Demand for new skills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4266"/>
                </a:solidFill>
              </a:rPr>
              <a:t>Evolving and changing skills requirements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4266"/>
                </a:solidFill>
              </a:rPr>
              <a:t>Emphasis on ‘soft skills’ and ‘Design thinking</a:t>
            </a:r>
            <a:r>
              <a:rPr lang="en-GB" sz="1200" dirty="0">
                <a:solidFill>
                  <a:srgbClr val="808080"/>
                </a:solidFill>
              </a:rPr>
              <a:t>’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891434" y="3772301"/>
            <a:ext cx="2032680" cy="12926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4266"/>
                </a:solidFill>
              </a:rPr>
              <a:t>Education and training pathways and content (academic and vocational)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4266"/>
                </a:solidFill>
              </a:rPr>
              <a:t>Resource supply (home grown vs migration)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004266"/>
                </a:solidFill>
              </a:rPr>
              <a:t>Initial and ongoing skills development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891434" y="5248155"/>
            <a:ext cx="2135652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200" dirty="0">
                <a:solidFill>
                  <a:srgbClr val="004266"/>
                </a:solidFill>
              </a:rPr>
              <a:t>Multiple players for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i="1" dirty="0">
                <a:solidFill>
                  <a:srgbClr val="004266"/>
                </a:solidFill>
              </a:rPr>
              <a:t>Compensation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i="1" dirty="0">
                <a:solidFill>
                  <a:srgbClr val="004266"/>
                </a:solidFill>
              </a:rPr>
              <a:t>Job placement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i="1" dirty="0">
                <a:solidFill>
                  <a:srgbClr val="004266"/>
                </a:solidFill>
              </a:rPr>
              <a:t>Training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i="1" dirty="0">
                <a:solidFill>
                  <a:srgbClr val="004266"/>
                </a:solidFill>
              </a:rPr>
              <a:t>Labour market management</a:t>
            </a:r>
          </a:p>
        </p:txBody>
      </p:sp>
      <p:grpSp>
        <p:nvGrpSpPr>
          <p:cNvPr id="90" name="Group 89"/>
          <p:cNvGrpSpPr/>
          <p:nvPr/>
        </p:nvGrpSpPr>
        <p:grpSpPr>
          <a:xfrm>
            <a:off x="2249713" y="1705859"/>
            <a:ext cx="4499430" cy="4716712"/>
            <a:chOff x="2249713" y="1705859"/>
            <a:chExt cx="4499430" cy="4716712"/>
          </a:xfrm>
        </p:grpSpPr>
        <p:sp>
          <p:nvSpPr>
            <p:cNvPr id="91" name="Oval 90"/>
            <p:cNvSpPr/>
            <p:nvPr/>
          </p:nvSpPr>
          <p:spPr>
            <a:xfrm>
              <a:off x="2848853" y="2376688"/>
              <a:ext cx="3260734" cy="3260734"/>
            </a:xfrm>
            <a:prstGeom prst="ellipse">
              <a:avLst/>
            </a:prstGeom>
            <a:noFill/>
            <a:ln w="76200" cmpd="sng">
              <a:solidFill>
                <a:schemeClr val="bg2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356316"/>
                </a:solidFill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3767006" y="3431920"/>
              <a:ext cx="1441588" cy="14809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  <a:buFontTx/>
                <a:buNone/>
              </a:pPr>
              <a:r>
                <a:rPr lang="en-GB" altLang="en-US" sz="1600" b="1" dirty="0" smtClean="0">
                  <a:cs typeface="Arial" panose="020B0604020202020204" pitchFamily="34" charset="0"/>
                </a:rPr>
                <a:t>Key</a:t>
              </a:r>
            </a:p>
            <a:p>
              <a:pPr algn="ctr">
                <a:lnSpc>
                  <a:spcPct val="110000"/>
                </a:lnSpc>
                <a:spcAft>
                  <a:spcPts val="300"/>
                </a:spcAft>
                <a:buFontTx/>
                <a:buNone/>
              </a:pPr>
              <a:r>
                <a:rPr lang="en-GB" altLang="en-US" sz="1600" b="1" dirty="0" smtClean="0">
                  <a:cs typeface="Arial" panose="020B0604020202020204" pitchFamily="34" charset="0"/>
                </a:rPr>
                <a:t>Challenges</a:t>
              </a:r>
            </a:p>
            <a:p>
              <a:pPr algn="ctr">
                <a:lnSpc>
                  <a:spcPct val="110000"/>
                </a:lnSpc>
              </a:pPr>
              <a:r>
                <a:rPr lang="en-GB" altLang="en-US" sz="1600" dirty="0" smtClean="0">
                  <a:solidFill>
                    <a:srgbClr val="808080"/>
                  </a:solidFill>
                  <a:cs typeface="Arial" panose="020B0604020202020204" pitchFamily="34" charset="0"/>
                </a:rPr>
                <a:t>Old</a:t>
              </a:r>
              <a:endParaRPr lang="en-GB" altLang="en-US" sz="1600" dirty="0">
                <a:solidFill>
                  <a:srgbClr val="808080"/>
                </a:solidFill>
                <a:cs typeface="Arial" panose="020B0604020202020204" pitchFamily="34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GB" altLang="en-US" sz="1600" dirty="0" smtClean="0">
                  <a:solidFill>
                    <a:srgbClr val="808080"/>
                  </a:solidFill>
                  <a:cs typeface="Arial" panose="020B0604020202020204" pitchFamily="34" charset="0"/>
                </a:rPr>
                <a:t>New</a:t>
              </a:r>
              <a:endParaRPr lang="en-GB" altLang="en-US" sz="1600" dirty="0">
                <a:solidFill>
                  <a:srgbClr val="808080"/>
                </a:solidFill>
                <a:cs typeface="Arial" panose="020B0604020202020204" pitchFamily="34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GB" altLang="en-US" sz="1600" dirty="0" smtClean="0">
                  <a:solidFill>
                    <a:srgbClr val="808080"/>
                  </a:solidFill>
                  <a:cs typeface="Arial" panose="020B0604020202020204" pitchFamily="34" charset="0"/>
                </a:rPr>
                <a:t>Evolving</a:t>
              </a:r>
              <a:endParaRPr lang="en-GB" altLang="en-US" sz="1600" dirty="0">
                <a:solidFill>
                  <a:srgbClr val="80808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93" name="Oval 92"/>
            <p:cNvSpPr/>
            <p:nvPr/>
          </p:nvSpPr>
          <p:spPr>
            <a:xfrm>
              <a:off x="3819073" y="1705859"/>
              <a:ext cx="1342572" cy="1342572"/>
            </a:xfrm>
            <a:prstGeom prst="ellipse">
              <a:avLst/>
            </a:prstGeom>
            <a:solidFill>
              <a:srgbClr val="8EC964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en-US" sz="12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More complex </a:t>
              </a:r>
            </a:p>
            <a:p>
              <a:pPr algn="ctr"/>
              <a:r>
                <a:rPr lang="en-US" altLang="en-US" sz="12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labour markets</a:t>
              </a:r>
            </a:p>
          </p:txBody>
        </p:sp>
        <p:sp>
          <p:nvSpPr>
            <p:cNvPr id="94" name="Oval 93"/>
            <p:cNvSpPr/>
            <p:nvPr/>
          </p:nvSpPr>
          <p:spPr>
            <a:xfrm>
              <a:off x="5134426" y="2394855"/>
              <a:ext cx="1342572" cy="1342572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en-US" sz="120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Globalisation </a:t>
              </a:r>
              <a:r>
                <a:rPr lang="en-US" altLang="en-US" sz="12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and the demand for skills </a:t>
              </a:r>
            </a:p>
          </p:txBody>
        </p:sp>
        <p:sp>
          <p:nvSpPr>
            <p:cNvPr id="95" name="Oval 94"/>
            <p:cNvSpPr/>
            <p:nvPr/>
          </p:nvSpPr>
          <p:spPr>
            <a:xfrm>
              <a:off x="5388427" y="3809997"/>
              <a:ext cx="1360716" cy="136071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GB" sz="12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Managing </a:t>
              </a:r>
              <a:r>
                <a:rPr lang="en-GB" sz="120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/>
              </a:r>
              <a:br>
                <a:rPr lang="en-GB" sz="120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GB" sz="120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 </a:t>
              </a:r>
              <a:r>
                <a:rPr lang="en-GB" sz="12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supply </a:t>
              </a:r>
              <a:r>
                <a:rPr lang="en-GB" sz="120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/>
              </a:r>
              <a:br>
                <a:rPr lang="en-GB" sz="120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GB" sz="120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of </a:t>
              </a:r>
              <a:r>
                <a:rPr lang="en-GB" sz="12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skilled workers</a:t>
              </a:r>
            </a:p>
          </p:txBody>
        </p:sp>
        <p:sp>
          <p:nvSpPr>
            <p:cNvPr id="96" name="Oval 95"/>
            <p:cNvSpPr/>
            <p:nvPr/>
          </p:nvSpPr>
          <p:spPr>
            <a:xfrm>
              <a:off x="4581073" y="5061855"/>
              <a:ext cx="1360716" cy="1360716"/>
            </a:xfrm>
            <a:prstGeom prst="ellipse">
              <a:avLst/>
            </a:prstGeom>
            <a:solidFill>
              <a:srgbClr val="8EC964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en-US" sz="12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Complexity </a:t>
              </a:r>
              <a:br>
                <a:rPr lang="en-US" altLang="en-US" sz="12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en-US" sz="12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of the </a:t>
              </a:r>
            </a:p>
            <a:p>
              <a:pPr algn="ctr"/>
              <a:r>
                <a:rPr lang="en-US" altLang="en-US" sz="12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Employment ecosystem</a:t>
              </a:r>
            </a:p>
          </p:txBody>
        </p:sp>
        <p:sp>
          <p:nvSpPr>
            <p:cNvPr id="97" name="Oval 96"/>
            <p:cNvSpPr/>
            <p:nvPr/>
          </p:nvSpPr>
          <p:spPr>
            <a:xfrm>
              <a:off x="3066147" y="5053215"/>
              <a:ext cx="1360716" cy="136071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en-US" sz="12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Pressure </a:t>
              </a:r>
              <a:r>
                <a:rPr lang="en-US" altLang="en-US" sz="120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/>
              </a:r>
              <a:br>
                <a:rPr lang="en-US" altLang="en-US" sz="120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en-US" sz="120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on </a:t>
              </a:r>
              <a:r>
                <a:rPr lang="en-US" altLang="en-US" sz="12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costs </a:t>
              </a:r>
              <a:r>
                <a:rPr lang="en-US" altLang="en-US" sz="120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/>
              </a:r>
              <a:br>
                <a:rPr lang="en-US" altLang="en-US" sz="120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en-US" sz="120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of </a:t>
              </a:r>
              <a:r>
                <a:rPr lang="en-US" altLang="en-US" sz="12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social spending</a:t>
              </a:r>
            </a:p>
          </p:txBody>
        </p:sp>
        <p:sp>
          <p:nvSpPr>
            <p:cNvPr id="98" name="Oval 97"/>
            <p:cNvSpPr/>
            <p:nvPr/>
          </p:nvSpPr>
          <p:spPr>
            <a:xfrm>
              <a:off x="2249713" y="3801357"/>
              <a:ext cx="1360716" cy="1360716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en-US" sz="12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New </a:t>
              </a:r>
              <a:r>
                <a:rPr lang="en-US" altLang="en-US" sz="120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patterns</a:t>
              </a:r>
              <a:r>
                <a:rPr lang="en-US" altLang="en-US" sz="12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/>
              </a:r>
              <a:br>
                <a:rPr lang="en-US" altLang="en-US" sz="12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en-US" sz="12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of work: nature of </a:t>
              </a:r>
              <a:r>
                <a:rPr lang="en-US" altLang="en-US" sz="120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/>
              </a:r>
              <a:br>
                <a:rPr lang="en-US" altLang="en-US" sz="120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en-US" sz="120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work </a:t>
              </a:r>
              <a:endParaRPr lang="en-US" altLang="en-US" sz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9" name="Oval 98"/>
            <p:cNvSpPr/>
            <p:nvPr/>
          </p:nvSpPr>
          <p:spPr>
            <a:xfrm>
              <a:off x="2530929" y="2386215"/>
              <a:ext cx="1342572" cy="134257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en-US" sz="12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New types </a:t>
              </a:r>
              <a:br>
                <a:rPr lang="en-US" altLang="en-US" sz="12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en-US" sz="12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of jobs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1767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GB" dirty="0"/>
              <a:t>The risks that result from the challenges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and </a:t>
            </a:r>
            <a:r>
              <a:rPr lang="en-GB" dirty="0"/>
              <a:t>the consequences of </a:t>
            </a:r>
            <a:r>
              <a:rPr lang="en-GB" dirty="0" smtClean="0"/>
              <a:t>failure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567804-E1B7-4C73-BF85-C3972AF66675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grpSp>
        <p:nvGrpSpPr>
          <p:cNvPr id="27" name="Group 26"/>
          <p:cNvGrpSpPr/>
          <p:nvPr/>
        </p:nvGrpSpPr>
        <p:grpSpPr>
          <a:xfrm>
            <a:off x="444023" y="2397058"/>
            <a:ext cx="3288309" cy="3447105"/>
            <a:chOff x="2249713" y="1705859"/>
            <a:chExt cx="4499430" cy="4716712"/>
          </a:xfrm>
        </p:grpSpPr>
        <p:sp>
          <p:nvSpPr>
            <p:cNvPr id="28" name="Oval 27"/>
            <p:cNvSpPr/>
            <p:nvPr/>
          </p:nvSpPr>
          <p:spPr>
            <a:xfrm>
              <a:off x="2848853" y="2376688"/>
              <a:ext cx="3260734" cy="3260734"/>
            </a:xfrm>
            <a:prstGeom prst="ellipse">
              <a:avLst/>
            </a:prstGeom>
            <a:noFill/>
            <a:ln w="38100" cmpd="sng">
              <a:solidFill>
                <a:schemeClr val="bg2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356316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767006" y="3416008"/>
              <a:ext cx="1441588" cy="14490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  <a:buFontTx/>
                <a:buNone/>
              </a:pPr>
              <a:r>
                <a:rPr lang="en-GB" altLang="en-US" sz="1100" b="1" dirty="0" smtClean="0">
                  <a:cs typeface="Arial" panose="020B0604020202020204" pitchFamily="34" charset="0"/>
                </a:rPr>
                <a:t>Key</a:t>
              </a:r>
            </a:p>
            <a:p>
              <a:pPr algn="ctr">
                <a:lnSpc>
                  <a:spcPct val="110000"/>
                </a:lnSpc>
                <a:spcAft>
                  <a:spcPts val="300"/>
                </a:spcAft>
                <a:buFontTx/>
                <a:buNone/>
              </a:pPr>
              <a:r>
                <a:rPr lang="en-GB" altLang="en-US" sz="1100" b="1" dirty="0" smtClean="0">
                  <a:cs typeface="Arial" panose="020B0604020202020204" pitchFamily="34" charset="0"/>
                </a:rPr>
                <a:t>Challenges</a:t>
              </a:r>
            </a:p>
            <a:p>
              <a:pPr algn="ctr">
                <a:lnSpc>
                  <a:spcPct val="110000"/>
                </a:lnSpc>
              </a:pPr>
              <a:r>
                <a:rPr lang="en-GB" altLang="en-US" sz="1100" dirty="0" smtClean="0">
                  <a:solidFill>
                    <a:srgbClr val="808080"/>
                  </a:solidFill>
                  <a:cs typeface="Arial" panose="020B0604020202020204" pitchFamily="34" charset="0"/>
                </a:rPr>
                <a:t>Old</a:t>
              </a:r>
              <a:endParaRPr lang="en-GB" altLang="en-US" sz="1100" dirty="0">
                <a:solidFill>
                  <a:srgbClr val="808080"/>
                </a:solidFill>
                <a:cs typeface="Arial" panose="020B0604020202020204" pitchFamily="34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GB" altLang="en-US" sz="1100" dirty="0" smtClean="0">
                  <a:solidFill>
                    <a:srgbClr val="808080"/>
                  </a:solidFill>
                  <a:cs typeface="Arial" panose="020B0604020202020204" pitchFamily="34" charset="0"/>
                </a:rPr>
                <a:t>New</a:t>
              </a:r>
              <a:endParaRPr lang="en-GB" altLang="en-US" sz="1100" dirty="0">
                <a:solidFill>
                  <a:srgbClr val="808080"/>
                </a:solidFill>
                <a:cs typeface="Arial" panose="020B0604020202020204" pitchFamily="34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GB" altLang="en-US" sz="1100" dirty="0" smtClean="0">
                  <a:solidFill>
                    <a:srgbClr val="808080"/>
                  </a:solidFill>
                  <a:cs typeface="Arial" panose="020B0604020202020204" pitchFamily="34" charset="0"/>
                </a:rPr>
                <a:t>Evolving</a:t>
              </a:r>
              <a:endParaRPr lang="en-GB" altLang="en-US" sz="1100" dirty="0">
                <a:solidFill>
                  <a:srgbClr val="80808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30" name="Oval 29"/>
            <p:cNvSpPr/>
            <p:nvPr/>
          </p:nvSpPr>
          <p:spPr>
            <a:xfrm>
              <a:off x="3819073" y="1705859"/>
              <a:ext cx="1342572" cy="1342572"/>
            </a:xfrm>
            <a:prstGeom prst="ellipse">
              <a:avLst/>
            </a:prstGeom>
            <a:solidFill>
              <a:srgbClr val="8EC964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en-US" sz="9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More complex </a:t>
              </a:r>
            </a:p>
            <a:p>
              <a:pPr algn="ctr"/>
              <a:r>
                <a:rPr lang="en-US" altLang="en-US" sz="9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labour markets</a:t>
              </a:r>
            </a:p>
          </p:txBody>
        </p:sp>
        <p:sp>
          <p:nvSpPr>
            <p:cNvPr id="31" name="Oval 30"/>
            <p:cNvSpPr/>
            <p:nvPr/>
          </p:nvSpPr>
          <p:spPr>
            <a:xfrm>
              <a:off x="5134426" y="2394855"/>
              <a:ext cx="1342572" cy="1342572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en-US" sz="90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Globalisation </a:t>
              </a:r>
              <a:r>
                <a:rPr lang="en-US" altLang="en-US" sz="9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and the demand for skills </a:t>
              </a:r>
            </a:p>
          </p:txBody>
        </p:sp>
        <p:sp>
          <p:nvSpPr>
            <p:cNvPr id="32" name="Oval 31"/>
            <p:cNvSpPr/>
            <p:nvPr/>
          </p:nvSpPr>
          <p:spPr>
            <a:xfrm>
              <a:off x="5388427" y="3809997"/>
              <a:ext cx="1360716" cy="136071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GB" sz="9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Managing </a:t>
              </a:r>
              <a:r>
                <a:rPr lang="en-GB" sz="90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/>
              </a:r>
              <a:br>
                <a:rPr lang="en-GB" sz="90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GB" sz="90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 </a:t>
              </a:r>
              <a:r>
                <a:rPr lang="en-GB" sz="9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supply </a:t>
              </a:r>
              <a:r>
                <a:rPr lang="en-GB" sz="90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/>
              </a:r>
              <a:br>
                <a:rPr lang="en-GB" sz="90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GB" sz="90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of </a:t>
              </a:r>
              <a:r>
                <a:rPr lang="en-GB" sz="9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skilled workers</a:t>
              </a:r>
            </a:p>
          </p:txBody>
        </p:sp>
        <p:sp>
          <p:nvSpPr>
            <p:cNvPr id="33" name="Oval 32"/>
            <p:cNvSpPr/>
            <p:nvPr/>
          </p:nvSpPr>
          <p:spPr>
            <a:xfrm>
              <a:off x="4581073" y="5061855"/>
              <a:ext cx="1360716" cy="1360716"/>
            </a:xfrm>
            <a:prstGeom prst="ellipse">
              <a:avLst/>
            </a:prstGeom>
            <a:solidFill>
              <a:srgbClr val="8EC964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en-US" sz="9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Complexity </a:t>
              </a:r>
              <a:br>
                <a:rPr lang="en-US" altLang="en-US" sz="9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en-US" sz="9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of the </a:t>
              </a:r>
            </a:p>
            <a:p>
              <a:pPr algn="ctr"/>
              <a:r>
                <a:rPr lang="en-US" altLang="en-US" sz="9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Employment ecosystem</a:t>
              </a:r>
            </a:p>
          </p:txBody>
        </p:sp>
        <p:sp>
          <p:nvSpPr>
            <p:cNvPr id="34" name="Oval 33"/>
            <p:cNvSpPr/>
            <p:nvPr/>
          </p:nvSpPr>
          <p:spPr>
            <a:xfrm>
              <a:off x="3066146" y="5053215"/>
              <a:ext cx="1360716" cy="136071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en-US" sz="9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Pressure </a:t>
              </a:r>
              <a:r>
                <a:rPr lang="en-US" altLang="en-US" sz="90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/>
              </a:r>
              <a:br>
                <a:rPr lang="en-US" altLang="en-US" sz="90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en-US" sz="90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on </a:t>
              </a:r>
              <a:r>
                <a:rPr lang="en-US" altLang="en-US" sz="9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costs </a:t>
              </a:r>
              <a:r>
                <a:rPr lang="en-US" altLang="en-US" sz="90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/>
              </a:r>
              <a:br>
                <a:rPr lang="en-US" altLang="en-US" sz="90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en-US" sz="90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of </a:t>
              </a:r>
              <a:r>
                <a:rPr lang="en-US" altLang="en-US" sz="9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social spending</a:t>
              </a:r>
            </a:p>
          </p:txBody>
        </p:sp>
        <p:sp>
          <p:nvSpPr>
            <p:cNvPr id="35" name="Oval 34"/>
            <p:cNvSpPr/>
            <p:nvPr/>
          </p:nvSpPr>
          <p:spPr>
            <a:xfrm>
              <a:off x="2249713" y="3801357"/>
              <a:ext cx="1360716" cy="1360716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en-US" sz="9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New </a:t>
              </a:r>
              <a:r>
                <a:rPr lang="en-US" altLang="en-US" sz="900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patterns</a:t>
              </a:r>
              <a:r>
                <a:rPr lang="en-US" altLang="en-US" sz="9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/>
              </a:r>
              <a:br>
                <a:rPr lang="en-US" altLang="en-US" sz="9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en-US" sz="9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of work: nature of work </a:t>
              </a:r>
            </a:p>
          </p:txBody>
        </p:sp>
        <p:sp>
          <p:nvSpPr>
            <p:cNvPr id="36" name="Oval 35"/>
            <p:cNvSpPr/>
            <p:nvPr/>
          </p:nvSpPr>
          <p:spPr>
            <a:xfrm>
              <a:off x="2530929" y="2386215"/>
              <a:ext cx="1342572" cy="134257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en-US" sz="9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New types </a:t>
              </a:r>
              <a:br>
                <a:rPr lang="en-US" altLang="en-US" sz="9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en-US" sz="900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of jobs</a:t>
              </a: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4136571" y="2349503"/>
            <a:ext cx="4626429" cy="256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160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600" dirty="0" smtClean="0">
                <a:solidFill>
                  <a:srgbClr val="0000FF"/>
                </a:solidFill>
              </a:rPr>
              <a:t>Contemporary risks</a:t>
            </a:r>
          </a:p>
          <a:p>
            <a:pPr defTabSz="457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 smtClean="0"/>
              <a:t>Unaffordability </a:t>
            </a:r>
            <a:r>
              <a:rPr lang="en-GB" sz="1400" dirty="0"/>
              <a:t>of unemployment </a:t>
            </a:r>
            <a:r>
              <a:rPr lang="en-GB" sz="1400" dirty="0" smtClean="0"/>
              <a:t>compensation</a:t>
            </a:r>
          </a:p>
          <a:p>
            <a:pPr defTabSz="457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/>
              <a:t>Failure of the labour market</a:t>
            </a:r>
          </a:p>
          <a:p>
            <a:pPr marL="171450" indent="-171450" defTabSz="45716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400" dirty="0">
                <a:solidFill>
                  <a:schemeClr val="tx2"/>
                </a:solidFill>
              </a:rPr>
              <a:t>Loss or decay of critical skills  </a:t>
            </a:r>
          </a:p>
          <a:p>
            <a:pPr marL="171450" indent="-171450" defTabSz="45716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400" dirty="0">
                <a:solidFill>
                  <a:schemeClr val="tx2"/>
                </a:solidFill>
              </a:rPr>
              <a:t>Insufficient skills to be economically </a:t>
            </a:r>
            <a:r>
              <a:rPr lang="en-GB" sz="1400" dirty="0" smtClean="0">
                <a:solidFill>
                  <a:schemeClr val="tx2"/>
                </a:solidFill>
              </a:rPr>
              <a:t>competitive</a:t>
            </a:r>
            <a:endParaRPr lang="en-GB" sz="1400" dirty="0">
              <a:solidFill>
                <a:schemeClr val="tx2"/>
              </a:solidFill>
            </a:endParaRPr>
          </a:p>
          <a:p>
            <a:pPr marL="171450" indent="-171450" defTabSz="45716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400" dirty="0">
                <a:solidFill>
                  <a:schemeClr val="tx2"/>
                </a:solidFill>
              </a:rPr>
              <a:t>Long term unemployment leading to </a:t>
            </a:r>
            <a:r>
              <a:rPr lang="en-GB" sz="1400" dirty="0" smtClean="0">
                <a:solidFill>
                  <a:schemeClr val="tx2"/>
                </a:solidFill>
              </a:rPr>
              <a:t>unemployability</a:t>
            </a:r>
          </a:p>
          <a:p>
            <a:pPr defTabSz="457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/>
              <a:t>Social risks for individuals, groups and society</a:t>
            </a:r>
          </a:p>
          <a:p>
            <a:pPr marL="171450" indent="-171450" defTabSz="45716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400" dirty="0">
                <a:solidFill>
                  <a:schemeClr val="tx2"/>
                </a:solidFill>
              </a:rPr>
              <a:t>Social exclusion through labour market’s failure to deliver for all parts of society e.g. young people</a:t>
            </a:r>
          </a:p>
          <a:p>
            <a:pPr marL="171450" indent="-171450" defTabSz="45716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400" dirty="0">
                <a:solidFill>
                  <a:schemeClr val="tx2"/>
                </a:solidFill>
              </a:rPr>
              <a:t>Individual poverty or financial hardship as a result </a:t>
            </a:r>
            <a:br>
              <a:rPr lang="en-GB" sz="1400" dirty="0">
                <a:solidFill>
                  <a:schemeClr val="tx2"/>
                </a:solidFill>
              </a:rPr>
            </a:br>
            <a:r>
              <a:rPr lang="en-GB" sz="1400" dirty="0">
                <a:solidFill>
                  <a:schemeClr val="tx2"/>
                </a:solidFill>
              </a:rPr>
              <a:t>of unemployment 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136571" y="5029900"/>
            <a:ext cx="4626429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160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600" dirty="0">
                <a:solidFill>
                  <a:srgbClr val="0000FF"/>
                </a:solidFill>
              </a:rPr>
              <a:t>Consequences of failure to manage risks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2"/>
                </a:solidFill>
              </a:rPr>
              <a:t>Unsustainable public debt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2"/>
                </a:solidFill>
              </a:rPr>
              <a:t>Economic stagnation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2"/>
                </a:solidFill>
              </a:rPr>
              <a:t>Social instability </a:t>
            </a:r>
          </a:p>
        </p:txBody>
      </p:sp>
      <p:cxnSp>
        <p:nvCxnSpPr>
          <p:cNvPr id="40" name="Straight Connector 39"/>
          <p:cNvCxnSpPr/>
          <p:nvPr/>
        </p:nvCxnSpPr>
        <p:spPr>
          <a:xfrm flipV="1">
            <a:off x="4181929" y="5001735"/>
            <a:ext cx="4572000" cy="18665"/>
          </a:xfrm>
          <a:prstGeom prst="line">
            <a:avLst/>
          </a:prstGeom>
          <a:ln w="28575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4181929" y="2312266"/>
            <a:ext cx="4572000" cy="18665"/>
          </a:xfrm>
          <a:prstGeom prst="line">
            <a:avLst/>
          </a:prstGeom>
          <a:ln w="28575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977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GB" dirty="0"/>
              <a:t>The risks that result from the challenges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and </a:t>
            </a:r>
            <a:r>
              <a:rPr lang="en-GB" dirty="0"/>
              <a:t>the consequences of </a:t>
            </a:r>
            <a:r>
              <a:rPr lang="en-GB" dirty="0" smtClean="0"/>
              <a:t>failure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567804-E1B7-4C73-BF85-C3972AF66675}" type="slidenum">
              <a:rPr lang="en-US" altLang="en-US" smtClean="0"/>
              <a:pPr/>
              <a:t>7</a:t>
            </a:fld>
            <a:endParaRPr lang="en-US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89857" y="2331356"/>
            <a:ext cx="2803072" cy="2308324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i="1" dirty="0" smtClean="0">
                <a:solidFill>
                  <a:schemeClr val="accent5">
                    <a:lumMod val="75000"/>
                  </a:schemeClr>
                </a:solidFill>
              </a:rPr>
              <a:t>‘Our </a:t>
            </a:r>
            <a:r>
              <a:rPr lang="en-GB" i="1" dirty="0">
                <a:solidFill>
                  <a:schemeClr val="accent5">
                    <a:lumMod val="75000"/>
                  </a:schemeClr>
                </a:solidFill>
              </a:rPr>
              <a:t>hypothesis is that we are shifting from fundamentally individual level risks (ie income replacement) to fundamentally collective risks (ie market and societal failures</a:t>
            </a:r>
            <a:r>
              <a:rPr lang="en-GB" i="1" dirty="0" smtClean="0">
                <a:solidFill>
                  <a:schemeClr val="accent5">
                    <a:lumMod val="75000"/>
                  </a:schemeClr>
                </a:solidFill>
              </a:rPr>
              <a:t>)…’</a:t>
            </a:r>
            <a:endParaRPr lang="en-GB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136571" y="2349503"/>
            <a:ext cx="4626429" cy="2569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160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600" dirty="0" smtClean="0">
                <a:solidFill>
                  <a:srgbClr val="0000FF"/>
                </a:solidFill>
              </a:rPr>
              <a:t>Contemporary risks</a:t>
            </a:r>
          </a:p>
          <a:p>
            <a:pPr defTabSz="457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 smtClean="0"/>
              <a:t>Unaffordability </a:t>
            </a:r>
            <a:r>
              <a:rPr lang="en-GB" sz="1400" dirty="0"/>
              <a:t>of unemployment </a:t>
            </a:r>
            <a:r>
              <a:rPr lang="en-GB" sz="1400" dirty="0" smtClean="0"/>
              <a:t>compensation</a:t>
            </a:r>
          </a:p>
          <a:p>
            <a:pPr defTabSz="457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/>
              <a:t>Failure of the labour market</a:t>
            </a:r>
          </a:p>
          <a:p>
            <a:pPr marL="171450" indent="-171450" defTabSz="45716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400" dirty="0">
                <a:solidFill>
                  <a:schemeClr val="tx2"/>
                </a:solidFill>
              </a:rPr>
              <a:t>Loss or decay of critical skills  </a:t>
            </a:r>
          </a:p>
          <a:p>
            <a:pPr marL="171450" indent="-171450" defTabSz="45716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400" dirty="0">
                <a:solidFill>
                  <a:schemeClr val="tx2"/>
                </a:solidFill>
              </a:rPr>
              <a:t>Insufficient skills to be economically </a:t>
            </a:r>
            <a:r>
              <a:rPr lang="en-GB" sz="1400" dirty="0" smtClean="0">
                <a:solidFill>
                  <a:schemeClr val="tx2"/>
                </a:solidFill>
              </a:rPr>
              <a:t>competitive</a:t>
            </a:r>
            <a:endParaRPr lang="en-GB" sz="1400" dirty="0">
              <a:solidFill>
                <a:schemeClr val="tx2"/>
              </a:solidFill>
            </a:endParaRPr>
          </a:p>
          <a:p>
            <a:pPr marL="171450" indent="-171450" defTabSz="45716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400" dirty="0">
                <a:solidFill>
                  <a:schemeClr val="tx2"/>
                </a:solidFill>
              </a:rPr>
              <a:t>Long term unemployment leading to </a:t>
            </a:r>
            <a:r>
              <a:rPr lang="en-GB" sz="1400" dirty="0" smtClean="0">
                <a:solidFill>
                  <a:schemeClr val="tx2"/>
                </a:solidFill>
              </a:rPr>
              <a:t>unemployability</a:t>
            </a:r>
          </a:p>
          <a:p>
            <a:pPr defTabSz="45716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/>
              <a:t>Social risks for individuals, groups and society</a:t>
            </a:r>
          </a:p>
          <a:p>
            <a:pPr marL="171450" indent="-171450" defTabSz="45716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400" dirty="0">
                <a:solidFill>
                  <a:schemeClr val="tx2"/>
                </a:solidFill>
              </a:rPr>
              <a:t>Social exclusion through labour market’s failure to deliver for all parts of society e.g. young people</a:t>
            </a:r>
          </a:p>
          <a:p>
            <a:pPr marL="171450" indent="-171450" defTabSz="45716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GB" sz="1400" dirty="0">
                <a:solidFill>
                  <a:schemeClr val="tx2"/>
                </a:solidFill>
              </a:rPr>
              <a:t>Individual poverty or financial hardship as a result </a:t>
            </a:r>
            <a:br>
              <a:rPr lang="en-GB" sz="1400" dirty="0">
                <a:solidFill>
                  <a:schemeClr val="tx2"/>
                </a:solidFill>
              </a:rPr>
            </a:br>
            <a:r>
              <a:rPr lang="en-GB" sz="1400" dirty="0">
                <a:solidFill>
                  <a:schemeClr val="tx2"/>
                </a:solidFill>
              </a:rPr>
              <a:t>of unemployment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136571" y="5029900"/>
            <a:ext cx="4626429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160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600" dirty="0">
                <a:solidFill>
                  <a:srgbClr val="0000FF"/>
                </a:solidFill>
              </a:rPr>
              <a:t>Consequences of failure to manage risks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2"/>
                </a:solidFill>
              </a:rPr>
              <a:t>Unsustainable public debt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2"/>
                </a:solidFill>
              </a:rPr>
              <a:t>Economic stagnation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2"/>
                </a:solidFill>
              </a:rPr>
              <a:t>Social instability </a:t>
            </a: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4181929" y="5001735"/>
            <a:ext cx="4572000" cy="18665"/>
          </a:xfrm>
          <a:prstGeom prst="line">
            <a:avLst/>
          </a:prstGeom>
          <a:ln w="28575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4181929" y="2312266"/>
            <a:ext cx="4572000" cy="18665"/>
          </a:xfrm>
          <a:prstGeom prst="line">
            <a:avLst/>
          </a:prstGeom>
          <a:ln w="28575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226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GB" dirty="0"/>
              <a:t>Moving forward we need to reflect on the realities of a contemporary working career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567804-E1B7-4C73-BF85-C3972AF66675}" type="slidenum">
              <a:rPr lang="en-US" altLang="en-US" smtClean="0"/>
              <a:pPr/>
              <a:t>8</a:t>
            </a:fld>
            <a:endParaRPr lang="en-US" altLang="en-US" dirty="0"/>
          </a:p>
        </p:txBody>
      </p:sp>
      <p:sp>
        <p:nvSpPr>
          <p:cNvPr id="5" name="Rectangle 4"/>
          <p:cNvSpPr/>
          <p:nvPr/>
        </p:nvSpPr>
        <p:spPr>
          <a:xfrm>
            <a:off x="474335" y="2597634"/>
            <a:ext cx="1137907" cy="22656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14400" rtlCol="0" anchor="t"/>
          <a:lstStyle/>
          <a:p>
            <a:pPr algn="ctr"/>
            <a:r>
              <a:rPr lang="en-US" altLang="en-US" sz="1100" b="1" dirty="0" smtClean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</a:t>
            </a:r>
            <a:endParaRPr lang="en-US" altLang="en-US" sz="1100" b="1" dirty="0">
              <a:solidFill>
                <a:schemeClr val="tx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89478" y="2597634"/>
            <a:ext cx="1137907" cy="226560"/>
          </a:xfrm>
          <a:prstGeom prst="rect">
            <a:avLst/>
          </a:prstGeom>
          <a:solidFill>
            <a:srgbClr val="ADE2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14400" rtlCol="0" anchor="t"/>
          <a:lstStyle/>
          <a:p>
            <a:pPr algn="ctr"/>
            <a:r>
              <a:rPr lang="en-US" altLang="en-US" sz="1100" b="1" dirty="0" smtClean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College</a:t>
            </a:r>
            <a:endParaRPr lang="en-US" altLang="en-US" sz="1100" b="1" dirty="0">
              <a:solidFill>
                <a:schemeClr val="tx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04621" y="2597634"/>
            <a:ext cx="1137907" cy="226560"/>
          </a:xfrm>
          <a:prstGeom prst="rect">
            <a:avLst/>
          </a:prstGeom>
          <a:solidFill>
            <a:srgbClr val="ADE2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14400" rtlCol="0" anchor="t"/>
          <a:lstStyle/>
          <a:p>
            <a:pPr algn="ctr"/>
            <a:r>
              <a:rPr lang="en-US" altLang="en-US" sz="1100" b="1" dirty="0" smtClean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endParaRPr lang="en-US" altLang="en-US" sz="1100" b="1" dirty="0">
              <a:solidFill>
                <a:schemeClr val="tx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19764" y="2597634"/>
            <a:ext cx="1137907" cy="226560"/>
          </a:xfrm>
          <a:prstGeom prst="rect">
            <a:avLst/>
          </a:prstGeom>
          <a:solidFill>
            <a:srgbClr val="ADE2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14400" rIns="0" rtlCol="0" anchor="t"/>
          <a:lstStyle/>
          <a:p>
            <a:pPr algn="ctr"/>
            <a:r>
              <a:rPr lang="en-US" altLang="en-US" sz="1100" b="1" dirty="0" smtClean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Unemployment</a:t>
            </a:r>
            <a:endParaRPr lang="en-US" altLang="en-US" sz="1100" b="1" dirty="0">
              <a:solidFill>
                <a:schemeClr val="tx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134907" y="2597634"/>
            <a:ext cx="1137907" cy="226560"/>
          </a:xfrm>
          <a:prstGeom prst="rect">
            <a:avLst/>
          </a:prstGeom>
          <a:solidFill>
            <a:srgbClr val="ADE2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14400" rtlCol="0" anchor="t"/>
          <a:lstStyle/>
          <a:p>
            <a:pPr algn="ctr"/>
            <a:r>
              <a:rPr lang="en-US" altLang="en-US" sz="1100" b="1" dirty="0" smtClean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endParaRPr lang="en-US" altLang="en-US" sz="1100" b="1" dirty="0">
              <a:solidFill>
                <a:schemeClr val="tx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550050" y="2597634"/>
            <a:ext cx="1137907" cy="226560"/>
          </a:xfrm>
          <a:prstGeom prst="rect">
            <a:avLst/>
          </a:prstGeom>
          <a:solidFill>
            <a:srgbClr val="ADE2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14400" rtlCol="0" anchor="t"/>
          <a:lstStyle/>
          <a:p>
            <a:pPr algn="ctr"/>
            <a:r>
              <a:rPr lang="en-US" altLang="en-US" sz="1100" b="1" dirty="0" smtClean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Retirement</a:t>
            </a:r>
            <a:endParaRPr lang="en-US" altLang="en-US" sz="1100" b="1" dirty="0">
              <a:solidFill>
                <a:schemeClr val="tx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1660072" y="2624618"/>
            <a:ext cx="172357" cy="172357"/>
          </a:xfrm>
          <a:prstGeom prst="chevron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Chevron 13"/>
          <p:cNvSpPr/>
          <p:nvPr/>
        </p:nvSpPr>
        <p:spPr>
          <a:xfrm>
            <a:off x="3084287" y="2624618"/>
            <a:ext cx="172357" cy="172357"/>
          </a:xfrm>
          <a:prstGeom prst="chevron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Chevron 14"/>
          <p:cNvSpPr/>
          <p:nvPr/>
        </p:nvSpPr>
        <p:spPr>
          <a:xfrm>
            <a:off x="4490359" y="2624618"/>
            <a:ext cx="172357" cy="172357"/>
          </a:xfrm>
          <a:prstGeom prst="chevron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Chevron 15"/>
          <p:cNvSpPr/>
          <p:nvPr/>
        </p:nvSpPr>
        <p:spPr>
          <a:xfrm>
            <a:off x="5905502" y="2624618"/>
            <a:ext cx="172357" cy="172357"/>
          </a:xfrm>
          <a:prstGeom prst="chevron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Chevron 16"/>
          <p:cNvSpPr/>
          <p:nvPr/>
        </p:nvSpPr>
        <p:spPr>
          <a:xfrm>
            <a:off x="7320645" y="2624618"/>
            <a:ext cx="172357" cy="172357"/>
          </a:xfrm>
          <a:prstGeom prst="chevron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2643" y="2189184"/>
            <a:ext cx="2686111" cy="369332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</a:schemeClr>
                </a:solidFill>
              </a:rPr>
              <a:t>Traditional Career Model</a:t>
            </a:r>
            <a:endParaRPr lang="en-US" dirty="0">
              <a:solidFill>
                <a:schemeClr val="tx1">
                  <a:lumMod val="65000"/>
                </a:scheme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74335" y="4310483"/>
            <a:ext cx="1137907" cy="20841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14400" rtlCol="0" anchor="t"/>
          <a:lstStyle/>
          <a:p>
            <a:pPr algn="ctr"/>
            <a:r>
              <a:rPr lang="en-US" altLang="en-US" sz="11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</a:t>
            </a:r>
            <a:endParaRPr lang="en-US" altLang="en-US" sz="1100" b="1" dirty="0">
              <a:solidFill>
                <a:schemeClr val="accent2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889478" y="4310483"/>
            <a:ext cx="1137907" cy="20841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14400" rtlCol="0" anchor="t"/>
          <a:lstStyle/>
          <a:p>
            <a:pPr algn="ctr"/>
            <a:r>
              <a:rPr lang="en-US" altLang="en-US" sz="11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College</a:t>
            </a:r>
            <a:endParaRPr lang="en-US" altLang="en-US" sz="1100" b="1" dirty="0">
              <a:solidFill>
                <a:schemeClr val="accent2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284964" y="4011014"/>
            <a:ext cx="1107634" cy="807357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25200" bIns="0" rtlCol="0" anchor="t"/>
          <a:lstStyle/>
          <a:p>
            <a:pPr algn="ctr"/>
            <a:r>
              <a:rPr lang="en-US" altLang="en-US" sz="11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</a:p>
          <a:p>
            <a:pPr algn="ctr"/>
            <a:r>
              <a:rPr lang="en-US" altLang="en-US" sz="1100" i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Job 1?</a:t>
            </a:r>
          </a:p>
          <a:p>
            <a:pPr algn="ctr"/>
            <a:r>
              <a:rPr lang="en-US" altLang="en-US" sz="1100" i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Job 2?</a:t>
            </a:r>
          </a:p>
          <a:p>
            <a:pPr algn="ctr"/>
            <a:r>
              <a:rPr lang="en-US" altLang="en-US" sz="1100" i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Job 3?</a:t>
            </a:r>
            <a:endParaRPr lang="en-US" altLang="en-US" sz="1100" i="1" dirty="0">
              <a:solidFill>
                <a:schemeClr val="accent2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Chevron 26"/>
          <p:cNvSpPr/>
          <p:nvPr/>
        </p:nvSpPr>
        <p:spPr>
          <a:xfrm>
            <a:off x="1660072" y="4328514"/>
            <a:ext cx="172357" cy="172357"/>
          </a:xfrm>
          <a:prstGeom prst="chevron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Chevron 27"/>
          <p:cNvSpPr/>
          <p:nvPr/>
        </p:nvSpPr>
        <p:spPr>
          <a:xfrm>
            <a:off x="3075589" y="4328514"/>
            <a:ext cx="172357" cy="172357"/>
          </a:xfrm>
          <a:prstGeom prst="chevron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Chevron 28"/>
          <p:cNvSpPr/>
          <p:nvPr/>
        </p:nvSpPr>
        <p:spPr>
          <a:xfrm>
            <a:off x="4429470" y="4319816"/>
            <a:ext cx="172357" cy="172357"/>
          </a:xfrm>
          <a:prstGeom prst="chevron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Chevron 29"/>
          <p:cNvSpPr/>
          <p:nvPr/>
        </p:nvSpPr>
        <p:spPr>
          <a:xfrm>
            <a:off x="5966388" y="4328514"/>
            <a:ext cx="172357" cy="172357"/>
          </a:xfrm>
          <a:prstGeom prst="chevron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Chevron 30"/>
          <p:cNvSpPr/>
          <p:nvPr/>
        </p:nvSpPr>
        <p:spPr>
          <a:xfrm>
            <a:off x="7224967" y="4328514"/>
            <a:ext cx="172357" cy="172357"/>
          </a:xfrm>
          <a:prstGeom prst="chevron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62642" y="3479694"/>
            <a:ext cx="1903273" cy="646331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Contemporary Career Model</a:t>
            </a:r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4636148" y="3540453"/>
            <a:ext cx="1296034" cy="1922458"/>
            <a:chOff x="4644848" y="3723132"/>
            <a:chExt cx="1296034" cy="1922458"/>
          </a:xfrm>
        </p:grpSpPr>
        <p:sp>
          <p:nvSpPr>
            <p:cNvPr id="56" name="Rectangle 55"/>
            <p:cNvSpPr/>
            <p:nvPr/>
          </p:nvSpPr>
          <p:spPr>
            <a:xfrm>
              <a:off x="4644848" y="3723132"/>
              <a:ext cx="1296034" cy="1922458"/>
            </a:xfrm>
            <a:prstGeom prst="rect">
              <a:avLst/>
            </a:prstGeom>
            <a:solidFill>
              <a:schemeClr val="accent2">
                <a:lumMod val="50000"/>
                <a:alpha val="39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719764" y="3810226"/>
              <a:ext cx="1137907" cy="20841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14400" rIns="0" rtlCol="0" anchor="t"/>
            <a:lstStyle/>
            <a:p>
              <a:pPr algn="ctr"/>
              <a:r>
                <a:rPr lang="en-US" altLang="en-US" sz="1100" b="1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Unemployment</a:t>
              </a:r>
              <a:endParaRPr lang="en-US" altLang="en-US" sz="11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719764" y="4060966"/>
              <a:ext cx="1137907" cy="20841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14400" rIns="0" rtlCol="0" anchor="t"/>
            <a:lstStyle/>
            <a:p>
              <a:pPr algn="ctr"/>
              <a:r>
                <a:rPr lang="en-US" altLang="en-US" sz="1100" b="1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Career Break</a:t>
              </a:r>
              <a:endParaRPr lang="en-US" altLang="en-US" sz="11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4719764" y="4311706"/>
              <a:ext cx="1137907" cy="20841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14400" rIns="0" rtlCol="0" anchor="t"/>
            <a:lstStyle/>
            <a:p>
              <a:pPr algn="ctr"/>
              <a:r>
                <a:rPr lang="en-US" altLang="en-US" sz="1100" b="1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Caring</a:t>
              </a:r>
              <a:endParaRPr lang="en-US" altLang="en-US" sz="11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719764" y="4562246"/>
              <a:ext cx="1137907" cy="38757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14400" rIns="0" rtlCol="0" anchor="t"/>
            <a:lstStyle/>
            <a:p>
              <a:pPr algn="ctr"/>
              <a:r>
                <a:rPr lang="en-US" altLang="en-US" sz="1100" b="1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Education/ </a:t>
              </a:r>
              <a:br>
                <a:rPr lang="en-US" altLang="en-US" sz="1100" b="1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altLang="en-US" sz="1100" b="1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training</a:t>
              </a:r>
              <a:endParaRPr lang="en-US" altLang="en-US" sz="11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719764" y="4994192"/>
              <a:ext cx="1137907" cy="20841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14400" rIns="0" rtlCol="0" anchor="t"/>
            <a:lstStyle/>
            <a:p>
              <a:pPr algn="ctr"/>
              <a:r>
                <a:rPr lang="en-US" altLang="en-US" sz="1100" b="1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Voluntary Work</a:t>
              </a:r>
              <a:endParaRPr lang="en-US" altLang="en-US" sz="11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4717142" y="5202610"/>
              <a:ext cx="1161143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i="1" dirty="0" smtClean="0"/>
                <a:t>Including combinations</a:t>
              </a:r>
              <a:endParaRPr lang="en-US" sz="1100" i="1" dirty="0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7436976" y="3762275"/>
            <a:ext cx="1296034" cy="1478814"/>
            <a:chOff x="7454372" y="3723132"/>
            <a:chExt cx="1296034" cy="1478814"/>
          </a:xfrm>
        </p:grpSpPr>
        <p:sp>
          <p:nvSpPr>
            <p:cNvPr id="57" name="Rectangle 56"/>
            <p:cNvSpPr/>
            <p:nvPr/>
          </p:nvSpPr>
          <p:spPr>
            <a:xfrm>
              <a:off x="7454372" y="3723132"/>
              <a:ext cx="1296034" cy="1478814"/>
            </a:xfrm>
            <a:prstGeom prst="rect">
              <a:avLst/>
            </a:prstGeom>
            <a:solidFill>
              <a:schemeClr val="accent2">
                <a:lumMod val="50000"/>
                <a:alpha val="39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550050" y="3810226"/>
              <a:ext cx="1137907" cy="20841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14400" rIns="0" rtlCol="0" anchor="t"/>
            <a:lstStyle/>
            <a:p>
              <a:pPr algn="ctr"/>
              <a:r>
                <a:rPr lang="en-US" altLang="en-US" sz="1100" b="1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Retirement</a:t>
              </a:r>
              <a:endParaRPr lang="en-US" altLang="en-US" sz="11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7550050" y="4060966"/>
              <a:ext cx="1137907" cy="20841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14400" rIns="0" rtlCol="0" anchor="t"/>
            <a:lstStyle/>
            <a:p>
              <a:pPr algn="ctr"/>
              <a:r>
                <a:rPr lang="en-US" altLang="en-US" sz="1100" b="1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Reduced Hours</a:t>
              </a:r>
              <a:endParaRPr lang="en-US" altLang="en-US" sz="11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7550050" y="4311706"/>
              <a:ext cx="1137907" cy="20841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14400" rIns="0" rtlCol="0" anchor="t"/>
            <a:lstStyle/>
            <a:p>
              <a:pPr algn="ctr"/>
              <a:r>
                <a:rPr lang="en-US" altLang="en-US" sz="1100" b="1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New Job</a:t>
              </a:r>
              <a:endParaRPr lang="en-US" altLang="en-US" sz="11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550050" y="4562246"/>
              <a:ext cx="1137907" cy="20841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14400" rIns="0" rtlCol="0" anchor="t"/>
            <a:lstStyle/>
            <a:p>
              <a:pPr algn="ctr"/>
              <a:r>
                <a:rPr lang="en-US" altLang="en-US" sz="1100" b="1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Voluntary Work</a:t>
              </a:r>
              <a:endParaRPr lang="en-US" altLang="en-US" sz="11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547427" y="4768181"/>
              <a:ext cx="1161143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i="1" dirty="0" smtClean="0">
                  <a:solidFill>
                    <a:srgbClr val="004266"/>
                  </a:solidFill>
                </a:rPr>
                <a:t>Including combinations</a:t>
              </a:r>
              <a:endParaRPr lang="en-US" sz="1100" i="1" dirty="0">
                <a:solidFill>
                  <a:srgbClr val="004266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6179507" y="4006478"/>
            <a:ext cx="1013916" cy="816429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25200" bIns="0" rtlCol="0" anchor="t"/>
          <a:lstStyle/>
          <a:p>
            <a:pPr algn="ctr"/>
            <a:r>
              <a:rPr lang="en-US" altLang="en-US" sz="11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</a:p>
          <a:p>
            <a:pPr algn="ctr"/>
            <a:r>
              <a:rPr lang="en-US" altLang="en-US" sz="1100" i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Job 1?</a:t>
            </a:r>
          </a:p>
          <a:p>
            <a:pPr algn="ctr"/>
            <a:r>
              <a:rPr lang="en-US" altLang="en-US" sz="1100" i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Job 4?</a:t>
            </a:r>
          </a:p>
          <a:p>
            <a:pPr algn="ctr"/>
            <a:r>
              <a:rPr lang="en-US" altLang="en-US" sz="1100" i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Job 5?</a:t>
            </a:r>
            <a:endParaRPr lang="en-US" altLang="en-US" sz="1100" i="1" dirty="0">
              <a:solidFill>
                <a:schemeClr val="accent2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466580" y="2896768"/>
            <a:ext cx="17235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 smtClean="0">
                <a:solidFill>
                  <a:srgbClr val="808080"/>
                </a:solidFill>
              </a:rPr>
              <a:t>Potential repeats</a:t>
            </a:r>
            <a:endParaRPr lang="en-US" sz="1100" i="1" dirty="0">
              <a:solidFill>
                <a:srgbClr val="808080"/>
              </a:solidFill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5949580" y="3050978"/>
            <a:ext cx="1322129" cy="0"/>
          </a:xfrm>
          <a:prstGeom prst="straightConnector1">
            <a:avLst/>
          </a:prstGeom>
          <a:ln w="57150" cmpd="sng">
            <a:solidFill>
              <a:schemeClr val="tx2">
                <a:lumMod val="50000"/>
              </a:schemeClr>
            </a:solidFill>
            <a:tailEnd type="triangl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5179835" y="5571961"/>
            <a:ext cx="17235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 smtClean="0">
                <a:solidFill>
                  <a:schemeClr val="accent2">
                    <a:lumMod val="75000"/>
                  </a:schemeClr>
                </a:solidFill>
              </a:rPr>
              <a:t>Potential repeats</a:t>
            </a:r>
            <a:endParaRPr lang="en-US" sz="1100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470967" y="4696660"/>
            <a:ext cx="2258786" cy="1423467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GB" sz="1200" dirty="0">
                <a:solidFill>
                  <a:srgbClr val="3366FF"/>
                </a:solidFill>
              </a:rPr>
              <a:t>More variable and </a:t>
            </a:r>
            <a:r>
              <a:rPr lang="en-GB" sz="1200" dirty="0" smtClean="0">
                <a:solidFill>
                  <a:srgbClr val="3366FF"/>
                </a:solidFill>
              </a:rPr>
              <a:t/>
            </a:r>
            <a:br>
              <a:rPr lang="en-GB" sz="1200" dirty="0" smtClean="0">
                <a:solidFill>
                  <a:srgbClr val="3366FF"/>
                </a:solidFill>
              </a:rPr>
            </a:br>
            <a:r>
              <a:rPr lang="en-GB" sz="1200" dirty="0" smtClean="0">
                <a:solidFill>
                  <a:srgbClr val="3366FF"/>
                </a:solidFill>
              </a:rPr>
              <a:t>complex </a:t>
            </a:r>
            <a:r>
              <a:rPr lang="en-GB" sz="1200" dirty="0">
                <a:solidFill>
                  <a:srgbClr val="3366FF"/>
                </a:solidFill>
              </a:rPr>
              <a:t>transitions</a:t>
            </a:r>
            <a:r>
              <a:rPr lang="en-GB" sz="1200" dirty="0" smtClean="0">
                <a:solidFill>
                  <a:schemeClr val="accent2"/>
                </a:solidFill>
              </a:rPr>
              <a:t>:</a:t>
            </a:r>
            <a:endParaRPr lang="en-GB" sz="1200" dirty="0">
              <a:solidFill>
                <a:schemeClr val="accent2"/>
              </a:solidFill>
            </a:endParaRPr>
          </a:p>
          <a:p>
            <a:pPr marL="171450" indent="-171450">
              <a:buFont typeface="Arial"/>
              <a:buChar char="•"/>
            </a:pPr>
            <a:r>
              <a:rPr lang="en-GB" sz="1200" dirty="0">
                <a:solidFill>
                  <a:srgbClr val="004266"/>
                </a:solidFill>
              </a:rPr>
              <a:t>More diversity of risks</a:t>
            </a:r>
          </a:p>
          <a:p>
            <a:pPr marL="171450" indent="-171450">
              <a:buFont typeface="Arial"/>
              <a:buChar char="•"/>
            </a:pPr>
            <a:r>
              <a:rPr lang="en-GB" sz="1200" dirty="0">
                <a:solidFill>
                  <a:srgbClr val="004266"/>
                </a:solidFill>
              </a:rPr>
              <a:t>Need interventions matched to the transitions and risks</a:t>
            </a:r>
          </a:p>
          <a:p>
            <a:pPr marL="171450" indent="-171450">
              <a:buFont typeface="Arial"/>
              <a:buChar char="•"/>
            </a:pPr>
            <a:r>
              <a:rPr lang="en-GB" sz="1200" dirty="0">
                <a:solidFill>
                  <a:srgbClr val="004266"/>
                </a:solidFill>
              </a:rPr>
              <a:t>Need products and services to support </a:t>
            </a:r>
            <a:r>
              <a:rPr lang="en-GB" sz="1200" dirty="0" smtClean="0">
                <a:solidFill>
                  <a:srgbClr val="004266"/>
                </a:solidFill>
              </a:rPr>
              <a:t>interventions</a:t>
            </a:r>
            <a:endParaRPr lang="en-GB" sz="1200" dirty="0">
              <a:solidFill>
                <a:srgbClr val="004266"/>
              </a:solidFill>
            </a:endParaRPr>
          </a:p>
        </p:txBody>
      </p:sp>
      <p:cxnSp>
        <p:nvCxnSpPr>
          <p:cNvPr id="61" name="Straight Arrow Connector 60"/>
          <p:cNvCxnSpPr/>
          <p:nvPr/>
        </p:nvCxnSpPr>
        <p:spPr>
          <a:xfrm flipH="1">
            <a:off x="3305322" y="3050978"/>
            <a:ext cx="1417809" cy="0"/>
          </a:xfrm>
          <a:prstGeom prst="straightConnector1">
            <a:avLst/>
          </a:prstGeom>
          <a:ln w="57150" cmpd="sng">
            <a:solidFill>
              <a:schemeClr val="tx2">
                <a:lumMod val="50000"/>
              </a:schemeClr>
            </a:solidFill>
            <a:tailEnd type="triangl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H="1">
            <a:off x="3305323" y="5704145"/>
            <a:ext cx="2104968" cy="0"/>
          </a:xfrm>
          <a:prstGeom prst="straightConnector1">
            <a:avLst/>
          </a:prstGeom>
          <a:ln w="57150" cmpd="sng">
            <a:solidFill>
              <a:schemeClr val="accent2">
                <a:lumMod val="50000"/>
              </a:schemeClr>
            </a:solidFill>
            <a:tailEnd type="triangl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6688929" y="5704145"/>
            <a:ext cx="2078873" cy="0"/>
          </a:xfrm>
          <a:prstGeom prst="straightConnector1">
            <a:avLst/>
          </a:prstGeom>
          <a:ln w="57150" cmpd="sng">
            <a:solidFill>
              <a:schemeClr val="accent2">
                <a:lumMod val="50000"/>
              </a:schemeClr>
            </a:solidFill>
            <a:tailEnd type="triangl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478402" y="3322982"/>
            <a:ext cx="8272004" cy="8698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33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EmploymentAbility:</a:t>
            </a:r>
            <a:br>
              <a:rPr lang="en-US" dirty="0" smtClean="0"/>
            </a:br>
            <a:r>
              <a:rPr lang="en-US" dirty="0" smtClean="0"/>
              <a:t>What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686800" y="6324600"/>
            <a:ext cx="457200" cy="228600"/>
          </a:xfrm>
        </p:spPr>
        <p:txBody>
          <a:bodyPr/>
          <a:lstStyle/>
          <a:p>
            <a:fld id="{25567804-E1B7-4C73-BF85-C3972AF66675}" type="slidenum">
              <a:rPr lang="en-US" altLang="en-US" smtClean="0"/>
              <a:pPr/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3057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3">
      <a:dk1>
        <a:srgbClr val="004266"/>
      </a:dk1>
      <a:lt1>
        <a:srgbClr val="FFFFFF"/>
      </a:lt1>
      <a:dk2>
        <a:srgbClr val="000000"/>
      </a:dk2>
      <a:lt2>
        <a:srgbClr val="808080"/>
      </a:lt2>
      <a:accent1>
        <a:srgbClr val="00B2F2"/>
      </a:accent1>
      <a:accent2>
        <a:srgbClr val="6BC72B"/>
      </a:accent2>
      <a:accent3>
        <a:srgbClr val="FFFFFF"/>
      </a:accent3>
      <a:accent4>
        <a:srgbClr val="003756"/>
      </a:accent4>
      <a:accent5>
        <a:srgbClr val="AAD5F7"/>
      </a:accent5>
      <a:accent6>
        <a:srgbClr val="60B426"/>
      </a:accent6>
      <a:hlink>
        <a:srgbClr val="00B040"/>
      </a:hlink>
      <a:folHlink>
        <a:srgbClr val="004069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004266"/>
        </a:dk1>
        <a:lt1>
          <a:srgbClr val="FFFFFF"/>
        </a:lt1>
        <a:dk2>
          <a:srgbClr val="000000"/>
        </a:dk2>
        <a:lt2>
          <a:srgbClr val="808080"/>
        </a:lt2>
        <a:accent1>
          <a:srgbClr val="00B2F2"/>
        </a:accent1>
        <a:accent2>
          <a:srgbClr val="6BC72B"/>
        </a:accent2>
        <a:accent3>
          <a:srgbClr val="FFFFFF"/>
        </a:accent3>
        <a:accent4>
          <a:srgbClr val="003756"/>
        </a:accent4>
        <a:accent5>
          <a:srgbClr val="AAD5F7"/>
        </a:accent5>
        <a:accent6>
          <a:srgbClr val="60B426"/>
        </a:accent6>
        <a:hlink>
          <a:srgbClr val="00B040"/>
        </a:hlink>
        <a:folHlink>
          <a:srgbClr val="00406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watson health deck sample</Template>
  <TotalTime>7647</TotalTime>
  <Words>1393</Words>
  <Application>Microsoft Office PowerPoint</Application>
  <PresentationFormat>Skjermfremvisning (4:3)</PresentationFormat>
  <Paragraphs>332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22</vt:i4>
      </vt:variant>
    </vt:vector>
  </HeadingPairs>
  <TitlesOfParts>
    <vt:vector size="23" baseType="lpstr">
      <vt:lpstr>Custom Design</vt:lpstr>
      <vt:lpstr>EmploymentAbility:</vt:lpstr>
      <vt:lpstr>Overview of presentation</vt:lpstr>
      <vt:lpstr>EmploymentAbility: Why</vt:lpstr>
      <vt:lpstr>The backdrop to employment:  the key challenges</vt:lpstr>
      <vt:lpstr>The backdrop to employment:  the key challenges</vt:lpstr>
      <vt:lpstr>The risks that result from the challenges  and the consequences of failure</vt:lpstr>
      <vt:lpstr>The risks that result from the challenges  and the consequences of failure</vt:lpstr>
      <vt:lpstr>Moving forward we need to reflect on the realities of a contemporary working career</vt:lpstr>
      <vt:lpstr>EmploymentAbility: What</vt:lpstr>
      <vt:lpstr>EmploymentAbility: what is it?</vt:lpstr>
      <vt:lpstr>EmploymentAbility: what changes are implied</vt:lpstr>
      <vt:lpstr>EmploymentAbility: How</vt:lpstr>
      <vt:lpstr>Business operations, technology and management and governance of the ecosystem</vt:lpstr>
      <vt:lpstr>Business operations, technology and management and governance of the ecosystem</vt:lpstr>
      <vt:lpstr>Business operations, technology and management and governance of the ecosystem</vt:lpstr>
      <vt:lpstr>Key technology capabilities</vt:lpstr>
      <vt:lpstr>EmploymentAbility approaches in practice </vt:lpstr>
      <vt:lpstr>Real life examples</vt:lpstr>
      <vt:lpstr>EmploymentAbility: Implementation</vt:lpstr>
      <vt:lpstr>A framework for the journey to an EmploymentAbility model</vt:lpstr>
      <vt:lpstr>In conclusion</vt:lpstr>
      <vt:lpstr>In conclusion</vt:lpstr>
    </vt:vector>
  </TitlesOfParts>
  <Company>Cúram Software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Program Bi-Weekly Call</dc:title>
  <dc:creator>Manoj Shankar</dc:creator>
  <cp:lastModifiedBy>Martin</cp:lastModifiedBy>
  <cp:revision>566</cp:revision>
  <cp:lastPrinted>2016-09-18T12:56:38Z</cp:lastPrinted>
  <dcterms:created xsi:type="dcterms:W3CDTF">2016-01-12T06:50:21Z</dcterms:created>
  <dcterms:modified xsi:type="dcterms:W3CDTF">2016-10-18T18:28:15Z</dcterms:modified>
</cp:coreProperties>
</file>