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41" r:id="rId2"/>
    <p:sldId id="398" r:id="rId3"/>
    <p:sldId id="403" r:id="rId4"/>
    <p:sldId id="404" r:id="rId5"/>
    <p:sldId id="377" r:id="rId6"/>
    <p:sldId id="372" r:id="rId7"/>
    <p:sldId id="374" r:id="rId8"/>
    <p:sldId id="378" r:id="rId9"/>
    <p:sldId id="376" r:id="rId10"/>
    <p:sldId id="379" r:id="rId11"/>
    <p:sldId id="380" r:id="rId12"/>
    <p:sldId id="391" r:id="rId13"/>
    <p:sldId id="346" r:id="rId14"/>
    <p:sldId id="383" r:id="rId15"/>
    <p:sldId id="384" r:id="rId16"/>
    <p:sldId id="385" r:id="rId17"/>
    <p:sldId id="386" r:id="rId18"/>
    <p:sldId id="390" r:id="rId19"/>
    <p:sldId id="397" r:id="rId20"/>
    <p:sldId id="389" r:id="rId21"/>
    <p:sldId id="392" r:id="rId22"/>
    <p:sldId id="357" r:id="rId23"/>
    <p:sldId id="358" r:id="rId24"/>
    <p:sldId id="347" r:id="rId25"/>
    <p:sldId id="401" r:id="rId26"/>
    <p:sldId id="360" r:id="rId27"/>
    <p:sldId id="400" r:id="rId28"/>
    <p:sldId id="364" r:id="rId29"/>
    <p:sldId id="393" r:id="rId30"/>
    <p:sldId id="402" r:id="rId31"/>
    <p:sldId id="371" r:id="rId32"/>
  </p:sldIdLst>
  <p:sldSz cx="12192000" cy="6858000"/>
  <p:notesSz cx="9926638" cy="679767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  <p15:guide id="8" orient="horz" pos="1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CCFF"/>
    <a:srgbClr val="0F0B61"/>
    <a:srgbClr val="002E5E"/>
    <a:srgbClr val="556E82"/>
    <a:srgbClr val="7D6323"/>
    <a:srgbClr val="978439"/>
    <a:srgbClr val="897B47"/>
    <a:srgbClr val="E6E093"/>
    <a:srgbClr val="988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24" autoAdjust="0"/>
  </p:normalViewPr>
  <p:slideViewPr>
    <p:cSldViewPr showGuides="1">
      <p:cViewPr varScale="1">
        <p:scale>
          <a:sx n="93" d="100"/>
          <a:sy n="93" d="100"/>
        </p:scale>
        <p:origin x="91" y="240"/>
      </p:cViewPr>
      <p:guideLst>
        <p:guide orient="horz" pos="2160"/>
        <p:guide orient="horz" pos="981"/>
        <p:guide orient="horz" pos="890"/>
        <p:guide orient="horz" pos="3861"/>
        <p:guide pos="3840"/>
        <p:guide pos="604"/>
        <p:guide pos="7015"/>
        <p:guide orient="horz" pos="1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280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30.03.2016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30.03.2016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72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53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37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3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64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Alt 1 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 Alternativ</a:t>
            </a:r>
            <a:r>
              <a:rPr lang="nb-NO" sz="1200" baseline="0" dirty="0" smtClean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7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kulepunkter - </a:t>
            </a:r>
            <a:r>
              <a:rPr lang="nb-NO" sz="1200" dirty="0" smtClean="0"/>
              <a:t>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49689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/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Alt 2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</a:t>
            </a:r>
            <a:r>
              <a:rPr lang="nb-NO" sz="1200" baseline="0" dirty="0" smtClean="0"/>
              <a:t> </a:t>
            </a:r>
            <a:r>
              <a:rPr lang="nb-NO" sz="1200" dirty="0" smtClean="0"/>
              <a:t>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BLÅ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BLÅ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5553777" y="3226216"/>
            <a:ext cx="6633023" cy="36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8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HVIT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5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54645-5DC7-4050-8734-70C70667A7B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717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BLÅ - eget bilde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BLÅ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HVIT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HVIT Alternativ</a:t>
            </a:r>
            <a:r>
              <a:rPr lang="nb-NO" sz="1200" baseline="0" dirty="0" smtClean="0"/>
              <a:t>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HVIT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HVIT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  <p:sp>
        <p:nvSpPr>
          <p:cNvPr id="3" name="Rektangel 2"/>
          <p:cNvSpPr/>
          <p:nvPr userDrawn="1"/>
        </p:nvSpPr>
        <p:spPr>
          <a:xfrm>
            <a:off x="191344" y="6020097"/>
            <a:ext cx="216024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>
          <a:xfrm>
            <a:off x="5610925" y="3257688"/>
            <a:ext cx="658107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HVIT -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HVIT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Arbeids- og</a:t>
            </a:r>
            <a:br>
              <a:rPr lang="nb-NO" sz="1300" noProof="0" dirty="0" smtClean="0"/>
            </a:br>
            <a:r>
              <a:rPr lang="nb-NO" sz="1300" noProof="0" dirty="0" smtClean="0"/>
              <a:t>sosialdepartementet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 - eget bilde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 /</a:t>
            </a:r>
            <a:r>
              <a:rPr lang="nb-NO" sz="1200" baseline="0" dirty="0" smtClean="0"/>
              <a:t> Temaside – eget bilde</a:t>
            </a:r>
            <a:endParaRPr lang="nb-NO" sz="120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 - BLÅ">
    <p:bg>
      <p:bgPr>
        <a:solidFill>
          <a:srgbClr val="002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 /</a:t>
            </a:r>
            <a:r>
              <a:rPr lang="nb-NO" sz="1200" baseline="0" dirty="0" smtClean="0"/>
              <a:t> Temaside BLÅ</a:t>
            </a:r>
            <a:endParaRPr lang="nb-NO" sz="120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>
                <a:solidFill>
                  <a:schemeClr val="bg1"/>
                </a:solidFill>
              </a:rPr>
              <a:t>Arbeids- og</a:t>
            </a:r>
            <a:br>
              <a:rPr lang="nb-NO" sz="1300" noProof="0" dirty="0" smtClean="0">
                <a:solidFill>
                  <a:schemeClr val="bg1"/>
                </a:solidFill>
              </a:rPr>
            </a:br>
            <a:r>
              <a:rPr lang="nb-NO" sz="1300" noProof="0" dirty="0" smtClean="0">
                <a:solidFill>
                  <a:schemeClr val="bg1"/>
                </a:solidFill>
              </a:rPr>
              <a:t>sosialdepartementet</a:t>
            </a:r>
            <a:endParaRPr lang="nb-NO" sz="1300" noProof="0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263352" y="6165304"/>
            <a:ext cx="2016224" cy="692696"/>
          </a:xfrm>
          <a:prstGeom prst="rect">
            <a:avLst/>
          </a:prstGeom>
          <a:solidFill>
            <a:srgbClr val="002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3922" y="1697144"/>
            <a:ext cx="9792000" cy="1144800"/>
          </a:xfrm>
        </p:spPr>
        <p:txBody>
          <a:bodyPr lIns="0" anchor="t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</p:spTree>
    <p:extLst>
      <p:ext uri="{BB962C8B-B14F-4D97-AF65-F5344CB8AC3E}">
        <p14:creationId xmlns:p14="http://schemas.microsoft.com/office/powerpoint/2010/main" val="13861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0" dirty="0" smtClean="0"/>
              <a:t>Arbeids- og sosialdepartementet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1" r:id="rId2"/>
    <p:sldLayoutId id="2147484003" r:id="rId3"/>
    <p:sldLayoutId id="2147483992" r:id="rId4"/>
    <p:sldLayoutId id="2147484000" r:id="rId5"/>
    <p:sldLayoutId id="2147483995" r:id="rId6"/>
    <p:sldLayoutId id="2147484004" r:id="rId7"/>
    <p:sldLayoutId id="2147484007" r:id="rId8"/>
    <p:sldLayoutId id="2147483962" r:id="rId9"/>
    <p:sldLayoutId id="2147483963" r:id="rId10"/>
    <p:sldLayoutId id="2147483964" r:id="rId11"/>
    <p:sldLayoutId id="2147484008" r:id="rId12"/>
    <p:sldLayoutId id="2147483965" r:id="rId13"/>
    <p:sldLayoutId id="2147483983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4006" r:id="rId20"/>
    <p:sldLayoutId id="2147483999" r:id="rId21"/>
    <p:sldLayoutId id="214748400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Ny </a:t>
            </a:r>
            <a:r>
              <a:rPr lang="nb-NO" dirty="0" smtClean="0"/>
              <a:t>offentlig </a:t>
            </a:r>
            <a:r>
              <a:rPr lang="nb-NO" dirty="0" smtClean="0"/>
              <a:t>tjenestepensjon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Møte EISS 1. april 2016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8"/>
          </p:nvPr>
        </p:nvSpPr>
        <p:spPr>
          <a:xfrm>
            <a:off x="1199456" y="2744924"/>
            <a:ext cx="9792000" cy="288000"/>
          </a:xfrm>
        </p:spPr>
        <p:txBody>
          <a:bodyPr/>
          <a:lstStyle/>
          <a:p>
            <a:r>
              <a:rPr lang="nb-NO" dirty="0" smtClean="0"/>
              <a:t>Roar Bergan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60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kmeds.com/wp-content/uploads/2011/05/FerrariCrash4.jpg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50000"/>
          </a:blip>
          <a:srcRect l="399" t="17800" r="-399" b="4716"/>
          <a:stretch/>
        </p:blipFill>
        <p:spPr bwMode="auto">
          <a:xfrm>
            <a:off x="-14810" y="-243407"/>
            <a:ext cx="12233190" cy="7128792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Lønnsoppgjøret </a:t>
            </a:r>
            <a:r>
              <a:rPr lang="nb-NO" dirty="0"/>
              <a:t>2009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7740" y="1592796"/>
            <a:ext cx="10480017" cy="4525963"/>
          </a:xfrm>
        </p:spPr>
        <p:txBody>
          <a:bodyPr/>
          <a:lstStyle/>
          <a:p>
            <a:pPr>
              <a:buNone/>
            </a:pPr>
            <a:r>
              <a:rPr lang="nb-NO" sz="3120" dirty="0"/>
              <a:t>	</a:t>
            </a:r>
            <a:r>
              <a:rPr lang="nb-NO" dirty="0"/>
              <a:t>«</a:t>
            </a:r>
            <a:r>
              <a:rPr lang="nb-NO" dirty="0">
                <a:solidFill>
                  <a:srgbClr val="FF0000"/>
                </a:solidFill>
              </a:rPr>
              <a:t>Dagens regler</a:t>
            </a:r>
            <a:r>
              <a:rPr lang="nb-NO" dirty="0"/>
              <a:t> for offentlig tjenestepensjon (bruttoordningen) og AFP i offentlig sektor </a:t>
            </a:r>
            <a:r>
              <a:rPr lang="nb-NO" dirty="0">
                <a:solidFill>
                  <a:srgbClr val="FF0000"/>
                </a:solidFill>
              </a:rPr>
              <a:t>videreføres</a:t>
            </a:r>
            <a:r>
              <a:rPr lang="nb-NO" dirty="0"/>
              <a:t> </a:t>
            </a:r>
          </a:p>
          <a:p>
            <a:pPr>
              <a:spcBef>
                <a:spcPts val="2160"/>
              </a:spcBef>
              <a:buNone/>
            </a:pPr>
            <a:r>
              <a:rPr lang="nb-NO" dirty="0"/>
              <a:t>	med </a:t>
            </a:r>
            <a:r>
              <a:rPr lang="nb-NO" dirty="0">
                <a:solidFill>
                  <a:srgbClr val="FF0000"/>
                </a:solidFill>
              </a:rPr>
              <a:t>nødvendige tilpasninger</a:t>
            </a:r>
            <a:r>
              <a:rPr lang="nb-NO" dirty="0"/>
              <a:t> til innføring av </a:t>
            </a:r>
            <a:r>
              <a:rPr lang="nb-NO" dirty="0">
                <a:solidFill>
                  <a:srgbClr val="FF0000"/>
                </a:solidFill>
              </a:rPr>
              <a:t>fleksibel alderspensjon</a:t>
            </a:r>
            <a:r>
              <a:rPr lang="nb-NO" dirty="0"/>
              <a:t> i folketrygden fra 2011 </a:t>
            </a:r>
          </a:p>
          <a:p>
            <a:pPr>
              <a:spcBef>
                <a:spcPts val="2160"/>
              </a:spcBef>
              <a:buNone/>
            </a:pPr>
            <a:r>
              <a:rPr lang="nb-NO" dirty="0"/>
              <a:t>	og med de tilpasninger som følger av </a:t>
            </a:r>
            <a:r>
              <a:rPr lang="nb-NO" dirty="0">
                <a:solidFill>
                  <a:srgbClr val="FF0000"/>
                </a:solidFill>
              </a:rPr>
              <a:t>Stortingets vedtak</a:t>
            </a:r>
            <a:r>
              <a:rPr lang="nb-NO" dirty="0"/>
              <a:t> fra mai 2005»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1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216" y="296652"/>
            <a:ext cx="10624184" cy="1143000"/>
          </a:xfrm>
        </p:spPr>
        <p:txBody>
          <a:bodyPr/>
          <a:lstStyle/>
          <a:p>
            <a:r>
              <a:rPr lang="nb-NO" dirty="0"/>
              <a:t>Konkretisert i </a:t>
            </a:r>
            <a:r>
              <a:rPr lang="nb-NO" dirty="0" err="1"/>
              <a:t>Prop</a:t>
            </a:r>
            <a:r>
              <a:rPr lang="nb-NO" dirty="0"/>
              <a:t>. 107 L (2009–2010)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215" y="1592798"/>
            <a:ext cx="10624185" cy="4788532"/>
          </a:xfrm>
        </p:spPr>
        <p:txBody>
          <a:bodyPr/>
          <a:lstStyle/>
          <a:p>
            <a:r>
              <a:rPr lang="nb-NO" dirty="0"/>
              <a:t>Hovedmodellen ligger fast: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–"/>
            </a:pPr>
            <a:r>
              <a:rPr lang="nb-NO" dirty="0">
                <a:ea typeface="ＭＳ Ｐゴシック" pitchFamily="34" charset="-128"/>
              </a:rPr>
              <a:t>Samordnet tjenestepensjon tidligst fra 67 år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–"/>
            </a:pPr>
            <a:r>
              <a:rPr lang="nb-NO" dirty="0">
                <a:ea typeface="ＭＳ Ｐゴシック" pitchFamily="34" charset="-128"/>
              </a:rPr>
              <a:t>Før 67 år: AFP eller tjenestepensjon </a:t>
            </a:r>
            <a:r>
              <a:rPr lang="nb-NO" dirty="0" smtClean="0">
                <a:ea typeface="ＭＳ Ｐゴシック" pitchFamily="34" charset="-128"/>
              </a:rPr>
              <a:t>fra særaldersgrense</a:t>
            </a:r>
            <a:endParaRPr lang="nb-NO" dirty="0">
              <a:ea typeface="ＭＳ Ｐゴシック" pitchFamily="34" charset="-128"/>
            </a:endParaRPr>
          </a:p>
          <a:p>
            <a:pPr>
              <a:spcBef>
                <a:spcPts val="2400"/>
              </a:spcBef>
            </a:pPr>
            <a:r>
              <a:rPr lang="nb-NO" dirty="0">
                <a:ea typeface="ＭＳ Ｐゴシック" pitchFamily="34" charset="-128"/>
              </a:rPr>
              <a:t>Levealdersjustering/regulering som i folketrygden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–"/>
            </a:pPr>
            <a:r>
              <a:rPr lang="nb-NO" dirty="0" smtClean="0">
                <a:ea typeface="ＭＳ Ｐゴシック" pitchFamily="34" charset="-128"/>
              </a:rPr>
              <a:t>Kompensere </a:t>
            </a:r>
            <a:r>
              <a:rPr lang="nb-NO" dirty="0">
                <a:ea typeface="ＭＳ Ｐゴシック" pitchFamily="34" charset="-128"/>
              </a:rPr>
              <a:t>for levealdersjustering, </a:t>
            </a:r>
            <a:r>
              <a:rPr lang="nb-NO" dirty="0" smtClean="0">
                <a:ea typeface="ＭＳ Ｐゴシック" pitchFamily="34" charset="-128"/>
              </a:rPr>
              <a:t>men </a:t>
            </a:r>
            <a:r>
              <a:rPr lang="nb-NO" dirty="0" err="1" smtClean="0">
                <a:ea typeface="ＭＳ Ｐゴシック" pitchFamily="34" charset="-128"/>
              </a:rPr>
              <a:t>max</a:t>
            </a:r>
            <a:r>
              <a:rPr lang="nb-NO" dirty="0" smtClean="0">
                <a:ea typeface="ＭＳ Ｐゴシック" pitchFamily="34" charset="-128"/>
              </a:rPr>
              <a:t>. </a:t>
            </a:r>
            <a:r>
              <a:rPr lang="nb-NO" dirty="0">
                <a:ea typeface="ＭＳ Ｐゴシック" pitchFamily="34" charset="-128"/>
              </a:rPr>
              <a:t>66 </a:t>
            </a:r>
            <a:r>
              <a:rPr lang="nb-NO" dirty="0" smtClean="0">
                <a:ea typeface="ＭＳ Ｐゴシック" pitchFamily="34" charset="-128"/>
              </a:rPr>
              <a:t>% bruttopensjon</a:t>
            </a:r>
            <a:endParaRPr lang="nb-NO" dirty="0">
              <a:ea typeface="ＭＳ Ｐゴシック" pitchFamily="34" charset="-128"/>
            </a:endParaRPr>
          </a:p>
          <a:p>
            <a:pPr>
              <a:spcBef>
                <a:spcPts val="2400"/>
              </a:spcBef>
            </a:pPr>
            <a:r>
              <a:rPr lang="nb-NO" dirty="0" smtClean="0">
                <a:ea typeface="ＭＳ Ｐゴシック" pitchFamily="34" charset="-128"/>
              </a:rPr>
              <a:t>Samordne </a:t>
            </a:r>
            <a:r>
              <a:rPr lang="nb-NO" dirty="0">
                <a:ea typeface="ＭＳ Ｐゴシック" pitchFamily="34" charset="-128"/>
              </a:rPr>
              <a:t>som om folketrygden tas ut </a:t>
            </a:r>
            <a:br>
              <a:rPr lang="nb-NO" dirty="0">
                <a:ea typeface="ＭＳ Ｐゴシック" pitchFamily="34" charset="-128"/>
              </a:rPr>
            </a:br>
            <a:r>
              <a:rPr lang="nb-NO" dirty="0" smtClean="0">
                <a:ea typeface="ＭＳ Ｐゴシック" pitchFamily="34" charset="-128"/>
              </a:rPr>
              <a:t>samtidig </a:t>
            </a:r>
            <a:r>
              <a:rPr lang="nb-NO" dirty="0">
                <a:ea typeface="ＭＳ Ｐゴシック" pitchFamily="34" charset="-128"/>
              </a:rPr>
              <a:t>med </a:t>
            </a:r>
            <a:r>
              <a:rPr lang="nb-NO" dirty="0" smtClean="0">
                <a:ea typeface="ＭＳ Ｐゴシック" pitchFamily="34" charset="-128"/>
              </a:rPr>
              <a:t>tjenestepensjonen</a:t>
            </a:r>
          </a:p>
          <a:p>
            <a:pPr marL="342900" lvl="1" indent="-342900">
              <a:spcBef>
                <a:spcPts val="2400"/>
              </a:spcBef>
              <a:buFont typeface="Arial" charset="0"/>
              <a:buChar char="•"/>
            </a:pPr>
            <a:r>
              <a:rPr lang="nb-NO" sz="2600" dirty="0">
                <a:ea typeface="ＭＳ Ｐゴシック" pitchFamily="34" charset="-128"/>
              </a:rPr>
              <a:t>Individuell </a:t>
            </a:r>
            <a:r>
              <a:rPr lang="nb-NO" sz="2600" dirty="0" smtClean="0">
                <a:ea typeface="ＭＳ Ｐゴシック" pitchFamily="34" charset="-128"/>
              </a:rPr>
              <a:t>garanti</a:t>
            </a:r>
            <a:r>
              <a:rPr lang="nb-NO" sz="2600" dirty="0">
                <a:ea typeface="ＭＳ Ｐゴシック" pitchFamily="34" charset="-128"/>
              </a:rPr>
              <a:t> </a:t>
            </a:r>
            <a:r>
              <a:rPr lang="nb-NO" sz="2600" dirty="0" smtClean="0">
                <a:ea typeface="ＭＳ Ｐゴシック" pitchFamily="34" charset="-128"/>
              </a:rPr>
              <a:t>til alle født senest 1958</a:t>
            </a:r>
            <a:endParaRPr lang="nb-NO" sz="2600" dirty="0">
              <a:ea typeface="ＭＳ Ｐゴシック" pitchFamily="34" charset="-128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6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To hengesaker etter Prop. 107 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1017746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rgbClr val="FF0000"/>
                </a:solidFill>
              </a:rPr>
              <a:t>Samordningsregler</a:t>
            </a:r>
            <a:r>
              <a:rPr lang="nb-NO" dirty="0" smtClean="0"/>
              <a:t>: Det finnes ikke regler for samordning av tjenestepensjon med folketrygd opptjent etter nye regler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>
                <a:solidFill>
                  <a:srgbClr val="FF0000"/>
                </a:solidFill>
              </a:rPr>
              <a:t>Individuell garanti</a:t>
            </a:r>
            <a:r>
              <a:rPr lang="nb-NO" dirty="0" smtClean="0"/>
              <a:t>: Proposisjonen lover en «særskilt vurdering av behovet for eventuelle justeringer» for 1959+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Prosess med partene gjennom 2012 med sikte på å løse dette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Organisasjonene mente departementets skisse var for dårlig, bl.a.</a:t>
            </a:r>
          </a:p>
          <a:p>
            <a:pPr lvl="1"/>
            <a:r>
              <a:rPr lang="nb-NO" dirty="0" smtClean="0"/>
              <a:t>Samordningsreglene ga for lave pensjonsnivåer</a:t>
            </a:r>
          </a:p>
          <a:p>
            <a:pPr lvl="1"/>
            <a:r>
              <a:rPr lang="nb-NO" dirty="0" smtClean="0"/>
              <a:t>Opptjente rettigheter ikke tilstrekkelig ivaretatt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Prosessen stoppet opp, ny uførepensjon i OfTP prioritert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23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2. Hva er problemet?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687175" y="6315075"/>
            <a:ext cx="504825" cy="2159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78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465163" cy="1143000"/>
          </a:xfrm>
        </p:spPr>
        <p:txBody>
          <a:bodyPr/>
          <a:lstStyle/>
          <a:p>
            <a:r>
              <a:rPr lang="nb-NO" dirty="0" smtClean="0"/>
              <a:t>Samfunnsmessige hensyn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585608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nb-NO" dirty="0" smtClean="0"/>
              <a:t>Styrke </a:t>
            </a:r>
            <a:r>
              <a:rPr lang="nb-NO" i="1" dirty="0" smtClean="0"/>
              <a:t>insentivene</a:t>
            </a:r>
            <a:r>
              <a:rPr lang="nb-NO" dirty="0" smtClean="0"/>
              <a:t> til arbeid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Pensjonen påvirkes nå i liten </a:t>
            </a:r>
            <a:br>
              <a:rPr lang="nb-NO" dirty="0" smtClean="0"/>
            </a:br>
            <a:r>
              <a:rPr lang="nb-NO" dirty="0" smtClean="0"/>
              <a:t>grad av </a:t>
            </a:r>
            <a:r>
              <a:rPr lang="nb-NO" i="1" dirty="0" smtClean="0"/>
              <a:t>når</a:t>
            </a:r>
            <a:r>
              <a:rPr lang="nb-NO" dirty="0" smtClean="0"/>
              <a:t> den tas ut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Lette </a:t>
            </a:r>
            <a:r>
              <a:rPr lang="nb-NO" i="1" dirty="0" smtClean="0"/>
              <a:t>mobilitet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AFP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Kan tape tjenestepensjon </a:t>
            </a:r>
            <a:br>
              <a:rPr lang="nb-NO" dirty="0" smtClean="0"/>
            </a:br>
            <a:r>
              <a:rPr lang="nb-NO" dirty="0" smtClean="0"/>
              <a:t>ved å slutte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031" y="2132857"/>
            <a:ext cx="492737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53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9429" y="296652"/>
            <a:ext cx="10465163" cy="1143000"/>
          </a:xfrm>
        </p:spPr>
        <p:txBody>
          <a:bodyPr/>
          <a:lstStyle/>
          <a:p>
            <a:r>
              <a:rPr lang="nb-NO" dirty="0" smtClean="0"/>
              <a:t>Situasjonen for den enkelte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0000" y="1592797"/>
            <a:ext cx="549604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dirty="0" smtClean="0"/>
              <a:t>Dagens ordninger har fungert godt for eldre årskull …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Mange har hatt en god tidligpensjon fra 62 år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66 % i alderen 65–66 år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«Alle» har hatt en god alderspensjon fra 67 år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… men ordningene er ikke like gode for yngre årskull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031" y="2132857"/>
            <a:ext cx="4927376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51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Pensjonsnivåer hvis tidlig avgang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655" y="1772816"/>
            <a:ext cx="86828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17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60000" y="296652"/>
            <a:ext cx="10032175" cy="1143000"/>
          </a:xfrm>
        </p:spPr>
        <p:txBody>
          <a:bodyPr/>
          <a:lstStyle/>
          <a:p>
            <a:r>
              <a:rPr lang="nb-NO" dirty="0" smtClean="0"/>
              <a:t>Uttaks- og opptjeningseffekt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60000" y="1592797"/>
            <a:ext cx="6000096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nb-NO" dirty="0" smtClean="0"/>
              <a:t>I folketrygden bidrar </a:t>
            </a:r>
            <a:r>
              <a:rPr lang="nb-NO" dirty="0"/>
              <a:t>t</a:t>
            </a:r>
            <a:r>
              <a:rPr lang="nb-NO" dirty="0" smtClean="0"/>
              <a:t>o effekter til økt årlig pensjon: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/>
              <a:t>Uttakseffekt: Jo senere uttak, desto høyere årlig pensjon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/>
              <a:t>Opptjeningseffekt: </a:t>
            </a:r>
            <a:r>
              <a:rPr lang="nb-NO" dirty="0"/>
              <a:t>Alltid økt opptjening </a:t>
            </a:r>
            <a:r>
              <a:rPr lang="nb-NO" dirty="0" smtClean="0"/>
              <a:t>(alleårsopptjening)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nb-NO" dirty="0" smtClean="0"/>
              <a:t>I offentlig tjenestepensjon: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Personer med full </a:t>
            </a:r>
            <a:r>
              <a:rPr lang="nb-NO" dirty="0"/>
              <a:t>opptjeningstid har </a:t>
            </a:r>
            <a:r>
              <a:rPr lang="nb-NO" dirty="0" smtClean="0"/>
              <a:t>bare uttakseffekt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007518"/>
            <a:ext cx="3914006" cy="4154532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12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127768" y="1844675"/>
            <a:ext cx="4608512" cy="3671888"/>
            <a:chOff x="1967964" y="1008"/>
            <a:chExt cx="4608512" cy="1152"/>
          </a:xfrm>
        </p:grpSpPr>
        <p:sp>
          <p:nvSpPr>
            <p:cNvPr id="7183" name="Line 3"/>
            <p:cNvSpPr>
              <a:spLocks noChangeShapeType="1"/>
            </p:cNvSpPr>
            <p:nvPr/>
          </p:nvSpPr>
          <p:spPr bwMode="auto">
            <a:xfrm flipH="1" flipV="1">
              <a:off x="196796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4" name="Line 4"/>
            <p:cNvSpPr>
              <a:spLocks noChangeShapeType="1"/>
            </p:cNvSpPr>
            <p:nvPr/>
          </p:nvSpPr>
          <p:spPr bwMode="auto">
            <a:xfrm flipV="1">
              <a:off x="1967964" y="2160"/>
              <a:ext cx="4608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4944192" y="566124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Alder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191344" y="1989138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Pensjon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4645-5DC7-4050-8734-70C70667A7B4}" type="slidenum">
              <a:rPr lang="nb-NO" altLang="nb-NO" smtClean="0"/>
              <a:pPr/>
              <a:t>18</a:t>
            </a:fld>
            <a:endParaRPr lang="nb-NO" altLang="nb-NO"/>
          </a:p>
        </p:txBody>
      </p:sp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Folketrygd og tjenestepensjon fra 67 år</a:t>
            </a: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 flipV="1">
            <a:off x="1631824" y="3012606"/>
            <a:ext cx="2088232" cy="344386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3720056" y="3012606"/>
            <a:ext cx="1552748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1647538" y="2852937"/>
            <a:ext cx="3625266" cy="921908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3720056" y="1989138"/>
            <a:ext cx="0" cy="3527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6312344" y="1844824"/>
            <a:ext cx="4608512" cy="3671888"/>
            <a:chOff x="1967964" y="1008"/>
            <a:chExt cx="4608512" cy="1152"/>
          </a:xfrm>
        </p:grpSpPr>
        <p:sp>
          <p:nvSpPr>
            <p:cNvPr id="32" name="Line 3"/>
            <p:cNvSpPr>
              <a:spLocks noChangeShapeType="1"/>
            </p:cNvSpPr>
            <p:nvPr/>
          </p:nvSpPr>
          <p:spPr bwMode="auto">
            <a:xfrm flipH="1" flipV="1">
              <a:off x="196796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V="1">
              <a:off x="1967964" y="2160"/>
              <a:ext cx="4608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0128768" y="5661397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Alder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75920" y="1989287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Pensjon</a:t>
            </a:r>
          </a:p>
        </p:txBody>
      </p:sp>
      <p:cxnSp>
        <p:nvCxnSpPr>
          <p:cNvPr id="36" name="Rett linje 35"/>
          <p:cNvCxnSpPr/>
          <p:nvPr/>
        </p:nvCxnSpPr>
        <p:spPr>
          <a:xfrm flipV="1">
            <a:off x="6960416" y="3012755"/>
            <a:ext cx="2088232" cy="344386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>
            <a:off x="9048648" y="3012755"/>
            <a:ext cx="1552748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 flipV="1">
            <a:off x="6976130" y="2853086"/>
            <a:ext cx="3625266" cy="921908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/>
          <p:nvPr/>
        </p:nvCxnSpPr>
        <p:spPr>
          <a:xfrm>
            <a:off x="9048648" y="1989287"/>
            <a:ext cx="0" cy="3527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6312024" y="1844824"/>
            <a:ext cx="4608512" cy="3671888"/>
            <a:chOff x="1967964" y="1008"/>
            <a:chExt cx="4608512" cy="1152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 flipH="1" flipV="1">
              <a:off x="196796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V="1">
              <a:off x="1967964" y="2160"/>
              <a:ext cx="4608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127768" y="1844675"/>
            <a:ext cx="4608512" cy="3671888"/>
            <a:chOff x="1967964" y="1008"/>
            <a:chExt cx="4608512" cy="1152"/>
          </a:xfrm>
        </p:grpSpPr>
        <p:sp>
          <p:nvSpPr>
            <p:cNvPr id="7183" name="Line 3"/>
            <p:cNvSpPr>
              <a:spLocks noChangeShapeType="1"/>
            </p:cNvSpPr>
            <p:nvPr/>
          </p:nvSpPr>
          <p:spPr bwMode="auto">
            <a:xfrm flipH="1" flipV="1">
              <a:off x="196796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4" name="Line 4"/>
            <p:cNvSpPr>
              <a:spLocks noChangeShapeType="1"/>
            </p:cNvSpPr>
            <p:nvPr/>
          </p:nvSpPr>
          <p:spPr bwMode="auto">
            <a:xfrm flipV="1">
              <a:off x="1967964" y="2160"/>
              <a:ext cx="4608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4944192" y="566124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Alder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191344" y="1989138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Pensjon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4645-5DC7-4050-8734-70C70667A7B4}" type="slidenum">
              <a:rPr lang="nb-NO" altLang="nb-NO" smtClean="0"/>
              <a:pPr/>
              <a:t>19</a:t>
            </a:fld>
            <a:endParaRPr lang="nb-NO" altLang="nb-NO"/>
          </a:p>
        </p:txBody>
      </p:sp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Folketrygd og tjenestepensjon fra 67 år</a:t>
            </a: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 flipV="1">
            <a:off x="1631824" y="3012606"/>
            <a:ext cx="2088232" cy="344386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3720056" y="3012606"/>
            <a:ext cx="1552748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1647538" y="2852937"/>
            <a:ext cx="3625266" cy="921908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0128448" y="5661397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Alder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5375600" y="1989287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Pensjon</a:t>
            </a:r>
          </a:p>
        </p:txBody>
      </p:sp>
      <p:cxnSp>
        <p:nvCxnSpPr>
          <p:cNvPr id="43" name="Rett linje 42"/>
          <p:cNvCxnSpPr/>
          <p:nvPr/>
        </p:nvCxnSpPr>
        <p:spPr>
          <a:xfrm flipV="1">
            <a:off x="6816080" y="3014117"/>
            <a:ext cx="2952328" cy="486891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>
            <a:off x="9768408" y="3012606"/>
            <a:ext cx="688652" cy="0"/>
          </a:xfrm>
          <a:prstGeom prst="line">
            <a:avLst/>
          </a:prstGeom>
          <a:ln w="25400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V="1">
            <a:off x="6831794" y="2939140"/>
            <a:ext cx="3625266" cy="921908"/>
          </a:xfrm>
          <a:prstGeom prst="line">
            <a:avLst/>
          </a:prstGeom>
          <a:ln w="25400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3720056" y="1989138"/>
            <a:ext cx="0" cy="3527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/>
          <p:cNvCxnSpPr/>
          <p:nvPr/>
        </p:nvCxnSpPr>
        <p:spPr>
          <a:xfrm>
            <a:off x="9768408" y="1988840"/>
            <a:ext cx="0" cy="35274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6312024" y="1844824"/>
            <a:ext cx="4608512" cy="3671888"/>
            <a:chOff x="1967964" y="1008"/>
            <a:chExt cx="4608512" cy="1152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H="1" flipV="1">
              <a:off x="196796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V="1">
              <a:off x="1967964" y="2160"/>
              <a:ext cx="46085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6199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83432" y="296652"/>
            <a:ext cx="10153784" cy="1143000"/>
          </a:xfrm>
        </p:spPr>
        <p:txBody>
          <a:bodyPr/>
          <a:lstStyle/>
          <a:p>
            <a:r>
              <a:rPr lang="nb-NO" dirty="0" smtClean="0"/>
              <a:t>Ny statsråd 16. desember – rapport 17. desember!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19507"/>
          <a:stretch/>
        </p:blipFill>
        <p:spPr>
          <a:xfrm>
            <a:off x="963800" y="1592263"/>
            <a:ext cx="6496868" cy="45370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80" y="1597695"/>
            <a:ext cx="3155080" cy="4531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59428" y="296652"/>
            <a:ext cx="10032747" cy="1143000"/>
          </a:xfrm>
        </p:spPr>
        <p:txBody>
          <a:bodyPr/>
          <a:lstStyle/>
          <a:p>
            <a:r>
              <a:rPr lang="nb-NO" dirty="0" smtClean="0"/>
              <a:t>Dagens offentlige tjenestepensjon vil forvitre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59428" y="1592798"/>
            <a:ext cx="10609180" cy="464451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AFP blir stadig mindre attraktiv som tidligpensjonsordning fordi leve-aldersjusteringen reduserer nivået fra 67 år for de som går av tidlig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Med full opptjening må offentlig </a:t>
            </a:r>
            <a:r>
              <a:rPr lang="nb-NO" dirty="0"/>
              <a:t>ansatte </a:t>
            </a:r>
            <a:r>
              <a:rPr lang="nb-NO" dirty="0" smtClean="0"/>
              <a:t>jobbe </a:t>
            </a:r>
            <a:r>
              <a:rPr lang="nb-NO" dirty="0"/>
              <a:t>lengre enn i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privat </a:t>
            </a:r>
            <a:r>
              <a:rPr lang="nb-NO" dirty="0"/>
              <a:t>sektor </a:t>
            </a:r>
            <a:r>
              <a:rPr lang="nb-NO" dirty="0" smtClean="0"/>
              <a:t>for </a:t>
            </a:r>
            <a:r>
              <a:rPr lang="nb-NO" dirty="0"/>
              <a:t>å kompensere for </a:t>
            </a:r>
            <a:r>
              <a:rPr lang="nb-NO" dirty="0" smtClean="0"/>
              <a:t>levealdersjusteringen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For de som jobber etter 67 år, blir tjenestepensjonen </a:t>
            </a:r>
            <a:br>
              <a:rPr lang="nb-NO" dirty="0" smtClean="0"/>
            </a:br>
            <a:r>
              <a:rPr lang="nb-NO" dirty="0" smtClean="0"/>
              <a:t>en stadig lavere andel av samlet pensjon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Utbetalingene fra tjenestepensjonsordningene </a:t>
            </a:r>
            <a:br>
              <a:rPr lang="nb-NO" dirty="0" smtClean="0"/>
            </a:br>
            <a:r>
              <a:rPr lang="nb-NO" dirty="0" smtClean="0"/>
              <a:t>vil bli stadig lavere for yngre årskull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730" y="4473078"/>
            <a:ext cx="3307940" cy="1764234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53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 </a:t>
            </a:r>
            <a:r>
              <a:rPr lang="nb-NO" dirty="0" smtClean="0"/>
              <a:t>Rapport 17. desember </a:t>
            </a:r>
            <a:r>
              <a:rPr lang="nb-NO" dirty="0" smtClean="0"/>
              <a:t>2015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687175" y="6315075"/>
            <a:ext cx="504825" cy="2159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>
            <a:lum bright="68000"/>
          </a:blip>
          <a:srcRect b="24812"/>
          <a:stretch/>
        </p:blipFill>
        <p:spPr>
          <a:xfrm>
            <a:off x="0" y="18295"/>
            <a:ext cx="12192000" cy="6291025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Problemstillinger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15480" y="2101498"/>
            <a:ext cx="4464496" cy="524553"/>
          </a:xfrm>
          <a:prstGeom prst="rect">
            <a:avLst/>
          </a:prstGeom>
          <a:solidFill>
            <a:srgbClr val="0F0B61"/>
          </a:solidFill>
        </p:spPr>
        <p:txBody>
          <a:bodyPr wrap="square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Ny modell for alderspensjon?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320136" y="2613947"/>
            <a:ext cx="4032448" cy="524553"/>
          </a:xfrm>
          <a:prstGeom prst="rect">
            <a:avLst/>
          </a:prstGeom>
          <a:solidFill>
            <a:srgbClr val="0F0B61"/>
          </a:solidFill>
        </p:spPr>
        <p:txBody>
          <a:bodyPr wrap="square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Hva bør skje med AFP?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639616" y="3342702"/>
            <a:ext cx="4032448" cy="587441"/>
          </a:xfrm>
          <a:prstGeom prst="rect">
            <a:avLst/>
          </a:prstGeom>
          <a:solidFill>
            <a:srgbClr val="0F0B61"/>
          </a:solidFill>
        </p:spPr>
        <p:txBody>
          <a:bodyPr wrap="square" tIns="108000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Samordningsregler?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096000" y="4496424"/>
            <a:ext cx="4032448" cy="587441"/>
          </a:xfrm>
          <a:prstGeom prst="rect">
            <a:avLst/>
          </a:prstGeom>
          <a:solidFill>
            <a:srgbClr val="0F0B61"/>
          </a:solidFill>
        </p:spPr>
        <p:txBody>
          <a:bodyPr wrap="square" tIns="108000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Individuell garanti?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127448" y="4791830"/>
            <a:ext cx="4032448" cy="587441"/>
          </a:xfrm>
          <a:prstGeom prst="rect">
            <a:avLst/>
          </a:prstGeom>
          <a:solidFill>
            <a:srgbClr val="0F0B61"/>
          </a:solidFill>
        </p:spPr>
        <p:txBody>
          <a:bodyPr wrap="square" tIns="108000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Særaldersgrenser?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863752" y="5615831"/>
            <a:ext cx="4032448" cy="587441"/>
          </a:xfrm>
          <a:prstGeom prst="rect">
            <a:avLst/>
          </a:prstGeom>
          <a:solidFill>
            <a:srgbClr val="0F0B61"/>
          </a:solidFill>
        </p:spPr>
        <p:txBody>
          <a:bodyPr wrap="square" tIns="108000" bIns="108000" rtlCol="0" anchor="ctr" anchorCtr="1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Innfasing?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2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Tilnærming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7153374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Særaldersgrenser må vente!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Samordningsregler og individuell garanti </a:t>
            </a:r>
            <a:br>
              <a:rPr lang="nb-NO" dirty="0" smtClean="0"/>
            </a:br>
            <a:r>
              <a:rPr lang="nb-NO" dirty="0" smtClean="0"/>
              <a:t>er en del av overgangsreglene, </a:t>
            </a:r>
            <a:r>
              <a:rPr lang="nb-NO" dirty="0"/>
              <a:t>og </a:t>
            </a:r>
            <a:r>
              <a:rPr lang="nb-NO" dirty="0" smtClean="0"/>
              <a:t>må </a:t>
            </a:r>
            <a:br>
              <a:rPr lang="nb-NO" dirty="0" smtClean="0"/>
            </a:br>
            <a:r>
              <a:rPr lang="nb-NO" dirty="0" smtClean="0"/>
              <a:t>derfor vurderes </a:t>
            </a:r>
            <a:r>
              <a:rPr lang="nb-NO" dirty="0"/>
              <a:t>i lys av og i </a:t>
            </a:r>
            <a:r>
              <a:rPr lang="nb-NO" dirty="0" smtClean="0"/>
              <a:t>sammenheng </a:t>
            </a:r>
            <a:r>
              <a:rPr lang="nb-NO" dirty="0"/>
              <a:t>med den langsiktige løsningen</a:t>
            </a:r>
            <a:endParaRPr lang="nb-NO" dirty="0" smtClean="0"/>
          </a:p>
          <a:p>
            <a:pPr>
              <a:spcBef>
                <a:spcPts val="1800"/>
              </a:spcBef>
            </a:pPr>
            <a:r>
              <a:rPr lang="nb-NO" dirty="0" smtClean="0"/>
              <a:t>Langsiktig løsning må på plass først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Ny modell for alderspensjon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Avklare AFP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pic>
        <p:nvPicPr>
          <p:cNvPr id="5" name="Picture 6" descr="http://www.norges-bank.no/Upload/Images/Sedler_mynter/pall_300dpi.jpg"/>
          <p:cNvPicPr>
            <a:picLocks noChangeAspect="1" noChangeArrowheads="1"/>
          </p:cNvPicPr>
          <p:nvPr/>
        </p:nvPicPr>
        <p:blipFill>
          <a:blip r:embed="rId2" cstate="print"/>
          <a:srcRect t="401" b="6134"/>
          <a:stretch>
            <a:fillRect/>
          </a:stretch>
        </p:blipFill>
        <p:spPr bwMode="auto">
          <a:xfrm>
            <a:off x="7626158" y="1628800"/>
            <a:ext cx="423048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7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Prinsipielt utgangspunkt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58850" y="1592797"/>
            <a:ext cx="10033325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nb-NO" dirty="0" smtClean="0"/>
              <a:t>La til grunn i oppdragsbeskrivelsen:</a:t>
            </a:r>
          </a:p>
          <a:p>
            <a:pPr lvl="0">
              <a:spcBef>
                <a:spcPts val="1200"/>
              </a:spcBef>
            </a:pPr>
            <a:r>
              <a:rPr lang="nb-NO" dirty="0"/>
              <a:t>Alle år i jobb skal gi </a:t>
            </a:r>
            <a:r>
              <a:rPr lang="nb-NO" dirty="0" smtClean="0"/>
              <a:t>pensjonsopptjening</a:t>
            </a:r>
            <a:endParaRPr lang="nb-NO" dirty="0"/>
          </a:p>
          <a:p>
            <a:pPr lvl="0">
              <a:spcBef>
                <a:spcPts val="1200"/>
              </a:spcBef>
            </a:pPr>
            <a:r>
              <a:rPr lang="nb-NO" dirty="0"/>
              <a:t>Tjenestepensjonen skal beregnes uavhengig av </a:t>
            </a:r>
            <a:r>
              <a:rPr lang="nb-NO" dirty="0" smtClean="0"/>
              <a:t>folketrygden</a:t>
            </a:r>
            <a:endParaRPr lang="nb-NO" dirty="0"/>
          </a:p>
          <a:p>
            <a:pPr>
              <a:spcBef>
                <a:spcPts val="1200"/>
              </a:spcBef>
            </a:pPr>
            <a:r>
              <a:rPr lang="nb-NO" dirty="0"/>
              <a:t>Pensjonen skal kunne tas ut fleksibelt fra 62 år og kombineres med arbeidsinntekt uten at pensjonen blir </a:t>
            </a:r>
            <a:r>
              <a:rPr lang="nb-NO" dirty="0" smtClean="0"/>
              <a:t>avkortet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b-NO" dirty="0" smtClean="0">
                <a:sym typeface="Wingdings" panose="05000000000000000000" pitchFamily="2" charset="2"/>
              </a:rPr>
              <a:t></a:t>
            </a:r>
            <a:endParaRPr lang="nb-NO" dirty="0" smtClean="0"/>
          </a:p>
          <a:p>
            <a:pPr>
              <a:spcBef>
                <a:spcPts val="1200"/>
              </a:spcBef>
            </a:pPr>
            <a:r>
              <a:rPr lang="nb-NO" dirty="0" smtClean="0"/>
              <a:t>AFP kan ikke videreføres </a:t>
            </a:r>
            <a:r>
              <a:rPr lang="nb-NO" dirty="0"/>
              <a:t>som en </a:t>
            </a:r>
            <a:r>
              <a:rPr lang="nb-NO" dirty="0" smtClean="0"/>
              <a:t>tidligpensjons­ordning 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Alderspensjonen </a:t>
            </a:r>
            <a:r>
              <a:rPr lang="nb-NO" dirty="0"/>
              <a:t>må utformes etter samme prinsipper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som blant annet ny </a:t>
            </a:r>
            <a:r>
              <a:rPr lang="nb-NO" dirty="0"/>
              <a:t>alderspensjon i folketrygden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38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Modellvalg alderspensjon: Innskuddspensjon?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6217270" cy="4525963"/>
          </a:xfrm>
        </p:spPr>
        <p:txBody>
          <a:bodyPr/>
          <a:lstStyle/>
          <a:p>
            <a:r>
              <a:rPr lang="nb-NO" dirty="0" smtClean="0"/>
              <a:t>Forenklende med like pensjonsregler </a:t>
            </a:r>
            <a:br>
              <a:rPr lang="nb-NO" dirty="0" smtClean="0"/>
            </a:br>
            <a:r>
              <a:rPr lang="nb-NO" dirty="0" smtClean="0"/>
              <a:t>i privat og offentlig sektor</a:t>
            </a:r>
          </a:p>
          <a:p>
            <a:pPr>
              <a:spcBef>
                <a:spcPts val="1800"/>
              </a:spcBef>
            </a:pPr>
            <a:r>
              <a:rPr lang="nb-NO" i="1" dirty="0" smtClean="0"/>
              <a:t>Innskuddspensjon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Ren spareordning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Kapitalen = Summen av årlige innskudd og avkastning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Ved dødsfall tilfaller midlene arvingene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Normalt tidsbegrensede utbetalinger (til 77 år)</a:t>
            </a:r>
          </a:p>
          <a:p>
            <a:pPr>
              <a:spcBef>
                <a:spcPts val="600"/>
              </a:spcBef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007518"/>
            <a:ext cx="3914006" cy="415453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52" y="5301208"/>
            <a:ext cx="2857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5279758"/>
            <a:ext cx="2016128" cy="112884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Modellvalg alderspensjon: Hybridpensjon?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6001246" cy="4525963"/>
          </a:xfrm>
        </p:spPr>
        <p:txBody>
          <a:bodyPr/>
          <a:lstStyle/>
          <a:p>
            <a:r>
              <a:rPr lang="nb-NO" dirty="0" smtClean="0"/>
              <a:t>Forenklende med like pensjonsregler i privat og offentlig sektor</a:t>
            </a:r>
          </a:p>
          <a:p>
            <a:pPr>
              <a:spcBef>
                <a:spcPts val="1800"/>
              </a:spcBef>
            </a:pPr>
            <a:r>
              <a:rPr lang="nb-NO" i="1" dirty="0" smtClean="0"/>
              <a:t>Hybridpensjon</a:t>
            </a:r>
            <a:endParaRPr lang="nb-NO" i="1" dirty="0"/>
          </a:p>
          <a:p>
            <a:pPr lvl="1">
              <a:spcBef>
                <a:spcPts val="600"/>
              </a:spcBef>
            </a:pPr>
            <a:r>
              <a:rPr lang="nb-NO" dirty="0" smtClean="0"/>
              <a:t>Spareordning med forsikringselementer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Normalt livsvarige pensjoner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Dødelighetsarv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Kan ha garantert regulering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91" y="5279758"/>
            <a:ext cx="2857500" cy="134302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058" y="2132856"/>
            <a:ext cx="443655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Modellvalg alderspensjon: Påslagsordning!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7915327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Vil ha livsvarige </a:t>
            </a:r>
            <a:r>
              <a:rPr lang="nb-NO" dirty="0"/>
              <a:t>pensjoner og garantert regulering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Vil ha kjønnsnøytrale regler for opptjening og uttak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Svaret er: </a:t>
            </a:r>
            <a:r>
              <a:rPr lang="nb-NO" i="1" dirty="0" smtClean="0"/>
              <a:t>Påslagsordning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Pensjonsavtalen definerer årlig opptjening, </a:t>
            </a:r>
            <a:br>
              <a:rPr lang="nb-NO" dirty="0" smtClean="0"/>
            </a:br>
            <a:r>
              <a:rPr lang="nb-NO" dirty="0" smtClean="0"/>
              <a:t>ikke arbeidsgivers innskudd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Opptjeningen omregnes til årlig pensjon vha. folketrygdens delingstall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Enklere for den enkelte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Noe mer komplisert enn en hybrid for arbeidsgiverne og leverandørene</a:t>
            </a:r>
          </a:p>
          <a:p>
            <a:pPr marL="0" indent="0">
              <a:spcBef>
                <a:spcPts val="1800"/>
              </a:spcBef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4822009"/>
            <a:ext cx="3168352" cy="177427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90" y="2404079"/>
            <a:ext cx="2673825" cy="23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Hva med AFP?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10465742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Videreføre (verdien av) AFP som en selvstendig ytelse?</a:t>
            </a:r>
          </a:p>
          <a:p>
            <a:pPr>
              <a:spcBef>
                <a:spcPts val="1800"/>
              </a:spcBef>
            </a:pPr>
            <a:r>
              <a:rPr lang="nb-NO" dirty="0"/>
              <a:t>Kompliserende med </a:t>
            </a:r>
            <a:r>
              <a:rPr lang="nb-NO" i="1" dirty="0"/>
              <a:t>både</a:t>
            </a:r>
            <a:r>
              <a:rPr lang="nb-NO" dirty="0"/>
              <a:t> tjenestepensjon og </a:t>
            </a:r>
            <a:r>
              <a:rPr lang="nb-NO" dirty="0" smtClean="0"/>
              <a:t>AFP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AFP premierer arbeid til 62 år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Å legge AFP inn i tjenestepensjonen kan gi noen svært høy pensjon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Lagt til grunn at det skal være en selvstendig AFP-ytelse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Utformes etter mønster av ny AFP i privat sektor</a:t>
            </a:r>
          </a:p>
          <a:p>
            <a:pPr lvl="1">
              <a:spcBef>
                <a:spcPts val="600"/>
              </a:spcBef>
            </a:pPr>
            <a:r>
              <a:rPr lang="nb-NO" dirty="0" smtClean="0"/>
              <a:t>Utformes på beholdningsform og uten tonivåuttak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Beskriver også en «forsikret AF</a:t>
            </a:r>
            <a:r>
              <a:rPr lang="nb-NO" dirty="0"/>
              <a:t>P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5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Samordningsregler og individuell garanti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10609758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Bygger i stor grad på utredningene i 2012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i="1" dirty="0" smtClean="0">
                <a:sym typeface="Wingdings" panose="05000000000000000000" pitchFamily="2" charset="2"/>
              </a:rPr>
              <a:t>Samordningsregler</a:t>
            </a:r>
            <a:r>
              <a:rPr lang="nb-NO" dirty="0" smtClean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sym typeface="Wingdings" panose="05000000000000000000" pitchFamily="2" charset="2"/>
              </a:rPr>
              <a:t>Den tekniske løsningen i 2012 var god. Ukontroversielt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i="1" dirty="0" smtClean="0">
                <a:sym typeface="Wingdings" panose="05000000000000000000" pitchFamily="2" charset="2"/>
              </a:rPr>
              <a:t>Individuell garanti</a:t>
            </a:r>
            <a:r>
              <a:rPr lang="nb-NO" dirty="0" smtClean="0">
                <a:sym typeface="Wingdings" panose="05000000000000000000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nb-NO" dirty="0" smtClean="0">
                <a:sym typeface="Wingdings" panose="05000000000000000000" pitchFamily="2" charset="2"/>
              </a:rPr>
              <a:t>Beskriver to alternativer: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nb-NO" dirty="0"/>
              <a:t>Den eksisterende garantien fases gradvis ut med </a:t>
            </a:r>
            <a:r>
              <a:rPr lang="nb-NO" dirty="0" smtClean="0"/>
              <a:t>årskull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nb-NO" dirty="0"/>
              <a:t>Fases ut ved at yngre årskull får en andel av garantien som </a:t>
            </a:r>
            <a:r>
              <a:rPr lang="nb-NO" dirty="0" smtClean="0"/>
              <a:t>avhenger </a:t>
            </a:r>
            <a:r>
              <a:rPr lang="nb-NO" dirty="0"/>
              <a:t>av hvor stor andel av samlet opptjening som er før 2011</a:t>
            </a:r>
            <a:endParaRPr lang="nb-NO" dirty="0" smtClean="0">
              <a:sym typeface="Wingdings" panose="05000000000000000000" pitchFamily="2" charset="2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6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Prosessen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10609758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dirty="0" smtClean="0"/>
              <a:t>Arbeids- og sosialministeren og partene ble 12. juni enige om at departementet skulle </a:t>
            </a:r>
            <a:r>
              <a:rPr lang="nb-NO" dirty="0"/>
              <a:t>utarbeide en rapport om nye </a:t>
            </a:r>
            <a:r>
              <a:rPr lang="nb-NO" dirty="0" smtClean="0"/>
              <a:t>pensjons-ordninger </a:t>
            </a:r>
            <a:r>
              <a:rPr lang="nb-NO" dirty="0"/>
              <a:t>for ansatte i offentlig sektor, samt </a:t>
            </a:r>
            <a:r>
              <a:rPr lang="nb-NO" dirty="0" smtClean="0"/>
              <a:t>overgangs­ordninger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Omforent «oppdragsbeskrivelse»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Arbeidsgruppe på embetsnivå, møter med partene</a:t>
            </a:r>
          </a:p>
          <a:p>
            <a:pPr lvl="1"/>
            <a:r>
              <a:rPr lang="nb-NO" dirty="0" smtClean="0"/>
              <a:t>Unngå fastlåste posisjoner – gi partene tid til å utvikle sine synspunkter</a:t>
            </a:r>
          </a:p>
          <a:p>
            <a:pPr lvl="1"/>
            <a:r>
              <a:rPr lang="nb-NO" dirty="0" smtClean="0"/>
              <a:t>Utvikle en likere problemforståelse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Konstruktiv prosess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Rapport lagt ut 17. desember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9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en-US" dirty="0" smtClean="0"/>
              <a:t>The future's so bright</a:t>
            </a:r>
            <a:r>
              <a:rPr lang="nb-NO" dirty="0" smtClean="0"/>
              <a:t> …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4206" t="1515" r="12503" b="9081"/>
          <a:stretch/>
        </p:blipFill>
        <p:spPr>
          <a:xfrm>
            <a:off x="2233476" y="1575032"/>
            <a:ext cx="7725047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11687175" y="6315075"/>
            <a:ext cx="504825" cy="2159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8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Formålet med rapporten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10033325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b-NO" dirty="0" smtClean="0"/>
              <a:t>«Rapporten </a:t>
            </a:r>
            <a:r>
              <a:rPr lang="nb-NO" dirty="0"/>
              <a:t>skal være grunnlag for å vurdere om man sammen med partene skal arbeide for å oppnå enighet om nye pensjons­løsninger for offentlig </a:t>
            </a:r>
            <a:r>
              <a:rPr lang="nb-NO" dirty="0" smtClean="0"/>
              <a:t>ansatte»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IKKE konkret </a:t>
            </a:r>
            <a:r>
              <a:rPr lang="nb-NO" dirty="0"/>
              <a:t>forslag til nye pensjonsordninger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/>
              <a:t>offentlig </a:t>
            </a:r>
            <a:r>
              <a:rPr lang="nb-NO" dirty="0" smtClean="0"/>
              <a:t>ansatte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Beskriver </a:t>
            </a:r>
            <a:r>
              <a:rPr lang="nb-NO" dirty="0"/>
              <a:t>et mulighetsrom som en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ny </a:t>
            </a:r>
            <a:r>
              <a:rPr lang="nb-NO" dirty="0"/>
              <a:t>ordning kan utformes </a:t>
            </a:r>
            <a:r>
              <a:rPr lang="nb-NO" dirty="0" smtClean="0"/>
              <a:t>innenfor</a:t>
            </a:r>
          </a:p>
          <a:p>
            <a:pPr>
              <a:spcBef>
                <a:spcPts val="1800"/>
              </a:spcBef>
            </a:pPr>
            <a:r>
              <a:rPr lang="nb-NO" dirty="0" smtClean="0"/>
              <a:t>Kartlegging </a:t>
            </a:r>
            <a:r>
              <a:rPr lang="nb-NO" dirty="0"/>
              <a:t>og diskusjon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5" name="Picture 2" descr="http://quadrobay.com/quadrobay/images/f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66719"/>
            <a:ext cx="3384376" cy="30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>
          <a:xfrm>
            <a:off x="1193922" y="1697144"/>
            <a:ext cx="9792000" cy="37480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b-NO" dirty="0" smtClean="0"/>
              <a:t>Disposisjon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/>
              <a:t>Hva er offentlig tjenestepensjon?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/>
              <a:t>Hva er problemet?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b-NO" dirty="0" smtClean="0"/>
              <a:t>Rapport 17. desember </a:t>
            </a:r>
            <a:r>
              <a:rPr lang="nb-NO" dirty="0" smtClean="0"/>
              <a:t>2015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687175" y="6315075"/>
            <a:ext cx="504825" cy="2159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1. Hva er offentlig tjenestepensjon?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11687175" y="6315075"/>
            <a:ext cx="504825" cy="215900"/>
          </a:xfrm>
        </p:spPr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9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71669" y="2924175"/>
            <a:ext cx="3671961" cy="2592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 smtClean="0"/>
              <a:t>Tjenestepensjon 66 %</a:t>
            </a:r>
            <a:endParaRPr lang="nb-NO" altLang="nb-NO" dirty="0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414094" y="1844675"/>
            <a:ext cx="7634234" cy="3671888"/>
            <a:chOff x="805" y="1008"/>
            <a:chExt cx="3125" cy="1152"/>
          </a:xfrm>
        </p:grpSpPr>
        <p:sp>
          <p:nvSpPr>
            <p:cNvPr id="7183" name="Line 3"/>
            <p:cNvSpPr>
              <a:spLocks noChangeShapeType="1"/>
            </p:cNvSpPr>
            <p:nvPr/>
          </p:nvSpPr>
          <p:spPr bwMode="auto">
            <a:xfrm flipH="1" flipV="1">
              <a:off x="814" y="1008"/>
              <a:ext cx="0" cy="1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4" name="Line 4"/>
            <p:cNvSpPr>
              <a:spLocks noChangeShapeType="1"/>
            </p:cNvSpPr>
            <p:nvPr/>
          </p:nvSpPr>
          <p:spPr bwMode="auto">
            <a:xfrm flipV="1">
              <a:off x="805" y="2160"/>
              <a:ext cx="31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871670" y="3644901"/>
            <a:ext cx="3671960" cy="18716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Alderspensjon fra folketrygden </a:t>
            </a:r>
            <a:br>
              <a:rPr lang="nb-NO" altLang="nb-NO"/>
            </a:br>
            <a:r>
              <a:rPr lang="nb-NO" altLang="nb-NO"/>
              <a:t>fra 67 år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574681" y="2924175"/>
            <a:ext cx="1296988" cy="25923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/>
              <a:t>Tjeneste-</a:t>
            </a:r>
            <a:br>
              <a:rPr lang="nb-NO" altLang="nb-NO" dirty="0"/>
            </a:br>
            <a:r>
              <a:rPr lang="nb-NO" altLang="nb-NO" dirty="0"/>
              <a:t>pensjons-</a:t>
            </a:r>
            <a:br>
              <a:rPr lang="nb-NO" altLang="nb-NO" dirty="0"/>
            </a:br>
            <a:r>
              <a:rPr lang="nb-NO" altLang="nb-NO" dirty="0"/>
              <a:t>beregnet</a:t>
            </a:r>
            <a:br>
              <a:rPr lang="nb-NO" altLang="nb-NO" dirty="0"/>
            </a:br>
            <a:r>
              <a:rPr lang="nb-NO" altLang="nb-NO" dirty="0"/>
              <a:t>AFP</a:t>
            </a:r>
            <a:br>
              <a:rPr lang="nb-NO" altLang="nb-NO" dirty="0"/>
            </a:br>
            <a:r>
              <a:rPr lang="nb-NO" altLang="nb-NO" dirty="0"/>
              <a:t>65–66 år</a:t>
            </a: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4871670" y="2781300"/>
            <a:ext cx="3671960" cy="863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/>
              <a:t>Tjenestepensjon med samordningsfradrag fra 67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547819" y="55165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67 år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8174437" y="5589240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Alder</a:t>
            </a:r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3250831" y="55165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65 år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1450606" y="551656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/>
              <a:t>62 år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3863606" y="255746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66 %</a:t>
            </a:r>
          </a:p>
        </p:txBody>
      </p:sp>
      <p:sp>
        <p:nvSpPr>
          <p:cNvPr id="7180" name="Rectangle 23"/>
          <p:cNvSpPr>
            <a:spLocks noChangeArrowheads="1"/>
          </p:cNvSpPr>
          <p:nvPr/>
        </p:nvSpPr>
        <p:spPr bwMode="auto">
          <a:xfrm>
            <a:off x="1774457" y="3644901"/>
            <a:ext cx="1800225" cy="18716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/>
              <a:t>Folketrygd-</a:t>
            </a:r>
            <a:br>
              <a:rPr lang="nb-NO" altLang="nb-NO" dirty="0"/>
            </a:br>
            <a:r>
              <a:rPr lang="nb-NO" altLang="nb-NO" dirty="0"/>
              <a:t>beregnet AFP </a:t>
            </a:r>
            <a:br>
              <a:rPr lang="nb-NO" altLang="nb-NO" dirty="0"/>
            </a:br>
            <a:r>
              <a:rPr lang="nb-NO" altLang="nb-NO" dirty="0"/>
              <a:t>62–64 år </a:t>
            </a:r>
          </a:p>
        </p:txBody>
      </p:sp>
      <p:sp>
        <p:nvSpPr>
          <p:cNvPr id="7181" name="Rectangle 24"/>
          <p:cNvSpPr>
            <a:spLocks noChangeArrowheads="1"/>
          </p:cNvSpPr>
          <p:nvPr/>
        </p:nvSpPr>
        <p:spPr bwMode="auto">
          <a:xfrm>
            <a:off x="1774457" y="3213100"/>
            <a:ext cx="1800225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dirty="0"/>
              <a:t>AFP-tillegg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479056" y="1989138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nb-NO" altLang="nb-NO" sz="1600" dirty="0"/>
              <a:t>Pensjon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8976320" y="1628800"/>
            <a:ext cx="27837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Offentlig tjenestepensjon</a:t>
            </a:r>
            <a:r>
              <a:rPr lang="nb-NO" dirty="0" smtClean="0"/>
              <a:t>: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nb-NO" dirty="0" smtClean="0"/>
              <a:t>66 %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nb-NO" dirty="0" smtClean="0"/>
              <a:t>30 års opptjeningstid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nb-NO" dirty="0" smtClean="0"/>
              <a:t>Sluttlønn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4645-5DC7-4050-8734-70C70667A7B4}" type="slidenum">
              <a:rPr lang="nb-NO" altLang="nb-NO" smtClean="0"/>
              <a:pPr/>
              <a:t>7</a:t>
            </a:fld>
            <a:endParaRPr lang="nb-NO" altLang="nb-NO"/>
          </a:p>
        </p:txBody>
      </p:sp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Pensjonssystemet i </a:t>
            </a:r>
            <a:r>
              <a:rPr lang="nb-NO" smtClean="0"/>
              <a:t>offentlig sektor</a:t>
            </a:r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8996689" y="2996952"/>
            <a:ext cx="278794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Samordning</a:t>
            </a:r>
            <a:r>
              <a:rPr lang="nb-NO" dirty="0" smtClean="0"/>
              <a:t>:</a:t>
            </a:r>
          </a:p>
          <a:p>
            <a:r>
              <a:rPr lang="nb-NO" dirty="0" smtClean="0"/>
              <a:t>All folketrygd trekkes ikke</a:t>
            </a:r>
            <a:br>
              <a:rPr lang="nb-NO" dirty="0" smtClean="0"/>
            </a:br>
            <a:r>
              <a:rPr lang="nb-NO" dirty="0" smtClean="0"/>
              <a:t>fra brutto tjenestepensjon</a:t>
            </a:r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9047538" y="4077072"/>
            <a:ext cx="280910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i="1" dirty="0" smtClean="0"/>
              <a:t>AFP</a:t>
            </a:r>
            <a:r>
              <a:rPr lang="nb-NO" dirty="0" smtClean="0"/>
              <a:t>: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nb-NO" dirty="0" smtClean="0"/>
              <a:t>Tidligpensjonsordning</a:t>
            </a:r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nb-NO" dirty="0" smtClean="0"/>
              <a:t>«Kvalifikasjonsordning»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Begrenset mulighet for</a:t>
            </a:r>
            <a:br>
              <a:rPr lang="nb-NO" dirty="0" smtClean="0"/>
            </a:br>
            <a:r>
              <a:rPr lang="nb-NO" dirty="0" smtClean="0"/>
              <a:t>å jobbe i tillegg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48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171" grpId="0" animBg="1"/>
      <p:bldP spid="7172" grpId="0" animBg="1"/>
      <p:bldP spid="7173" grpId="0" animBg="1"/>
      <p:bldP spid="7178" grpId="0"/>
      <p:bldP spid="7179" grpId="0"/>
      <p:bldP spid="7180" grpId="0" animBg="1"/>
      <p:bldP spid="7181" grpId="0" animBg="1"/>
      <p:bldP spid="2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Aldersgrenser i offentlig sektor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58851" y="1592797"/>
            <a:ext cx="10177462" cy="4525963"/>
          </a:xfrm>
        </p:spPr>
        <p:txBody>
          <a:bodyPr/>
          <a:lstStyle/>
          <a:p>
            <a:r>
              <a:rPr lang="nb-NO" dirty="0"/>
              <a:t>Aldersgrense: Rett og plikt til å fratre</a:t>
            </a:r>
          </a:p>
          <a:p>
            <a:pPr>
              <a:spcBef>
                <a:spcPts val="1200"/>
              </a:spcBef>
            </a:pPr>
            <a:r>
              <a:rPr lang="nb-NO" dirty="0"/>
              <a:t>Hovedregel i offentlig sektor: </a:t>
            </a:r>
            <a:r>
              <a:rPr lang="nb-NO" dirty="0" smtClean="0"/>
              <a:t>Grense </a:t>
            </a:r>
            <a:r>
              <a:rPr lang="nb-NO" dirty="0"/>
              <a:t>70 år </a:t>
            </a:r>
          </a:p>
          <a:p>
            <a:pPr>
              <a:spcBef>
                <a:spcPts val="1200"/>
              </a:spcBef>
            </a:pPr>
            <a:r>
              <a:rPr lang="nb-NO" dirty="0"/>
              <a:t>Særaldersgrenser: Enkelte stillinger har lavere </a:t>
            </a:r>
            <a:r>
              <a:rPr lang="nb-NO" dirty="0" smtClean="0"/>
              <a:t>aldersgrense: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- </a:t>
            </a:r>
            <a:r>
              <a:rPr lang="nb-NO" sz="2400" dirty="0"/>
              <a:t>60 år (politi, forsvaret, brannvesenet) </a:t>
            </a:r>
            <a:br>
              <a:rPr lang="nb-NO" sz="2400" dirty="0"/>
            </a:br>
            <a:r>
              <a:rPr lang="nb-NO" sz="2400" dirty="0"/>
              <a:t>- 65 år (renholdere, </a:t>
            </a:r>
            <a:r>
              <a:rPr lang="nb-NO" sz="2400" dirty="0" smtClean="0"/>
              <a:t>sykepleiere </a:t>
            </a:r>
            <a:r>
              <a:rPr lang="nb-NO" sz="2400" dirty="0"/>
              <a:t>og </a:t>
            </a:r>
            <a:r>
              <a:rPr lang="nb-NO" sz="2400" dirty="0" smtClean="0"/>
              <a:t>helsefagarbeidere</a:t>
            </a:r>
            <a:r>
              <a:rPr lang="nb-NO" sz="2400" dirty="0"/>
              <a:t>)</a:t>
            </a:r>
          </a:p>
          <a:p>
            <a:pPr>
              <a:spcBef>
                <a:spcPts val="1200"/>
              </a:spcBef>
            </a:pPr>
            <a:r>
              <a:rPr lang="nb-NO" dirty="0"/>
              <a:t>Særaldersgrenser: Ca. 20 % i staten, ca. 30 % i kommunene og ca. halvparten i helseforetakene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Pensjon: 66 % før 67 år, deretter ordinære regler (samordning)</a:t>
            </a:r>
          </a:p>
          <a:p>
            <a:pPr>
              <a:spcBef>
                <a:spcPts val="1200"/>
              </a:spcBef>
            </a:pPr>
            <a:r>
              <a:rPr lang="nb-NO" dirty="0" smtClean="0"/>
              <a:t>Kan </a:t>
            </a:r>
            <a:r>
              <a:rPr lang="nb-NO" dirty="0"/>
              <a:t>tas ut tre år før aldersgrensen hvis </a:t>
            </a:r>
            <a:r>
              <a:rPr lang="nb-NO" dirty="0" smtClean="0"/>
              <a:t>alder + tjenestetid ≥ </a:t>
            </a:r>
            <a:r>
              <a:rPr lang="nb-NO" dirty="0"/>
              <a:t>85 </a:t>
            </a:r>
            <a:r>
              <a:rPr lang="nb-NO" dirty="0" smtClean="0"/>
              <a:t>år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4645-5DC7-4050-8734-70C70667A7B4}" type="slidenum">
              <a:rPr lang="nb-NO" altLang="nb-NO" smtClean="0"/>
              <a:pPr/>
              <a:t>8</a:t>
            </a:fld>
            <a:endParaRPr lang="nb-NO" altLang="nb-NO"/>
          </a:p>
        </p:txBody>
      </p:sp>
      <p:pic>
        <p:nvPicPr>
          <p:cNvPr id="6" name="Picture 2" descr="http://daisy.sodor.no/generated/142545_279477_np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35737" y="0"/>
            <a:ext cx="445626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8850" y="296652"/>
            <a:ext cx="10033325" cy="1143000"/>
          </a:xfrm>
        </p:spPr>
        <p:txBody>
          <a:bodyPr/>
          <a:lstStyle/>
          <a:p>
            <a:r>
              <a:rPr lang="nb-NO" dirty="0" smtClean="0"/>
              <a:t>Utfordring: </a:t>
            </a:r>
            <a:r>
              <a:rPr lang="nb-NO" dirty="0"/>
              <a:t>Pensjonsreformen – folketrygden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8850" y="1592797"/>
            <a:ext cx="6073254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dirty="0"/>
              <a:t>Nye </a:t>
            </a:r>
            <a:r>
              <a:rPr lang="nb-NO" dirty="0" smtClean="0">
                <a:solidFill>
                  <a:srgbClr val="FF0000"/>
                </a:solidFill>
              </a:rPr>
              <a:t>opptjening</a:t>
            </a:r>
            <a:r>
              <a:rPr lang="nb-NO" dirty="0" smtClean="0"/>
              <a:t>sregler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dirty="0" smtClean="0"/>
              <a:t>Opptjening </a:t>
            </a:r>
            <a:r>
              <a:rPr lang="nb-NO" dirty="0"/>
              <a:t>fra første krone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dirty="0"/>
              <a:t>Alle år teller (alleårsopptjening)</a:t>
            </a:r>
          </a:p>
          <a:p>
            <a:pPr>
              <a:spcBef>
                <a:spcPts val="1800"/>
              </a:spcBef>
            </a:pPr>
            <a:r>
              <a:rPr lang="nb-NO" dirty="0"/>
              <a:t>Fleksibelt </a:t>
            </a:r>
            <a:r>
              <a:rPr lang="nb-NO" dirty="0">
                <a:solidFill>
                  <a:srgbClr val="FF0000"/>
                </a:solidFill>
              </a:rPr>
              <a:t>uttak</a:t>
            </a:r>
            <a:r>
              <a:rPr lang="nb-NO" dirty="0"/>
              <a:t> 62–75 år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dirty="0"/>
              <a:t>Høyere pensjon ved senere </a:t>
            </a:r>
            <a:r>
              <a:rPr lang="nb-NO" dirty="0" smtClean="0"/>
              <a:t>uttak</a:t>
            </a:r>
            <a:endParaRPr lang="nb-NO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nb-NO" dirty="0" smtClean="0"/>
              <a:t>Nøytrale regler </a:t>
            </a:r>
            <a:r>
              <a:rPr lang="nb-NO" dirty="0" smtClean="0">
                <a:sym typeface="Wingdings" panose="05000000000000000000" pitchFamily="2" charset="2"/>
              </a:rPr>
              <a:t> </a:t>
            </a:r>
            <a:r>
              <a:rPr lang="nb-NO" dirty="0">
                <a:sym typeface="Wingdings" panose="05000000000000000000" pitchFamily="2" charset="2"/>
              </a:rPr>
              <a:t>k</a:t>
            </a:r>
            <a:r>
              <a:rPr lang="nb-NO" dirty="0" smtClean="0"/>
              <a:t>ombinere </a:t>
            </a:r>
            <a:r>
              <a:rPr lang="nb-NO" dirty="0"/>
              <a:t>arbeid og pensjon uten avkorting</a:t>
            </a:r>
          </a:p>
          <a:p>
            <a:pPr>
              <a:spcBef>
                <a:spcPts val="1800"/>
              </a:spcBef>
            </a:pP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Levealdersjustering</a:t>
            </a:r>
            <a:endParaRPr lang="nb-NO" dirty="0"/>
          </a:p>
          <a:p>
            <a:pPr>
              <a:spcBef>
                <a:spcPts val="1800"/>
              </a:spcBef>
            </a:pPr>
            <a:r>
              <a:rPr lang="nb-NO" dirty="0"/>
              <a:t>Ny </a:t>
            </a:r>
            <a:r>
              <a:rPr lang="nb-NO" dirty="0">
                <a:solidFill>
                  <a:srgbClr val="FF0000"/>
                </a:solidFill>
              </a:rPr>
              <a:t>regulering</a:t>
            </a:r>
            <a:r>
              <a:rPr lang="nb-NO" dirty="0"/>
              <a:t> av løpende pensjoner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556793"/>
            <a:ext cx="4680520" cy="239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19" y="3950810"/>
            <a:ext cx="4784343" cy="2500158"/>
          </a:xfrm>
          <a:prstGeom prst="rect">
            <a:avLst/>
          </a:prstGeom>
        </p:spPr>
      </p:pic>
      <p:sp>
        <p:nvSpPr>
          <p:cNvPr id="5" name="Pil ned 4"/>
          <p:cNvSpPr/>
          <p:nvPr/>
        </p:nvSpPr>
        <p:spPr>
          <a:xfrm>
            <a:off x="9264352" y="4509120"/>
            <a:ext cx="1151759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9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ASD-pptmal_16-9_Norsk">
  <a:themeElements>
    <a:clrScheme name="DSS - ASD">
      <a:dk1>
        <a:sysClr val="windowText" lastClr="000000"/>
      </a:dk1>
      <a:lt1>
        <a:sysClr val="window" lastClr="FFFFFF"/>
      </a:lt1>
      <a:dk2>
        <a:srgbClr val="F58025"/>
      </a:dk2>
      <a:lt2>
        <a:srgbClr val="EAE8E5"/>
      </a:lt2>
      <a:accent1>
        <a:srgbClr val="F58025"/>
      </a:accent1>
      <a:accent2>
        <a:srgbClr val="221F72"/>
      </a:accent2>
      <a:accent3>
        <a:srgbClr val="0084A9"/>
      </a:accent3>
      <a:accent4>
        <a:srgbClr val="49A942"/>
      </a:accent4>
      <a:accent5>
        <a:srgbClr val="000000"/>
      </a:accent5>
      <a:accent6>
        <a:srgbClr val="7F7F7F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D-pptmal_16-9_Norsk.potx" id="{546C2E38-F7BD-4FFD-86EF-DC10404DC369}" vid="{200A0465-22FB-4AD7-B716-90568CF44A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ASD-pptmal_16-9_Norsk</Template>
  <TotalTime>1924</TotalTime>
  <Words>890</Words>
  <Application>Microsoft Office PowerPoint</Application>
  <PresentationFormat>Widescreen</PresentationFormat>
  <Paragraphs>214</Paragraphs>
  <Slides>31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Verdana</vt:lpstr>
      <vt:lpstr>Wingdings</vt:lpstr>
      <vt:lpstr>ASD-pptmal_16-9_Norsk</vt:lpstr>
      <vt:lpstr>PowerPoint-presentasjon</vt:lpstr>
      <vt:lpstr>Ny statsråd 16. desember – rapport 17. desember!</vt:lpstr>
      <vt:lpstr>Prosessen</vt:lpstr>
      <vt:lpstr>Formålet med rapporten</vt:lpstr>
      <vt:lpstr>PowerPoint-presentasjon</vt:lpstr>
      <vt:lpstr>PowerPoint-presentasjon</vt:lpstr>
      <vt:lpstr>Pensjonssystemet i offentlig sektor</vt:lpstr>
      <vt:lpstr>Aldersgrenser i offentlig sektor</vt:lpstr>
      <vt:lpstr>Utfordring: Pensjonsreformen – folketrygden</vt:lpstr>
      <vt:lpstr>Lønnsoppgjøret 2009</vt:lpstr>
      <vt:lpstr>Konkretisert i Prop. 107 L (2009–2010) </vt:lpstr>
      <vt:lpstr>To hengesaker etter Prop. 107 L</vt:lpstr>
      <vt:lpstr>PowerPoint-presentasjon</vt:lpstr>
      <vt:lpstr>Samfunnsmessige hensyn</vt:lpstr>
      <vt:lpstr>Situasjonen for den enkelte</vt:lpstr>
      <vt:lpstr>Pensjonsnivåer hvis tidlig avgang</vt:lpstr>
      <vt:lpstr>Uttaks- og opptjeningseffekt</vt:lpstr>
      <vt:lpstr>Folketrygd og tjenestepensjon fra 67 år</vt:lpstr>
      <vt:lpstr>Folketrygd og tjenestepensjon fra 67 år</vt:lpstr>
      <vt:lpstr>Dagens offentlige tjenestepensjon vil forvitre</vt:lpstr>
      <vt:lpstr>PowerPoint-presentasjon</vt:lpstr>
      <vt:lpstr>Problemstillinger</vt:lpstr>
      <vt:lpstr>Tilnærming</vt:lpstr>
      <vt:lpstr>Prinsipielt utgangspunkt</vt:lpstr>
      <vt:lpstr>Modellvalg alderspensjon: Innskuddspensjon?</vt:lpstr>
      <vt:lpstr>Modellvalg alderspensjon: Hybridpensjon?</vt:lpstr>
      <vt:lpstr>Modellvalg alderspensjon: Påslagsordning!</vt:lpstr>
      <vt:lpstr>Hva med AFP? </vt:lpstr>
      <vt:lpstr>Samordningsregler og individuell garanti</vt:lpstr>
      <vt:lpstr>The future's so bright …</vt:lpstr>
      <vt:lpstr>PowerPoint-presentasjon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Bergan Roar</dc:creator>
  <cp:lastModifiedBy>Roar Bergan</cp:lastModifiedBy>
  <cp:revision>214</cp:revision>
  <cp:lastPrinted>2016-03-30T08:05:52Z</cp:lastPrinted>
  <dcterms:created xsi:type="dcterms:W3CDTF">2015-12-08T11:39:00Z</dcterms:created>
  <dcterms:modified xsi:type="dcterms:W3CDTF">2016-03-30T08:10:40Z</dcterms:modified>
</cp:coreProperties>
</file>