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10" r:id="rId2"/>
  </p:sldMasterIdLst>
  <p:notesMasterIdLst>
    <p:notesMasterId r:id="rId27"/>
  </p:notesMasterIdLst>
  <p:handoutMasterIdLst>
    <p:handoutMasterId r:id="rId28"/>
  </p:handoutMasterIdLst>
  <p:sldIdLst>
    <p:sldId id="256" r:id="rId3"/>
    <p:sldId id="294" r:id="rId4"/>
    <p:sldId id="300" r:id="rId5"/>
    <p:sldId id="258" r:id="rId6"/>
    <p:sldId id="290" r:id="rId7"/>
    <p:sldId id="298" r:id="rId8"/>
    <p:sldId id="292" r:id="rId9"/>
    <p:sldId id="296" r:id="rId10"/>
    <p:sldId id="264" r:id="rId11"/>
    <p:sldId id="302" r:id="rId12"/>
    <p:sldId id="272" r:id="rId13"/>
    <p:sldId id="269" r:id="rId14"/>
    <p:sldId id="270" r:id="rId15"/>
    <p:sldId id="281" r:id="rId16"/>
    <p:sldId id="283" r:id="rId17"/>
    <p:sldId id="268" r:id="rId18"/>
    <p:sldId id="274" r:id="rId19"/>
    <p:sldId id="276" r:id="rId20"/>
    <p:sldId id="278" r:id="rId21"/>
    <p:sldId id="277" r:id="rId22"/>
    <p:sldId id="284" r:id="rId23"/>
    <p:sldId id="285" r:id="rId24"/>
    <p:sldId id="286" r:id="rId25"/>
    <p:sldId id="287" r:id="rId26"/>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294">
          <p15:clr>
            <a:srgbClr val="A4A3A4"/>
          </p15:clr>
        </p15:guide>
        <p15:guide id="2" pos="560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6E8A"/>
    <a:srgbClr val="1D8DB0"/>
    <a:srgbClr val="147694"/>
    <a:srgbClr val="177E9D"/>
    <a:srgbClr val="00407A"/>
    <a:srgbClr val="86B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6" autoAdjust="0"/>
  </p:normalViewPr>
  <p:slideViewPr>
    <p:cSldViewPr snapToObjects="1" showGuides="1">
      <p:cViewPr>
        <p:scale>
          <a:sx n="94" d="100"/>
          <a:sy n="94" d="100"/>
        </p:scale>
        <p:origin x="-1284" y="-60"/>
      </p:cViewPr>
      <p:guideLst>
        <p:guide orient="horz" pos="3294"/>
        <p:guide pos="5602"/>
      </p:guideLst>
    </p:cSldViewPr>
  </p:slideViewPr>
  <p:outlineViewPr>
    <p:cViewPr>
      <p:scale>
        <a:sx n="33" d="100"/>
        <a:sy n="33" d="100"/>
      </p:scale>
      <p:origin x="0" y="0"/>
    </p:cViewPr>
  </p:outlineViewPr>
  <p:notesTextViewPr>
    <p:cViewPr>
      <p:scale>
        <a:sx n="1" d="1"/>
        <a:sy n="1" d="1"/>
      </p:scale>
      <p:origin x="0" y="0"/>
    </p:cViewPr>
  </p:notesTextViewPr>
  <p:notesViewPr>
    <p:cSldViewPr snapToObjects="1" showGuides="1">
      <p:cViewPr varScale="1">
        <p:scale>
          <a:sx n="73" d="100"/>
          <a:sy n="73" d="100"/>
        </p:scale>
        <p:origin x="-2028" y="-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sz="1000" dirty="0">
              <a:latin typeface="Arial" pitchFamily="34" charset="0"/>
              <a:cs typeface="Arial" pitchFamily="34" charset="0"/>
            </a:endParaRP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185198-F140-406E-8F04-DE9D809B9791}" type="datetimeFigureOut">
              <a:rPr lang="nl-BE" sz="1000" smtClean="0">
                <a:latin typeface="Arial" pitchFamily="34" charset="0"/>
                <a:cs typeface="Arial" pitchFamily="34" charset="0"/>
              </a:rPr>
              <a:pPr/>
              <a:t>18/10/2016</a:t>
            </a:fld>
            <a:endParaRPr lang="nl-BE" sz="1000">
              <a:latin typeface="Arial" pitchFamily="34" charset="0"/>
              <a:cs typeface="Arial" pitchFamily="34" charset="0"/>
            </a:endParaRPr>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sz="1000">
              <a:latin typeface="Arial" pitchFamily="34" charset="0"/>
              <a:cs typeface="Arial" pitchFamily="34" charset="0"/>
            </a:endParaRP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024B3E-C6E9-4CB0-843C-3CD5676655AA}" type="slidenum">
              <a:rPr lang="nl-BE" sz="1000" smtClean="0"/>
              <a:pPr/>
              <a:t>‹#›</a:t>
            </a:fld>
            <a:endParaRPr lang="nl-BE" sz="1000"/>
          </a:p>
        </p:txBody>
      </p:sp>
    </p:spTree>
    <p:extLst>
      <p:ext uri="{BB962C8B-B14F-4D97-AF65-F5344CB8AC3E}">
        <p14:creationId xmlns:p14="http://schemas.microsoft.com/office/powerpoint/2010/main" val="397321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Arial" pitchFamily="34" charset="0"/>
                <a:cs typeface="Arial" pitchFamily="34" charset="0"/>
              </a:defRPr>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Arial" pitchFamily="34" charset="0"/>
                <a:cs typeface="Arial" pitchFamily="34" charset="0"/>
              </a:defRPr>
            </a:lvl1pPr>
          </a:lstStyle>
          <a:p>
            <a:fld id="{7AF0A2F9-EF49-41B3-9E69-7CDBDC14786A}" type="datetimeFigureOut">
              <a:rPr lang="nl-BE" smtClean="0"/>
              <a:pPr/>
              <a:t>18/10/2016</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540000" y="4320000"/>
            <a:ext cx="5760000" cy="4140000"/>
          </a:xfrm>
          <a:prstGeom prst="rect">
            <a:avLst/>
          </a:prstGeom>
        </p:spPr>
        <p:txBody>
          <a:bodyPr vert="horz" lIns="91440" tIns="45720" rIns="91440" bIns="45720" rtlCol="0"/>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Arial" pitchFamily="34" charset="0"/>
                <a:cs typeface="Arial" pitchFamily="34" charset="0"/>
              </a:defRPr>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Arial" pitchFamily="34" charset="0"/>
                <a:cs typeface="Arial" pitchFamily="34" charset="0"/>
              </a:defRPr>
            </a:lvl1pPr>
          </a:lstStyle>
          <a:p>
            <a:fld id="{17C257C2-8D60-4760-88CB-024AF3EEC641}" type="slidenum">
              <a:rPr lang="nl-BE" smtClean="0"/>
              <a:pPr/>
              <a:t>‹#›</a:t>
            </a:fld>
            <a:endParaRPr lang="nl-BE"/>
          </a:p>
        </p:txBody>
      </p:sp>
    </p:spTree>
    <p:extLst>
      <p:ext uri="{BB962C8B-B14F-4D97-AF65-F5344CB8AC3E}">
        <p14:creationId xmlns:p14="http://schemas.microsoft.com/office/powerpoint/2010/main" val="329475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17C257C2-8D60-4760-88CB-024AF3EEC641}" type="slidenum">
              <a:rPr lang="nl-BE" smtClean="0"/>
              <a:pPr/>
              <a:t>2</a:t>
            </a:fld>
            <a:endParaRPr lang="nl-BE"/>
          </a:p>
        </p:txBody>
      </p:sp>
    </p:spTree>
    <p:extLst>
      <p:ext uri="{BB962C8B-B14F-4D97-AF65-F5344CB8AC3E}">
        <p14:creationId xmlns:p14="http://schemas.microsoft.com/office/powerpoint/2010/main" val="4139352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17C257C2-8D60-4760-88CB-024AF3EEC641}" type="slidenum">
              <a:rPr lang="nl-BE" smtClean="0"/>
              <a:pPr/>
              <a:t>5</a:t>
            </a:fld>
            <a:endParaRPr lang="nl-BE"/>
          </a:p>
        </p:txBody>
      </p:sp>
    </p:spTree>
    <p:extLst>
      <p:ext uri="{BB962C8B-B14F-4D97-AF65-F5344CB8AC3E}">
        <p14:creationId xmlns:p14="http://schemas.microsoft.com/office/powerpoint/2010/main" val="983791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constantly shifting and moving competitive leverage for strategic advantage – independency from location and ownership</a:t>
            </a:r>
            <a:endParaRPr lang="nl-B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Employment systems have and are exhibiting massive pressures for change (shift) throughout the advanced industrial world during</a:t>
            </a:r>
            <a:r>
              <a:rPr lang="en-US" sz="1200" kern="1200" baseline="0" dirty="0" smtClean="0">
                <a:solidFill>
                  <a:schemeClr val="tx1"/>
                </a:solidFill>
                <a:effectLst/>
                <a:latin typeface="Arial" pitchFamily="34" charset="0"/>
                <a:ea typeface="+mn-ea"/>
                <a:cs typeface="Arial" pitchFamily="34" charset="0"/>
              </a:rPr>
              <a:t> the </a:t>
            </a:r>
            <a:r>
              <a:rPr lang="en-US" sz="1200" kern="1200" dirty="0" smtClean="0">
                <a:solidFill>
                  <a:schemeClr val="tx1"/>
                </a:solidFill>
                <a:effectLst/>
                <a:latin typeface="Arial" pitchFamily="34" charset="0"/>
                <a:ea typeface="+mn-ea"/>
                <a:cs typeface="Arial" pitchFamily="34" charset="0"/>
              </a:rPr>
              <a:t>20</a:t>
            </a:r>
            <a:r>
              <a:rPr lang="en-US" sz="1200" kern="1200" baseline="30000" dirty="0" smtClean="0">
                <a:solidFill>
                  <a:schemeClr val="tx1"/>
                </a:solidFill>
                <a:effectLst/>
                <a:latin typeface="Arial" pitchFamily="34" charset="0"/>
                <a:ea typeface="+mn-ea"/>
                <a:cs typeface="Arial" pitchFamily="34" charset="0"/>
              </a:rPr>
              <a:t>th</a:t>
            </a:r>
            <a:r>
              <a:rPr lang="en-US" sz="1200" kern="1200" baseline="0" dirty="0" smtClean="0">
                <a:solidFill>
                  <a:schemeClr val="tx1"/>
                </a:solidFill>
                <a:effectLst/>
                <a:latin typeface="Arial" pitchFamily="34" charset="0"/>
                <a:ea typeface="+mn-ea"/>
                <a:cs typeface="Arial" pitchFamily="34" charset="0"/>
              </a:rPr>
              <a:t> and 21</a:t>
            </a:r>
            <a:r>
              <a:rPr lang="en-US" sz="1200" kern="1200" baseline="30000" dirty="0" smtClean="0">
                <a:solidFill>
                  <a:schemeClr val="tx1"/>
                </a:solidFill>
                <a:effectLst/>
                <a:latin typeface="Arial" pitchFamily="34" charset="0"/>
                <a:ea typeface="+mn-ea"/>
                <a:cs typeface="Arial" pitchFamily="34" charset="0"/>
              </a:rPr>
              <a:t>st</a:t>
            </a:r>
            <a:r>
              <a:rPr lang="en-US" sz="1200" kern="1200" baseline="0" dirty="0" smtClean="0">
                <a:solidFill>
                  <a:schemeClr val="tx1"/>
                </a:solidFill>
                <a:effectLst/>
                <a:latin typeface="Arial" pitchFamily="34" charset="0"/>
                <a:ea typeface="+mn-ea"/>
                <a:cs typeface="Arial" pitchFamily="34" charset="0"/>
              </a:rPr>
              <a:t> century</a:t>
            </a:r>
            <a:r>
              <a:rPr lang="en-US" sz="1200" kern="1200" dirty="0" smtClean="0">
                <a:solidFill>
                  <a:schemeClr val="tx1"/>
                </a:solidFill>
                <a:effectLst/>
                <a:latin typeface="Arial" pitchFamily="34" charset="0"/>
                <a:ea typeface="+mn-ea"/>
                <a:cs typeface="Arial" pitchFamily="34" charset="0"/>
              </a:rPr>
              <a:t>, and</a:t>
            </a:r>
            <a:r>
              <a:rPr lang="en-US" sz="1200" kern="1200" baseline="0" dirty="0" smtClean="0">
                <a:solidFill>
                  <a:schemeClr val="tx1"/>
                </a:solidFill>
                <a:effectLst/>
                <a:latin typeface="Arial" pitchFamily="34" charset="0"/>
                <a:ea typeface="+mn-ea"/>
                <a:cs typeface="Arial" pitchFamily="34" charset="0"/>
              </a:rPr>
              <a:t> earlier from an agriculture to an industrialized era in the 19</a:t>
            </a:r>
            <a:r>
              <a:rPr lang="en-US" sz="1200" kern="1200" baseline="30000" dirty="0" smtClean="0">
                <a:solidFill>
                  <a:schemeClr val="tx1"/>
                </a:solidFill>
                <a:effectLst/>
                <a:latin typeface="Arial" pitchFamily="34" charset="0"/>
                <a:ea typeface="+mn-ea"/>
                <a:cs typeface="Arial" pitchFamily="34" charset="0"/>
              </a:rPr>
              <a:t>th</a:t>
            </a:r>
            <a:r>
              <a:rPr lang="en-US" sz="1200" kern="1200" baseline="0" dirty="0" smtClean="0">
                <a:solidFill>
                  <a:schemeClr val="tx1"/>
                </a:solidFill>
                <a:effectLst/>
                <a:latin typeface="Arial" pitchFamily="34" charset="0"/>
                <a:ea typeface="+mn-ea"/>
                <a:cs typeface="Arial" pitchFamily="34" charset="0"/>
              </a:rPr>
              <a:t> century. At the origin of this change (shift = transition) we identify a mix of </a:t>
            </a:r>
            <a:r>
              <a:rPr lang="en-US" sz="1200" kern="1200" dirty="0" smtClean="0">
                <a:solidFill>
                  <a:schemeClr val="tx1"/>
                </a:solidFill>
                <a:effectLst/>
                <a:latin typeface="Arial" pitchFamily="34" charset="0"/>
                <a:ea typeface="+mn-ea"/>
                <a:cs typeface="Arial" pitchFamily="34" charset="0"/>
              </a:rPr>
              <a:t>influences such as globalization, new information and communications technologies, and the dominance of (neo-liberal) economic policies.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If we reflect upon the shift we see that under the pressures for change there has always been the attempt to re-establish a sort of social order that as the result of</a:t>
            </a:r>
            <a:r>
              <a:rPr lang="en-US" sz="1200" kern="1200" baseline="0" dirty="0" smtClean="0">
                <a:solidFill>
                  <a:schemeClr val="tx1"/>
                </a:solidFill>
                <a:effectLst/>
                <a:latin typeface="Arial" pitchFamily="34" charset="0"/>
                <a:ea typeface="+mn-ea"/>
                <a:cs typeface="Arial" pitchFamily="34" charset="0"/>
              </a:rPr>
              <a:t> the external pressures </a:t>
            </a:r>
            <a:r>
              <a:rPr lang="en-US" sz="1200" kern="1200" dirty="0" smtClean="0">
                <a:solidFill>
                  <a:schemeClr val="tx1"/>
                </a:solidFill>
                <a:effectLst/>
                <a:latin typeface="Arial" pitchFamily="34" charset="0"/>
                <a:ea typeface="+mn-ea"/>
                <a:cs typeface="Arial" pitchFamily="34" charset="0"/>
              </a:rPr>
              <a:t>came under threat. For example, subordinated to the dictates of mass production and large-</a:t>
            </a:r>
            <a:r>
              <a:rPr lang="en-US" sz="1200" kern="1200" dirty="0" err="1" smtClean="0">
                <a:solidFill>
                  <a:schemeClr val="tx1"/>
                </a:solidFill>
                <a:effectLst/>
                <a:latin typeface="Arial" pitchFamily="34" charset="0"/>
                <a:ea typeface="+mn-ea"/>
                <a:cs typeface="Arial" pitchFamily="34" charset="0"/>
              </a:rPr>
              <a:t>svcale</a:t>
            </a:r>
            <a:r>
              <a:rPr lang="en-US" sz="1200" kern="1200" dirty="0" smtClean="0">
                <a:solidFill>
                  <a:schemeClr val="tx1"/>
                </a:solidFill>
                <a:effectLst/>
                <a:latin typeface="Arial" pitchFamily="34" charset="0"/>
                <a:ea typeface="+mn-ea"/>
                <a:cs typeface="Arial" pitchFamily="34" charset="0"/>
              </a:rPr>
              <a:t> organization, worker stability was regarded as the desirable norm for industrial society in the </a:t>
            </a:r>
            <a:r>
              <a:rPr lang="en-US" sz="1200" kern="1200" dirty="0" err="1" smtClean="0">
                <a:solidFill>
                  <a:schemeClr val="tx1"/>
                </a:solidFill>
                <a:effectLst/>
                <a:latin typeface="Arial" pitchFamily="34" charset="0"/>
                <a:ea typeface="+mn-ea"/>
                <a:cs typeface="Arial" pitchFamily="34" charset="0"/>
              </a:rPr>
              <a:t>Fordist</a:t>
            </a:r>
            <a:r>
              <a:rPr lang="en-US" sz="1200" kern="1200" dirty="0" smtClean="0">
                <a:solidFill>
                  <a:schemeClr val="tx1"/>
                </a:solidFill>
                <a:effectLst/>
                <a:latin typeface="Arial" pitchFamily="34" charset="0"/>
                <a:ea typeface="+mn-ea"/>
                <a:cs typeface="Arial" pitchFamily="34" charset="0"/>
              </a:rPr>
              <a:t> era. In industrialized countries a more rigid and stable phase of production and distribution came to fruition in the period after the WW2, with the extension of various form of welfare state capitalism.</a:t>
            </a:r>
            <a:r>
              <a:rPr lang="en-US" sz="120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 At the heart of welfare state capitalism was an orientation to improve distributive justice through the </a:t>
            </a:r>
            <a:r>
              <a:rPr lang="en-US" sz="1200" kern="1200" dirty="0" err="1" smtClean="0">
                <a:solidFill>
                  <a:schemeClr val="tx1"/>
                </a:solidFill>
                <a:effectLst/>
                <a:latin typeface="Arial" pitchFamily="34" charset="0"/>
                <a:ea typeface="+mn-ea"/>
                <a:cs typeface="Arial" pitchFamily="34" charset="0"/>
              </a:rPr>
              <a:t>labour</a:t>
            </a:r>
            <a:r>
              <a:rPr lang="en-US" sz="1200" kern="1200" dirty="0" smtClean="0">
                <a:solidFill>
                  <a:schemeClr val="tx1"/>
                </a:solidFill>
                <a:effectLst/>
                <a:latin typeface="Arial" pitchFamily="34" charset="0"/>
                <a:ea typeface="+mn-ea"/>
                <a:cs typeface="Arial" pitchFamily="34" charset="0"/>
              </a:rPr>
              <a:t> market, oriented</a:t>
            </a:r>
            <a:r>
              <a:rPr lang="en-US" sz="1200" kern="1200" baseline="0" dirty="0" smtClean="0">
                <a:solidFill>
                  <a:schemeClr val="tx1"/>
                </a:solidFill>
                <a:effectLst/>
                <a:latin typeface="Arial" pitchFamily="34" charset="0"/>
                <a:ea typeface="+mn-ea"/>
                <a:cs typeface="Arial" pitchFamily="34" charset="0"/>
              </a:rPr>
              <a:t> around the need to guarantee security backed by regulation and institutions oriented to the perceived need of the “laboring man”  </a:t>
            </a:r>
            <a:r>
              <a:rPr lang="en-US" sz="1200" kern="1200" dirty="0" smtClean="0">
                <a:solidFill>
                  <a:schemeClr val="tx1"/>
                </a:solidFill>
                <a:effectLst/>
                <a:latin typeface="Arial" pitchFamily="34" charset="0"/>
                <a:ea typeface="+mn-ea"/>
                <a:cs typeface="Arial" pitchFamily="34" charset="0"/>
              </a:rPr>
              <a:t> Full employment was up on a pedestal, and social success was measured by the number of men in full-time </a:t>
            </a:r>
            <a:r>
              <a:rPr lang="en-US" sz="1200" kern="1200" dirty="0" err="1" smtClean="0">
                <a:solidFill>
                  <a:schemeClr val="tx1"/>
                </a:solidFill>
                <a:effectLst/>
                <a:latin typeface="Arial" pitchFamily="34" charset="0"/>
                <a:ea typeface="+mn-ea"/>
                <a:cs typeface="Arial" pitchFamily="34" charset="0"/>
              </a:rPr>
              <a:t>labour</a:t>
            </a:r>
            <a:r>
              <a:rPr lang="en-US" sz="1200" kern="1200" dirty="0" smtClean="0">
                <a:solidFill>
                  <a:schemeClr val="tx1"/>
                </a:solidFill>
                <a:effectLst/>
                <a:latin typeface="Arial" pitchFamily="34" charset="0"/>
                <a:ea typeface="+mn-ea"/>
                <a:cs typeface="Arial" pitchFamily="34" charset="0"/>
              </a:rPr>
              <a:t>. And job control within </a:t>
            </a:r>
            <a:r>
              <a:rPr lang="en-US" sz="1200" kern="1200" dirty="0" err="1" smtClean="0">
                <a:solidFill>
                  <a:schemeClr val="tx1"/>
                </a:solidFill>
                <a:effectLst/>
                <a:latin typeface="Arial" pitchFamily="34" charset="0"/>
                <a:ea typeface="+mn-ea"/>
                <a:cs typeface="Arial" pitchFamily="34" charset="0"/>
              </a:rPr>
              <a:t>organisations</a:t>
            </a:r>
            <a:r>
              <a:rPr lang="en-US" sz="1200" kern="1200" dirty="0" smtClean="0">
                <a:solidFill>
                  <a:schemeClr val="tx1"/>
                </a:solidFill>
                <a:effectLst/>
                <a:latin typeface="Arial" pitchFamily="34" charset="0"/>
                <a:ea typeface="+mn-ea"/>
                <a:cs typeface="Arial" pitchFamily="34" charset="0"/>
              </a:rPr>
              <a:t> and </a:t>
            </a:r>
            <a:r>
              <a:rPr lang="en-US" sz="1200" kern="1200" dirty="0" err="1" smtClean="0">
                <a:solidFill>
                  <a:schemeClr val="tx1"/>
                </a:solidFill>
                <a:effectLst/>
                <a:latin typeface="Arial" pitchFamily="34" charset="0"/>
                <a:ea typeface="+mn-ea"/>
                <a:cs typeface="Arial" pitchFamily="34" charset="0"/>
              </a:rPr>
              <a:t>labour</a:t>
            </a:r>
            <a:r>
              <a:rPr lang="en-US" sz="1200" kern="1200" dirty="0" smtClean="0">
                <a:solidFill>
                  <a:schemeClr val="tx1"/>
                </a:solidFill>
                <a:effectLst/>
                <a:latin typeface="Arial" pitchFamily="34" charset="0"/>
                <a:ea typeface="+mn-ea"/>
                <a:cs typeface="Arial" pitchFamily="34" charset="0"/>
              </a:rPr>
              <a:t> markets was bureaucratic and paternalist.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Lack of economic dynamism and macro-economic</a:t>
            </a:r>
            <a:r>
              <a:rPr lang="en-US" sz="1200" kern="1200" baseline="0" dirty="0" smtClean="0">
                <a:solidFill>
                  <a:schemeClr val="tx1"/>
                </a:solidFill>
                <a:effectLst/>
                <a:latin typeface="Arial" pitchFamily="34" charset="0"/>
                <a:ea typeface="+mn-ea"/>
                <a:cs typeface="Arial" pitchFamily="34" charset="0"/>
              </a:rPr>
              <a:t> instability during the 1980s (it should not be forgotten that inflationary pressures built up during the 1980s the perception that the state’s capacity to achieve redistributive objectives was ineffectual, thereby the welfare system of regulation run up against a series of crisis – the defeat of the Swedish wage earner funds could be regarded as a defining moment, when redistributive objectives were whittled down into a pretty gesture  ) coincided with an international shift of economic dynamism  = the widespread adoption of “supply-side economics” which began in the late 1970 In UK and US) contributed to REVERSE THE TARGETTING OF POLICY INSTRUMENTS  i.e. macro-economic policy was to be used to control inflation, notably through changes in money supply and public expenditure cuts, while micro-economic policy was expected to influence but not determine levels of employment and unemployment, by establishing free </a:t>
            </a:r>
            <a:r>
              <a:rPr lang="en-US" sz="1200" kern="1200" baseline="0" dirty="0" err="1" smtClean="0">
                <a:solidFill>
                  <a:schemeClr val="tx1"/>
                </a:solidFill>
                <a:effectLst/>
                <a:latin typeface="Arial" pitchFamily="34" charset="0"/>
                <a:ea typeface="+mn-ea"/>
                <a:cs typeface="Arial" pitchFamily="34" charset="0"/>
              </a:rPr>
              <a:t>labour</a:t>
            </a:r>
            <a:r>
              <a:rPr lang="en-US" sz="1200" kern="1200" baseline="0" dirty="0" smtClean="0">
                <a:solidFill>
                  <a:schemeClr val="tx1"/>
                </a:solidFill>
                <a:effectLst/>
                <a:latin typeface="Arial" pitchFamily="34" charset="0"/>
                <a:ea typeface="+mn-ea"/>
                <a:cs typeface="Arial" pitchFamily="34" charset="0"/>
              </a:rPr>
              <a:t> markets and providing conditions for employment generation. Therefore the goal of full employment was abandoned as impractical. According to anti-</a:t>
            </a:r>
            <a:r>
              <a:rPr lang="en-US" sz="1200" kern="1200" baseline="0" dirty="0" err="1" smtClean="0">
                <a:solidFill>
                  <a:schemeClr val="tx1"/>
                </a:solidFill>
                <a:effectLst/>
                <a:latin typeface="Arial" pitchFamily="34" charset="0"/>
                <a:ea typeface="+mn-ea"/>
                <a:cs typeface="Arial" pitchFamily="34" charset="0"/>
              </a:rPr>
              <a:t>kenesian</a:t>
            </a:r>
            <a:r>
              <a:rPr lang="en-US" sz="1200" kern="1200" baseline="0" dirty="0" smtClean="0">
                <a:solidFill>
                  <a:schemeClr val="tx1"/>
                </a:solidFill>
                <a:effectLst/>
                <a:latin typeface="Arial" pitchFamily="34" charset="0"/>
                <a:ea typeface="+mn-ea"/>
                <a:cs typeface="Arial" pitchFamily="34" charset="0"/>
              </a:rPr>
              <a:t> critics , democratic government  would always be inflationary in their operation of macro-economic policy because they would wish to boost the economy by cutting interest rates in the year  before elections.  From </a:t>
            </a:r>
            <a:r>
              <a:rPr lang="en-US" sz="1200" b="1" i="1" dirty="0" smtClean="0"/>
              <a:t>welfare</a:t>
            </a:r>
            <a:r>
              <a:rPr lang="en-US" sz="1200" i="1" dirty="0" smtClean="0"/>
              <a:t> is (uncountable) health, safety, happiness and prosperity, well-being in any respect…. Towards </a:t>
            </a:r>
            <a:r>
              <a:rPr lang="en-US" sz="1200" b="1" i="1" dirty="0" smtClean="0"/>
              <a:t>workfare</a:t>
            </a:r>
            <a:r>
              <a:rPr lang="en-US" sz="1200" i="1" dirty="0" smtClean="0"/>
              <a:t> is (us) a form of welfare in which people are required to work as a condition of receiving aid</a:t>
            </a:r>
            <a:endParaRPr lang="en-US" sz="120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Arial" pitchFamily="34" charset="0"/>
                <a:ea typeface="+mn-ea"/>
                <a:cs typeface="Arial" pitchFamily="34" charset="0"/>
              </a:rPr>
              <a:t>Common trend in the shift is = </a:t>
            </a:r>
            <a:r>
              <a:rPr lang="en-US" sz="1200" kern="1200" dirty="0" smtClean="0">
                <a:solidFill>
                  <a:schemeClr val="tx1"/>
                </a:solidFill>
                <a:effectLst/>
                <a:latin typeface="Arial" pitchFamily="34" charset="0"/>
                <a:ea typeface="+mn-ea"/>
                <a:cs typeface="Arial" pitchFamily="34" charset="0"/>
              </a:rPr>
              <a:t>a widespread sense of uncertainty, unpredictability and instability  among the labor force throughout much of the Western capitalist world. This sense of uncertainty has only been exacerbated by the recent economic crisis, debates over austerity policies, and (more recently), the ethno-nationalist boundaries that have grown inflamed within many EU countries. </a:t>
            </a:r>
            <a:endParaRPr lang="nl-BE" sz="1200" kern="1200" dirty="0" smtClean="0">
              <a:solidFill>
                <a:schemeClr val="tx1"/>
              </a:solidFill>
              <a:effectLst/>
              <a:latin typeface="Arial" pitchFamily="34" charset="0"/>
              <a:ea typeface="+mn-ea"/>
              <a:cs typeface="Arial" pitchFamily="34" charset="0"/>
            </a:endParaRPr>
          </a:p>
          <a:p>
            <a:endParaRPr lang="en-US" sz="1200" baseline="0" dirty="0" smtClean="0"/>
          </a:p>
          <a:p>
            <a:endParaRPr lang="en-US" sz="1200" baseline="0" dirty="0" smtClean="0"/>
          </a:p>
          <a:p>
            <a:r>
              <a:rPr lang="en-US" sz="1200" kern="1200" dirty="0" smtClean="0">
                <a:solidFill>
                  <a:schemeClr val="tx1"/>
                </a:solidFill>
                <a:effectLst/>
                <a:latin typeface="Arial" pitchFamily="34" charset="0"/>
                <a:ea typeface="+mn-ea"/>
                <a:cs typeface="Arial" pitchFamily="34" charset="0"/>
              </a:rPr>
              <a:t>Digital platforms are complicated mixtures of software, hardware, operations, and networks. The key aspect is that they provide a set of shared techniques, technologies, and interfaces to a broad set of users who can build what they want on a stable substrate. Android and IOS are platforms. Although they somewhat restrict the applications that one can build or sell, they are, in general, open to app builders. Android is also a platform for hardware (handset and other device makers) because the code is open, not just the interfaces. Indeed, platforms can grow on platforms. Many of the current Internet platform firms use Amazon Web Services. Many of these platforms attract a myriad of other contributors that, when sufficiently rich, can result in the formation of an ecosystem. For example, in the case of the apps stores, complementary businesses are emerging. </a:t>
            </a:r>
            <a:r>
              <a:rPr lang="en-US" sz="1200" kern="1200" dirty="0" err="1" smtClean="0">
                <a:solidFill>
                  <a:schemeClr val="tx1"/>
                </a:solidFill>
                <a:effectLst/>
                <a:latin typeface="Arial" pitchFamily="34" charset="0"/>
                <a:ea typeface="+mn-ea"/>
                <a:cs typeface="Arial" pitchFamily="34" charset="0"/>
              </a:rPr>
              <a:t>AppAnnie</a:t>
            </a:r>
            <a:r>
              <a:rPr lang="en-US" sz="1200" kern="1200" dirty="0" smtClean="0">
                <a:solidFill>
                  <a:schemeClr val="tx1"/>
                </a:solidFill>
                <a:effectLst/>
                <a:latin typeface="Arial" pitchFamily="34" charset="0"/>
                <a:ea typeface="+mn-ea"/>
                <a:cs typeface="Arial" pitchFamily="34" charset="0"/>
              </a:rPr>
              <a:t> is a firm that ranks the revenue generated by apps; there are advertising agencies that analyze YouTube ad buying; </a:t>
            </a:r>
            <a:r>
              <a:rPr lang="en-US" sz="1200" kern="1200" dirty="0" err="1" smtClean="0">
                <a:solidFill>
                  <a:schemeClr val="tx1"/>
                </a:solidFill>
                <a:effectLst/>
                <a:latin typeface="Arial" pitchFamily="34" charset="0"/>
                <a:ea typeface="+mn-ea"/>
                <a:cs typeface="Arial" pitchFamily="34" charset="0"/>
              </a:rPr>
              <a:t>TubeMogul</a:t>
            </a:r>
            <a:r>
              <a:rPr lang="en-US" sz="1200" kern="1200" dirty="0" smtClean="0">
                <a:solidFill>
                  <a:schemeClr val="tx1"/>
                </a:solidFill>
                <a:effectLst/>
                <a:latin typeface="Arial" pitchFamily="34" charset="0"/>
                <a:ea typeface="+mn-ea"/>
                <a:cs typeface="Arial" pitchFamily="34" charset="0"/>
              </a:rPr>
              <a:t> classifies YouTube “stars” and measures their reach; and there has been a proliferation of agencies that cultivate new YouTubers. These “</a:t>
            </a:r>
            <a:r>
              <a:rPr lang="en-US" sz="1200" kern="1200" dirty="0" err="1" smtClean="0">
                <a:solidFill>
                  <a:schemeClr val="tx1"/>
                </a:solidFill>
                <a:effectLst/>
                <a:latin typeface="Arial" pitchFamily="34" charset="0"/>
                <a:ea typeface="+mn-ea"/>
                <a:cs typeface="Arial" pitchFamily="34" charset="0"/>
              </a:rPr>
              <a:t>complementors</a:t>
            </a:r>
            <a:r>
              <a:rPr lang="en-US" sz="1200" kern="1200" dirty="0" smtClean="0">
                <a:solidFill>
                  <a:schemeClr val="tx1"/>
                </a:solidFill>
                <a:effectLst/>
                <a:latin typeface="Arial" pitchFamily="34" charset="0"/>
                <a:ea typeface="+mn-ea"/>
                <a:cs typeface="Arial" pitchFamily="34" charset="0"/>
              </a:rPr>
              <a:t>” are powerful allies in building and maintaining the lock-in for the master platform. Of course, building a platform is work, but platforms themselves then generate or organize the work of others by providing the digital locations for the connections that organize work and other activities.</a:t>
            </a:r>
          </a:p>
          <a:p>
            <a:endParaRPr lang="nl-BE"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A looser definition of a platform, as noted previously, is one in which social and economic interactions are mediated online, often by apps. For example, Uber, so far as we know, does not yet provide a platform upon which others can establish businesses, such as organizing a pizza delivery fleet. Nevertheless, as an algorithmic structure providing a digital market and potentially an ecosystem, albeit one it controls, Uber should be considered as a firm operating a platform.</a:t>
            </a:r>
          </a:p>
          <a:p>
            <a:endParaRPr lang="nl-BE"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Digital platforms facilitated by key technologies such as the cloud, including digital marketplaces such as Amazon and Internet firms such as Google and Facebook, are restructuring ever more parts of the economy. The discussion is complicated because, as noted, there is not yet a clear definition of digital platforms that allows us to specify precisely what is in and out of the category. The term “platform” simply points to a set of online digital arrangements whose algorithms serve to organize and structure economic and social activity. In the IT world, the term means a set of shared techniques, technologies, and interfaces that are open to a broad set of users who can build what they want on a stable substrate. As used more widely, and by us in this essay, the term also points to a set of digital frameworks for social and marketplace interactions.</a:t>
            </a:r>
            <a:endParaRPr lang="nl-BE" sz="1200" kern="1200" dirty="0" smtClean="0">
              <a:solidFill>
                <a:schemeClr val="tx1"/>
              </a:solidFill>
              <a:effectLst/>
              <a:latin typeface="Arial" pitchFamily="34" charset="0"/>
              <a:ea typeface="+mn-ea"/>
              <a:cs typeface="Arial" pitchFamily="34" charset="0"/>
            </a:endParaRPr>
          </a:p>
          <a:p>
            <a:endParaRPr lang="en-US" sz="1200" baseline="0" dirty="0" smtClean="0"/>
          </a:p>
          <a:p>
            <a:r>
              <a:rPr lang="en-US" sz="1200" b="0" i="0" u="none" strike="noStrike" kern="1200" baseline="0" dirty="0" smtClean="0">
                <a:solidFill>
                  <a:schemeClr val="tx1"/>
                </a:solidFill>
                <a:latin typeface="Arial" pitchFamily="34" charset="0"/>
                <a:ea typeface="+mn-ea"/>
                <a:cs typeface="Arial" pitchFamily="34" charset="0"/>
              </a:rPr>
              <a:t>Like other virtual work arrangements (see below), crowdsourcing is likely to be more complex than it looks or vice versa; the obvious application fields may be more limited than expected. In the more </a:t>
            </a:r>
            <a:r>
              <a:rPr lang="en-US" sz="1200" b="0" i="0" u="none" strike="noStrike" kern="1200" baseline="0" dirty="0" err="1" smtClean="0">
                <a:solidFill>
                  <a:schemeClr val="tx1"/>
                </a:solidFill>
                <a:latin typeface="Arial" pitchFamily="34" charset="0"/>
                <a:ea typeface="+mn-ea"/>
                <a:cs typeface="Arial" pitchFamily="34" charset="0"/>
              </a:rPr>
              <a:t>Taylorised</a:t>
            </a:r>
            <a:r>
              <a:rPr lang="en-US" sz="1200" b="0" i="0" u="none" strike="noStrike" kern="1200" baseline="0" dirty="0" smtClean="0">
                <a:solidFill>
                  <a:schemeClr val="tx1"/>
                </a:solidFill>
                <a:latin typeface="Arial" pitchFamily="34" charset="0"/>
                <a:ea typeface="+mn-ea"/>
                <a:cs typeface="Arial" pitchFamily="34" charset="0"/>
              </a:rPr>
              <a:t> arrangements of ‘</a:t>
            </a:r>
            <a:r>
              <a:rPr lang="en-US" sz="1200" b="0" i="0" u="none" strike="noStrike" kern="1200" baseline="0" dirty="0" err="1" smtClean="0">
                <a:solidFill>
                  <a:schemeClr val="tx1"/>
                </a:solidFill>
                <a:latin typeface="Arial" pitchFamily="34" charset="0"/>
                <a:ea typeface="+mn-ea"/>
                <a:cs typeface="Arial" pitchFamily="34" charset="0"/>
              </a:rPr>
              <a:t>microtasks</a:t>
            </a:r>
            <a:r>
              <a:rPr lang="en-US" sz="1200" b="0" i="0" u="none" strike="noStrike" kern="1200" baseline="0" dirty="0" smtClean="0">
                <a:solidFill>
                  <a:schemeClr val="tx1"/>
                </a:solidFill>
                <a:latin typeface="Arial" pitchFamily="34" charset="0"/>
                <a:ea typeface="+mn-ea"/>
                <a:cs typeface="Arial" pitchFamily="34" charset="0"/>
              </a:rPr>
              <a:t>’ distributed to a crowd of casual workers, both the </a:t>
            </a:r>
            <a:r>
              <a:rPr lang="en-US" sz="1200" b="0" i="0" u="none" strike="noStrike" kern="1200" baseline="0" dirty="0" err="1" smtClean="0">
                <a:solidFill>
                  <a:schemeClr val="tx1"/>
                </a:solidFill>
                <a:latin typeface="Arial" pitchFamily="34" charset="0"/>
                <a:ea typeface="+mn-ea"/>
                <a:cs typeface="Arial" pitchFamily="34" charset="0"/>
              </a:rPr>
              <a:t>organising</a:t>
            </a:r>
            <a:r>
              <a:rPr lang="en-US" sz="1200" b="0" i="0" u="none" strike="noStrike" kern="1200" baseline="0" dirty="0" smtClean="0">
                <a:solidFill>
                  <a:schemeClr val="tx1"/>
                </a:solidFill>
                <a:latin typeface="Arial" pitchFamily="34" charset="0"/>
                <a:ea typeface="+mn-ea"/>
                <a:cs typeface="Arial" pitchFamily="34" charset="0"/>
              </a:rPr>
              <a:t> of tasks and the management of such workforces require </a:t>
            </a:r>
            <a:r>
              <a:rPr lang="en-US" sz="1200" b="0" i="0" u="none" strike="noStrike" kern="1200" baseline="0" dirty="0" err="1" smtClean="0">
                <a:solidFill>
                  <a:schemeClr val="tx1"/>
                </a:solidFill>
                <a:latin typeface="Arial" pitchFamily="34" charset="0"/>
                <a:ea typeface="+mn-ea"/>
                <a:cs typeface="Arial" pitchFamily="34" charset="0"/>
              </a:rPr>
              <a:t>specialised</a:t>
            </a:r>
            <a:r>
              <a:rPr lang="en-US" sz="1200" b="0" i="0" u="none" strike="noStrike" kern="1200" baseline="0" dirty="0" smtClean="0">
                <a:solidFill>
                  <a:schemeClr val="tx1"/>
                </a:solidFill>
                <a:latin typeface="Arial" pitchFamily="34" charset="0"/>
                <a:ea typeface="+mn-ea"/>
                <a:cs typeface="Arial" pitchFamily="34" charset="0"/>
              </a:rPr>
              <a:t> tools, technologies and know-how (</a:t>
            </a:r>
            <a:r>
              <a:rPr lang="en-US" sz="1200" b="0" i="0" u="none" strike="noStrike" kern="1200" baseline="0" dirty="0" err="1" smtClean="0">
                <a:solidFill>
                  <a:schemeClr val="tx1"/>
                </a:solidFill>
                <a:latin typeface="Arial" pitchFamily="34" charset="0"/>
                <a:ea typeface="+mn-ea"/>
                <a:cs typeface="Arial" pitchFamily="34" charset="0"/>
              </a:rPr>
              <a:t>Lehdonvirta</a:t>
            </a:r>
            <a:r>
              <a:rPr lang="en-US" sz="1200" b="0" i="0" u="none" strike="noStrike" kern="1200" baseline="0" dirty="0" smtClean="0">
                <a:solidFill>
                  <a:schemeClr val="tx1"/>
                </a:solidFill>
                <a:latin typeface="Arial" pitchFamily="34" charset="0"/>
                <a:ea typeface="+mn-ea"/>
                <a:cs typeface="Arial" pitchFamily="34" charset="0"/>
              </a:rPr>
              <a:t> and </a:t>
            </a:r>
            <a:r>
              <a:rPr lang="en-US" sz="1200" b="0" i="0" u="none" strike="noStrike" kern="1200" baseline="0" dirty="0" err="1" smtClean="0">
                <a:solidFill>
                  <a:schemeClr val="tx1"/>
                </a:solidFill>
                <a:latin typeface="Arial" pitchFamily="34" charset="0"/>
                <a:ea typeface="+mn-ea"/>
                <a:cs typeface="Arial" pitchFamily="34" charset="0"/>
              </a:rPr>
              <a:t>Ernkvist</a:t>
            </a:r>
            <a:r>
              <a:rPr lang="en-US" sz="1200" b="0" i="0" u="none" strike="noStrike" kern="1200" baseline="0" dirty="0" smtClean="0">
                <a:solidFill>
                  <a:schemeClr val="tx1"/>
                </a:solidFill>
                <a:latin typeface="Arial" pitchFamily="34" charset="0"/>
                <a:ea typeface="+mn-ea"/>
                <a:cs typeface="Arial" pitchFamily="34" charset="0"/>
              </a:rPr>
              <a:t>, 2011). Users may find themselves underrating the transaction cost and management headaches. For example, it does not take much research, but everyday observations on ‘digital reputation’ already suggest that IBM’s notion of merging skill</a:t>
            </a:r>
          </a:p>
          <a:p>
            <a:r>
              <a:rPr lang="en-US" sz="1200" b="0" i="0" u="none" strike="noStrike" kern="1200" baseline="0" dirty="0" smtClean="0">
                <a:solidFill>
                  <a:schemeClr val="tx1"/>
                </a:solidFill>
                <a:latin typeface="Arial" pitchFamily="34" charset="0"/>
                <a:ea typeface="+mn-ea"/>
                <a:cs typeface="Arial" pitchFamily="34" charset="0"/>
              </a:rPr>
              <a:t>databases and performance appraisals may not be as effective as it appears. In LinkedIn, for example, it is quite common for friends and (former) colleagues to swap</a:t>
            </a:r>
          </a:p>
          <a:p>
            <a:r>
              <a:rPr lang="en-US" sz="1200" b="0" i="0" u="none" strike="noStrike" kern="1200" baseline="0" dirty="0" smtClean="0">
                <a:solidFill>
                  <a:schemeClr val="tx1"/>
                </a:solidFill>
                <a:latin typeface="Arial" pitchFamily="34" charset="0"/>
                <a:ea typeface="+mn-ea"/>
                <a:cs typeface="Arial" pitchFamily="34" charset="0"/>
              </a:rPr>
              <a:t>euphoric endorsements of one another’s performance, skills and general qualities as a human being—reminiscent of the overly friendly pseudo-reviews by colleagues found on English-language academic books or in Amazon’s book reviews. This does not mean that reputation does not play a central part in networked and project-based industries. It does, and indeed, </a:t>
            </a:r>
            <a:r>
              <a:rPr lang="en-US" sz="1200" b="0" i="0" u="none" strike="noStrike" kern="1200" baseline="0" dirty="0" err="1" smtClean="0">
                <a:solidFill>
                  <a:schemeClr val="tx1"/>
                </a:solidFill>
                <a:latin typeface="Arial" pitchFamily="34" charset="0"/>
                <a:ea typeface="+mn-ea"/>
                <a:cs typeface="Arial" pitchFamily="34" charset="0"/>
              </a:rPr>
              <a:t>individualised</a:t>
            </a:r>
            <a:r>
              <a:rPr lang="en-US" sz="1200" b="0" i="0" u="none" strike="noStrike" kern="1200" baseline="0" dirty="0" smtClean="0">
                <a:solidFill>
                  <a:schemeClr val="tx1"/>
                </a:solidFill>
                <a:latin typeface="Arial" pitchFamily="34" charset="0"/>
                <a:ea typeface="+mn-ea"/>
                <a:cs typeface="Arial" pitchFamily="34" charset="0"/>
              </a:rPr>
              <a:t> entrepreneurs spend considerable time on reputation management (</a:t>
            </a:r>
            <a:r>
              <a:rPr lang="en-US" sz="1200" b="0" i="0" u="none" strike="noStrike" kern="1200" baseline="0" dirty="0" err="1" smtClean="0">
                <a:solidFill>
                  <a:schemeClr val="tx1"/>
                </a:solidFill>
                <a:latin typeface="Arial" pitchFamily="34" charset="0"/>
                <a:ea typeface="+mn-ea"/>
                <a:cs typeface="Arial" pitchFamily="34" charset="0"/>
              </a:rPr>
              <a:t>Bergvall-Kåreborn</a:t>
            </a:r>
            <a:r>
              <a:rPr lang="en-US" sz="1200" b="0" i="0" u="none" strike="noStrike" kern="1200" baseline="0" dirty="0" smtClean="0">
                <a:solidFill>
                  <a:schemeClr val="tx1"/>
                </a:solidFill>
                <a:latin typeface="Arial" pitchFamily="34" charset="0"/>
                <a:ea typeface="+mn-ea"/>
                <a:cs typeface="Arial" pitchFamily="34" charset="0"/>
              </a:rPr>
              <a:t> and </a:t>
            </a:r>
            <a:r>
              <a:rPr lang="en-US" sz="1200" b="0" i="0" u="none" strike="noStrike" kern="1200" baseline="0" dirty="0" err="1" smtClean="0">
                <a:solidFill>
                  <a:schemeClr val="tx1"/>
                </a:solidFill>
                <a:latin typeface="Arial" pitchFamily="34" charset="0"/>
                <a:ea typeface="+mn-ea"/>
                <a:cs typeface="Arial" pitchFamily="34" charset="0"/>
              </a:rPr>
              <a:t>Howcroft</a:t>
            </a:r>
            <a:r>
              <a:rPr lang="en-US" sz="1200" b="0" i="0" u="none" strike="noStrike" kern="1200" baseline="0" dirty="0" smtClean="0">
                <a:solidFill>
                  <a:schemeClr val="tx1"/>
                </a:solidFill>
                <a:latin typeface="Arial" pitchFamily="34" charset="0"/>
                <a:ea typeface="+mn-ea"/>
                <a:cs typeface="Arial" pitchFamily="34" charset="0"/>
              </a:rPr>
              <a:t>, 2013), but the real-life mechanisms of reputation and appraisal are embedded with personal acquaintance and longer term relationships. These may not easily translate into </a:t>
            </a:r>
            <a:r>
              <a:rPr lang="en-US" sz="1200" b="0" i="0" u="none" strike="noStrike" kern="1200" baseline="0" dirty="0" err="1" smtClean="0">
                <a:solidFill>
                  <a:schemeClr val="tx1"/>
                </a:solidFill>
                <a:latin typeface="Arial" pitchFamily="34" charset="0"/>
                <a:ea typeface="+mn-ea"/>
                <a:cs typeface="Arial" pitchFamily="34" charset="0"/>
              </a:rPr>
              <a:t>virtuality</a:t>
            </a:r>
            <a:r>
              <a:rPr lang="en-US" sz="1200" b="0" i="0" u="none" strike="noStrike" kern="1200" baseline="0" dirty="0" smtClean="0">
                <a:solidFill>
                  <a:schemeClr val="tx1"/>
                </a:solidFill>
                <a:latin typeface="Arial" pitchFamily="34" charset="0"/>
                <a:ea typeface="+mn-ea"/>
                <a:cs typeface="Arial" pitchFamily="34" charset="0"/>
              </a:rPr>
              <a:t> without any</a:t>
            </a:r>
          </a:p>
          <a:p>
            <a:r>
              <a:rPr lang="nl-BE" sz="1200" b="0" i="0" u="none" strike="noStrike" kern="1200" baseline="0" dirty="0" err="1" smtClean="0">
                <a:solidFill>
                  <a:schemeClr val="tx1"/>
                </a:solidFill>
                <a:latin typeface="Arial" pitchFamily="34" charset="0"/>
                <a:ea typeface="+mn-ea"/>
                <a:cs typeface="Arial" pitchFamily="34" charset="0"/>
              </a:rPr>
              <a:t>inflationary</a:t>
            </a:r>
            <a:r>
              <a:rPr lang="nl-BE" sz="1200" b="0" i="0" u="none" strike="noStrike" kern="1200" baseline="0" dirty="0" smtClean="0">
                <a:solidFill>
                  <a:schemeClr val="tx1"/>
                </a:solidFill>
                <a:latin typeface="Arial" pitchFamily="34" charset="0"/>
                <a:ea typeface="+mn-ea"/>
                <a:cs typeface="Arial" pitchFamily="34" charset="0"/>
              </a:rPr>
              <a:t> </a:t>
            </a:r>
            <a:r>
              <a:rPr lang="nl-BE" sz="1200" b="0" i="0" u="none" strike="noStrike" kern="1200" baseline="0" dirty="0" err="1" smtClean="0">
                <a:solidFill>
                  <a:schemeClr val="tx1"/>
                </a:solidFill>
                <a:latin typeface="Arial" pitchFamily="34" charset="0"/>
                <a:ea typeface="+mn-ea"/>
                <a:cs typeface="Arial" pitchFamily="34" charset="0"/>
              </a:rPr>
              <a:t>effects</a:t>
            </a:r>
            <a:r>
              <a:rPr lang="nl-BE" sz="1200" b="0" i="0" u="none" strike="noStrike" kern="1200" baseline="0" dirty="0" smtClean="0">
                <a:solidFill>
                  <a:schemeClr val="tx1"/>
                </a:solidFill>
                <a:latin typeface="Arial" pitchFamily="34" charset="0"/>
                <a:ea typeface="+mn-ea"/>
                <a:cs typeface="Arial" pitchFamily="34" charset="0"/>
              </a:rPr>
              <a:t>.</a:t>
            </a:r>
          </a:p>
          <a:p>
            <a:endParaRPr lang="en-US" sz="1200" b="0" i="0" u="none" strike="noStrike" kern="1200" baseline="0" dirty="0" smtClean="0">
              <a:solidFill>
                <a:schemeClr val="tx1"/>
              </a:solidFill>
              <a:latin typeface="Arial" pitchFamily="34" charset="0"/>
              <a:ea typeface="+mn-ea"/>
              <a:cs typeface="Arial" pitchFamily="34" charset="0"/>
            </a:endParaRPr>
          </a:p>
          <a:p>
            <a:endParaRPr lang="en-US" sz="1200" baseline="0" dirty="0" smtClean="0"/>
          </a:p>
          <a:p>
            <a:r>
              <a:rPr lang="en-US" sz="1200" b="0" i="0" u="none" strike="noStrike" kern="1200" baseline="0" dirty="0" smtClean="0">
                <a:solidFill>
                  <a:schemeClr val="tx1"/>
                </a:solidFill>
                <a:latin typeface="Arial" pitchFamily="34" charset="0"/>
                <a:ea typeface="+mn-ea"/>
                <a:cs typeface="Arial" pitchFamily="34" charset="0"/>
              </a:rPr>
              <a:t>In February 2012 in Germany, IBM announced the cutting of 8,000 jobs and showed German unions and the public the ‘instruments of torture’ of </a:t>
            </a:r>
            <a:r>
              <a:rPr lang="en-US" sz="1200" b="0" i="0" u="none" strike="noStrike" kern="1200" baseline="0" dirty="0" err="1" smtClean="0">
                <a:solidFill>
                  <a:schemeClr val="tx1"/>
                </a:solidFill>
                <a:latin typeface="Arial" pitchFamily="34" charset="0"/>
                <a:ea typeface="+mn-ea"/>
                <a:cs typeface="Arial" pitchFamily="34" charset="0"/>
              </a:rPr>
              <a:t>flexibilisation</a:t>
            </a:r>
            <a:r>
              <a:rPr lang="en-US" sz="1200" b="0" i="0" u="none" strike="noStrike" kern="1200" baseline="0" dirty="0" smtClean="0">
                <a:solidFill>
                  <a:schemeClr val="tx1"/>
                </a:solidFill>
                <a:latin typeface="Arial" pitchFamily="34" charset="0"/>
                <a:ea typeface="+mn-ea"/>
                <a:cs typeface="Arial" pitchFamily="34" charset="0"/>
              </a:rPr>
              <a:t> in the</a:t>
            </a:r>
          </a:p>
          <a:p>
            <a:r>
              <a:rPr lang="en-US" sz="1200" b="0" i="0" u="none" strike="noStrike" kern="1200" baseline="0" dirty="0" smtClean="0">
                <a:solidFill>
                  <a:schemeClr val="tx1"/>
                </a:solidFill>
                <a:latin typeface="Arial" pitchFamily="34" charset="0"/>
                <a:ea typeface="+mn-ea"/>
                <a:cs typeface="Arial" pitchFamily="34" charset="0"/>
              </a:rPr>
              <a:t>shape of the ‘liquid’ </a:t>
            </a:r>
            <a:r>
              <a:rPr lang="en-US" sz="1200" b="0" i="0" u="none" strike="noStrike" kern="1200" baseline="0" dirty="0" err="1" smtClean="0">
                <a:solidFill>
                  <a:schemeClr val="tx1"/>
                </a:solidFill>
                <a:latin typeface="Arial" pitchFamily="34" charset="0"/>
                <a:ea typeface="+mn-ea"/>
                <a:cs typeface="Arial" pitchFamily="34" charset="0"/>
              </a:rPr>
              <a:t>programme</a:t>
            </a:r>
            <a:r>
              <a:rPr lang="en-US" sz="1200" b="0" i="0" u="none" strike="noStrike" kern="1200" baseline="0" dirty="0" smtClean="0">
                <a:solidFill>
                  <a:schemeClr val="tx1"/>
                </a:solidFill>
                <a:latin typeface="Arial" pitchFamily="34" charset="0"/>
                <a:ea typeface="+mn-ea"/>
                <a:cs typeface="Arial" pitchFamily="34" charset="0"/>
              </a:rPr>
              <a:t> of restructuring. This </a:t>
            </a:r>
            <a:r>
              <a:rPr lang="en-US" sz="1200" b="0" i="0" u="none" strike="noStrike" kern="1200" baseline="0" dirty="0" err="1" smtClean="0">
                <a:solidFill>
                  <a:schemeClr val="tx1"/>
                </a:solidFill>
                <a:latin typeface="Arial" pitchFamily="34" charset="0"/>
                <a:ea typeface="+mn-ea"/>
                <a:cs typeface="Arial" pitchFamily="34" charset="0"/>
              </a:rPr>
              <a:t>programme</a:t>
            </a:r>
            <a:r>
              <a:rPr lang="en-US" sz="1200" b="0" i="0" u="none" strike="noStrike" kern="1200" baseline="0" dirty="0" smtClean="0">
                <a:solidFill>
                  <a:schemeClr val="tx1"/>
                </a:solidFill>
                <a:latin typeface="Arial" pitchFamily="34" charset="0"/>
                <a:ea typeface="+mn-ea"/>
                <a:cs typeface="Arial" pitchFamily="34" charset="0"/>
              </a:rPr>
              <a:t> basically takes the old vision of the ‘flexible firm’ (Atkinson, 1984) into web 2.0 dimensions. It is first an</a:t>
            </a:r>
          </a:p>
          <a:p>
            <a:r>
              <a:rPr lang="en-US" sz="1200" b="0" i="0" u="none" strike="noStrike" kern="1200" baseline="0" dirty="0" smtClean="0">
                <a:solidFill>
                  <a:schemeClr val="tx1"/>
                </a:solidFill>
                <a:latin typeface="Arial" pitchFamily="34" charset="0"/>
                <a:ea typeface="+mn-ea"/>
                <a:cs typeface="Arial" pitchFamily="34" charset="0"/>
              </a:rPr>
              <a:t>internal crowdsourcing platform enabled by globally </a:t>
            </a:r>
            <a:r>
              <a:rPr lang="en-US" sz="1200" b="0" i="0" u="none" strike="noStrike" kern="1200" baseline="0" dirty="0" err="1" smtClean="0">
                <a:solidFill>
                  <a:schemeClr val="tx1"/>
                </a:solidFill>
                <a:latin typeface="Arial" pitchFamily="34" charset="0"/>
                <a:ea typeface="+mn-ea"/>
                <a:cs typeface="Arial" pitchFamily="34" charset="0"/>
              </a:rPr>
              <a:t>standardised</a:t>
            </a:r>
            <a:r>
              <a:rPr lang="en-US" sz="1200" b="0" i="0" u="none" strike="noStrike" kern="1200" baseline="0" dirty="0" smtClean="0">
                <a:solidFill>
                  <a:schemeClr val="tx1"/>
                </a:solidFill>
                <a:latin typeface="Arial" pitchFamily="34" charset="0"/>
                <a:ea typeface="+mn-ea"/>
                <a:cs typeface="Arial" pitchFamily="34" charset="0"/>
              </a:rPr>
              <a:t> skill databases, project descriptions, project management tools and accounting standards. With this</a:t>
            </a:r>
          </a:p>
          <a:p>
            <a:r>
              <a:rPr lang="en-US" sz="1200" b="0" i="0" u="none" strike="noStrike" kern="1200" baseline="0" dirty="0" smtClean="0">
                <a:solidFill>
                  <a:schemeClr val="tx1"/>
                </a:solidFill>
                <a:latin typeface="Arial" pitchFamily="34" charset="0"/>
                <a:ea typeface="+mn-ea"/>
                <a:cs typeface="Arial" pitchFamily="34" charset="0"/>
              </a:rPr>
              <a:t>and the tools of virtual collaboration, project teams can be put together regardless of location. The vision behind it, widely reported by German news media, is to replace</a:t>
            </a:r>
          </a:p>
          <a:p>
            <a:r>
              <a:rPr lang="en-US" sz="1200" b="0" i="0" u="none" strike="noStrike" kern="1200" baseline="0" dirty="0" smtClean="0">
                <a:solidFill>
                  <a:schemeClr val="tx1"/>
                </a:solidFill>
                <a:latin typeface="Arial" pitchFamily="34" charset="0"/>
                <a:ea typeface="+mn-ea"/>
                <a:cs typeface="Arial" pitchFamily="34" charset="0"/>
              </a:rPr>
              <a:t>large parts of regular employment with a ‘talent cloud’. Except for managers and sales workers, actual and potential employees would offer their services on a global</a:t>
            </a:r>
          </a:p>
          <a:p>
            <a:r>
              <a:rPr lang="en-US" sz="1200" b="0" i="0" u="none" strike="noStrike" kern="1200" baseline="0" dirty="0" smtClean="0">
                <a:solidFill>
                  <a:schemeClr val="tx1"/>
                </a:solidFill>
                <a:latin typeface="Arial" pitchFamily="34" charset="0"/>
                <a:ea typeface="+mn-ea"/>
                <a:cs typeface="Arial" pitchFamily="34" charset="0"/>
              </a:rPr>
              <a:t>platform and be hired for particular projects. This would be supported by a certification system that compiles skill and qualification profiles and project-related performance appraisals into a network of digital reputation. German IG </a:t>
            </a:r>
            <a:r>
              <a:rPr lang="en-US" sz="1200" b="0" i="0" u="none" strike="noStrike" kern="1200" baseline="0" dirty="0" err="1" smtClean="0">
                <a:solidFill>
                  <a:schemeClr val="tx1"/>
                </a:solidFill>
                <a:latin typeface="Arial" pitchFamily="34" charset="0"/>
                <a:ea typeface="+mn-ea"/>
                <a:cs typeface="Arial" pitchFamily="34" charset="0"/>
              </a:rPr>
              <a:t>Metall</a:t>
            </a:r>
            <a:r>
              <a:rPr lang="en-US" sz="1200" b="0" i="0" u="none" strike="noStrike" kern="1200" baseline="0" dirty="0" smtClean="0">
                <a:solidFill>
                  <a:schemeClr val="tx1"/>
                </a:solidFill>
                <a:latin typeface="Arial" pitchFamily="34" charset="0"/>
                <a:ea typeface="+mn-ea"/>
                <a:cs typeface="Arial" pitchFamily="34" charset="0"/>
              </a:rPr>
              <a:t> and </a:t>
            </a:r>
            <a:r>
              <a:rPr lang="en-US" sz="1200" b="0" i="0" u="none" strike="noStrike" kern="1200" baseline="0" dirty="0" err="1" smtClean="0">
                <a:solidFill>
                  <a:schemeClr val="tx1"/>
                </a:solidFill>
                <a:latin typeface="Arial" pitchFamily="34" charset="0"/>
                <a:ea typeface="+mn-ea"/>
                <a:cs typeface="Arial" pitchFamily="34" charset="0"/>
              </a:rPr>
              <a:t>ver.di</a:t>
            </a:r>
            <a:r>
              <a:rPr lang="en-US" sz="1200" b="0" i="0" u="none" strike="noStrike" kern="1200" baseline="0" dirty="0" smtClean="0">
                <a:solidFill>
                  <a:schemeClr val="tx1"/>
                </a:solidFill>
                <a:latin typeface="Arial" pitchFamily="34" charset="0"/>
                <a:ea typeface="+mn-ea"/>
                <a:cs typeface="Arial" pitchFamily="34" charset="0"/>
              </a:rPr>
              <a:t>, journalists and management researchers agreed that this would form a somewhat</a:t>
            </a:r>
          </a:p>
          <a:p>
            <a:r>
              <a:rPr lang="en-US" sz="1200" b="0" i="0" u="none" strike="noStrike" kern="1200" baseline="0" dirty="0" smtClean="0">
                <a:solidFill>
                  <a:schemeClr val="tx1"/>
                </a:solidFill>
                <a:latin typeface="Arial" pitchFamily="34" charset="0"/>
                <a:ea typeface="+mn-ea"/>
                <a:cs typeface="Arial" pitchFamily="34" charset="0"/>
              </a:rPr>
              <a:t>logical ‘further step in the global competition for work’ (IG </a:t>
            </a:r>
            <a:r>
              <a:rPr lang="en-US" sz="1200" b="0" i="0" u="none" strike="noStrike" kern="1200" baseline="0" dirty="0" err="1" smtClean="0">
                <a:solidFill>
                  <a:schemeClr val="tx1"/>
                </a:solidFill>
                <a:latin typeface="Arial" pitchFamily="34" charset="0"/>
                <a:ea typeface="+mn-ea"/>
                <a:cs typeface="Arial" pitchFamily="34" charset="0"/>
              </a:rPr>
              <a:t>Metall-Vorstand</a:t>
            </a:r>
            <a:r>
              <a:rPr lang="en-US" sz="1200" b="0" i="0" u="none" strike="noStrike" kern="1200" baseline="0" dirty="0" smtClean="0">
                <a:solidFill>
                  <a:schemeClr val="tx1"/>
                </a:solidFill>
                <a:latin typeface="Arial" pitchFamily="34" charset="0"/>
                <a:ea typeface="+mn-ea"/>
                <a:cs typeface="Arial" pitchFamily="34" charset="0"/>
              </a:rPr>
              <a:t>, 2013: 3). Risk would be shifted further onto workers, and companies would escape legal regulations, social partnership relations and collective agreements. In addition, technical writers and management consultants wonder what would happen to the knowledge </a:t>
            </a:r>
            <a:r>
              <a:rPr lang="nl-BE" sz="1200" b="0" i="0" u="none" strike="noStrike" kern="1200" baseline="0" dirty="0" smtClean="0">
                <a:solidFill>
                  <a:schemeClr val="tx1"/>
                </a:solidFill>
                <a:latin typeface="Arial" pitchFamily="34" charset="0"/>
                <a:ea typeface="+mn-ea"/>
                <a:cs typeface="Arial" pitchFamily="34" charset="0"/>
              </a:rPr>
              <a:t>base of </a:t>
            </a:r>
            <a:r>
              <a:rPr lang="nl-BE" sz="1200" b="0" i="0" u="none" strike="noStrike" kern="1200" baseline="0" dirty="0" err="1" smtClean="0">
                <a:solidFill>
                  <a:schemeClr val="tx1"/>
                </a:solidFill>
                <a:latin typeface="Arial" pitchFamily="34" charset="0"/>
                <a:ea typeface="+mn-ea"/>
                <a:cs typeface="Arial" pitchFamily="34" charset="0"/>
              </a:rPr>
              <a:t>the</a:t>
            </a:r>
            <a:r>
              <a:rPr lang="nl-BE" sz="1200" b="0" i="0" u="none" strike="noStrike" kern="1200" baseline="0" dirty="0" smtClean="0">
                <a:solidFill>
                  <a:schemeClr val="tx1"/>
                </a:solidFill>
                <a:latin typeface="Arial" pitchFamily="34" charset="0"/>
                <a:ea typeface="+mn-ea"/>
                <a:cs typeface="Arial" pitchFamily="34" charset="0"/>
              </a:rPr>
              <a:t> companies.</a:t>
            </a:r>
            <a:endParaRPr lang="en-US" sz="1200" baseline="0" dirty="0" smtClean="0"/>
          </a:p>
          <a:p>
            <a:endParaRPr lang="en-US" sz="1200" baseline="0" dirty="0" smtClean="0"/>
          </a:p>
          <a:p>
            <a:r>
              <a:rPr lang="en-US" sz="1200" b="0" i="0" u="none" strike="noStrike" kern="1200" baseline="0" dirty="0" smtClean="0">
                <a:solidFill>
                  <a:schemeClr val="tx1"/>
                </a:solidFill>
                <a:latin typeface="Arial" pitchFamily="34" charset="0"/>
                <a:ea typeface="+mn-ea"/>
                <a:cs typeface="Arial" pitchFamily="34" charset="0"/>
              </a:rPr>
              <a:t>This points at a downside of ‘</a:t>
            </a:r>
            <a:r>
              <a:rPr lang="en-US" sz="1200" b="0" i="0" u="none" strike="noStrike" kern="1200" baseline="0" dirty="0" err="1" smtClean="0">
                <a:solidFill>
                  <a:schemeClr val="tx1"/>
                </a:solidFill>
                <a:latin typeface="Arial" pitchFamily="34" charset="0"/>
                <a:ea typeface="+mn-ea"/>
                <a:cs typeface="Arial" pitchFamily="34" charset="0"/>
              </a:rPr>
              <a:t>liquidising</a:t>
            </a:r>
            <a:r>
              <a:rPr lang="en-US" sz="1200" b="0" i="0" u="none" strike="noStrike" kern="1200" baseline="0" dirty="0" smtClean="0">
                <a:solidFill>
                  <a:schemeClr val="tx1"/>
                </a:solidFill>
                <a:latin typeface="Arial" pitchFamily="34" charset="0"/>
                <a:ea typeface="+mn-ea"/>
                <a:cs typeface="Arial" pitchFamily="34" charset="0"/>
              </a:rPr>
              <a:t>’ employment and changing psychological contracts: if freelance or outsourced workers or disgruntled employees lose a sense of</a:t>
            </a:r>
          </a:p>
          <a:p>
            <a:r>
              <a:rPr lang="en-US" sz="1200" b="0" i="0" u="none" strike="noStrike" kern="1200" baseline="0" dirty="0" smtClean="0">
                <a:solidFill>
                  <a:schemeClr val="tx1"/>
                </a:solidFill>
                <a:latin typeface="Arial" pitchFamily="34" charset="0"/>
                <a:ea typeface="+mn-ea"/>
                <a:cs typeface="Arial" pitchFamily="34" charset="0"/>
              </a:rPr>
              <a:t>reciprocity in their relationship with the firm (and have been encouraged to develop a ‘profit mindset’, etc.), perceiving increasing pressure and ongoing restructuring and</a:t>
            </a:r>
          </a:p>
          <a:p>
            <a:r>
              <a:rPr lang="en-US" sz="1200" b="0" i="0" u="none" strike="noStrike" kern="1200" baseline="0" dirty="0" smtClean="0">
                <a:solidFill>
                  <a:schemeClr val="tx1"/>
                </a:solidFill>
                <a:latin typeface="Arial" pitchFamily="34" charset="0"/>
                <a:ea typeface="+mn-ea"/>
                <a:cs typeface="Arial" pitchFamily="34" charset="0"/>
              </a:rPr>
              <a:t>lacking employment security, they may as well give up on commitment and professionalism and become entrepreneurial in their own interest rather than the firm’s.</a:t>
            </a:r>
          </a:p>
          <a:p>
            <a:endParaRPr lang="en-US" sz="1200" b="0" i="0" u="none" strike="noStrike" kern="1200" baseline="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pitchFamily="34" charset="0"/>
                <a:ea typeface="+mn-ea"/>
                <a:cs typeface="Arial" pitchFamily="34" charset="0"/>
              </a:rPr>
              <a:t>In general : </a:t>
            </a:r>
            <a:r>
              <a:rPr lang="en-US" sz="1200" kern="1200" dirty="0" smtClean="0">
                <a:solidFill>
                  <a:schemeClr val="tx1"/>
                </a:solidFill>
                <a:effectLst/>
                <a:latin typeface="Arial" pitchFamily="34" charset="0"/>
                <a:ea typeface="+mn-ea"/>
                <a:cs typeface="Arial" pitchFamily="34" charset="0"/>
              </a:rPr>
              <a:t>In retrospect, the post-WWII era was a time not only of sustained growth, but also of marked stability in the labor markets of many Western nations. The dominant employment regime –Fordism– involved centralized bureaucratic structures that sheltered many (but not all) workers from labor market uncertainty. </a:t>
            </a:r>
            <a:r>
              <a:rPr lang="en-US" sz="1200" kern="1200" dirty="0" err="1" smtClean="0">
                <a:solidFill>
                  <a:schemeClr val="tx1"/>
                </a:solidFill>
                <a:effectLst/>
                <a:latin typeface="Arial" pitchFamily="34" charset="0"/>
                <a:ea typeface="+mn-ea"/>
                <a:cs typeface="Arial" pitchFamily="34" charset="0"/>
              </a:rPr>
              <a:t>Fordist</a:t>
            </a:r>
            <a:r>
              <a:rPr lang="en-US" sz="1200" kern="1200" dirty="0" smtClean="0">
                <a:solidFill>
                  <a:schemeClr val="tx1"/>
                </a:solidFill>
                <a:effectLst/>
                <a:latin typeface="Arial" pitchFamily="34" charset="0"/>
                <a:ea typeface="+mn-ea"/>
                <a:cs typeface="Arial" pitchFamily="34" charset="0"/>
              </a:rPr>
              <a:t> organizations typically provided internal job ladders that provided enduring support for orderly careers, and thus for meaningful life narratives (Sennett 1998). Such structures were possible in an era where the market for mass produced commodities could be taken for granted. But in an era marked by global competition, accelerated product cycles, the hyper-mobility of capital, and the growing power of financial institutions, new, post-</a:t>
            </a:r>
            <a:r>
              <a:rPr lang="en-US" sz="1200" kern="1200" dirty="0" err="1" smtClean="0">
                <a:solidFill>
                  <a:schemeClr val="tx1"/>
                </a:solidFill>
                <a:effectLst/>
                <a:latin typeface="Arial" pitchFamily="34" charset="0"/>
                <a:ea typeface="+mn-ea"/>
                <a:cs typeface="Arial" pitchFamily="34" charset="0"/>
              </a:rPr>
              <a:t>Fordist</a:t>
            </a:r>
            <a:r>
              <a:rPr lang="en-US" sz="1200" kern="1200" dirty="0" smtClean="0">
                <a:solidFill>
                  <a:schemeClr val="tx1"/>
                </a:solidFill>
                <a:effectLst/>
                <a:latin typeface="Arial" pitchFamily="34" charset="0"/>
                <a:ea typeface="+mn-ea"/>
                <a:cs typeface="Arial" pitchFamily="34" charset="0"/>
              </a:rPr>
              <a:t> employment regimes have unfolded, in keeping with the needs of “flexible accumulation” (Harvey 1994; </a:t>
            </a:r>
            <a:r>
              <a:rPr lang="en-US" sz="1200" kern="1200" dirty="0" err="1" smtClean="0">
                <a:solidFill>
                  <a:schemeClr val="tx1"/>
                </a:solidFill>
                <a:effectLst/>
                <a:latin typeface="Arial" pitchFamily="34" charset="0"/>
                <a:ea typeface="+mn-ea"/>
                <a:cs typeface="Arial" pitchFamily="34" charset="0"/>
              </a:rPr>
              <a:t>Vallas</a:t>
            </a:r>
            <a:r>
              <a:rPr lang="en-US" sz="1200" kern="1200" dirty="0" smtClean="0">
                <a:solidFill>
                  <a:schemeClr val="tx1"/>
                </a:solidFill>
                <a:effectLst/>
                <a:latin typeface="Arial" pitchFamily="34" charset="0"/>
                <a:ea typeface="+mn-ea"/>
                <a:cs typeface="Arial" pitchFamily="34" charset="0"/>
              </a:rPr>
              <a:t> 1999; Beck 2000; Harrison 1994; </a:t>
            </a:r>
            <a:r>
              <a:rPr lang="en-US" sz="1200" kern="1200" dirty="0" err="1" smtClean="0">
                <a:solidFill>
                  <a:schemeClr val="tx1"/>
                </a:solidFill>
                <a:effectLst/>
                <a:latin typeface="Arial" pitchFamily="34" charset="0"/>
                <a:ea typeface="+mn-ea"/>
                <a:cs typeface="Arial" pitchFamily="34" charset="0"/>
              </a:rPr>
              <a:t>Heckscher</a:t>
            </a:r>
            <a:r>
              <a:rPr lang="en-US" sz="1200" kern="1200" dirty="0" smtClean="0">
                <a:solidFill>
                  <a:schemeClr val="tx1"/>
                </a:solidFill>
                <a:effectLst/>
                <a:latin typeface="Arial" pitchFamily="34" charset="0"/>
                <a:ea typeface="+mn-ea"/>
                <a:cs typeface="Arial" pitchFamily="34" charset="0"/>
              </a:rPr>
              <a:t> et al., 2012). Although little is known about how institutional variations across capitalist nation states has shaped the emerging regimes, it seems clear that many nations have experienced a widening “</a:t>
            </a:r>
            <a:r>
              <a:rPr lang="en-US" sz="1200" kern="1200" dirty="0" err="1" smtClean="0">
                <a:solidFill>
                  <a:schemeClr val="tx1"/>
                </a:solidFill>
                <a:effectLst/>
                <a:latin typeface="Arial" pitchFamily="34" charset="0"/>
                <a:ea typeface="+mn-ea"/>
                <a:cs typeface="Arial" pitchFamily="34" charset="0"/>
              </a:rPr>
              <a:t>precarity</a:t>
            </a:r>
            <a:r>
              <a:rPr lang="en-US" sz="1200" kern="1200" dirty="0" smtClean="0">
                <a:solidFill>
                  <a:schemeClr val="tx1"/>
                </a:solidFill>
                <a:effectLst/>
                <a:latin typeface="Arial" pitchFamily="34" charset="0"/>
                <a:ea typeface="+mn-ea"/>
                <a:cs typeface="Arial" pitchFamily="34" charset="0"/>
              </a:rPr>
              <a:t>” of labor, in which expanding segments of their labor force encounter a condition of economic liminality –a condition that excludes individuals from full citizenship in the firm and, by corollary, in civil society (</a:t>
            </a:r>
            <a:r>
              <a:rPr lang="en-US" sz="1200" kern="1200" dirty="0" err="1" smtClean="0">
                <a:solidFill>
                  <a:schemeClr val="tx1"/>
                </a:solidFill>
                <a:effectLst/>
                <a:latin typeface="Arial" pitchFamily="34" charset="0"/>
                <a:ea typeface="+mn-ea"/>
                <a:cs typeface="Arial" pitchFamily="34" charset="0"/>
              </a:rPr>
              <a:t>Vallas</a:t>
            </a:r>
            <a:r>
              <a:rPr lang="en-US" sz="1200" kern="1200" dirty="0" smtClean="0">
                <a:solidFill>
                  <a:schemeClr val="tx1"/>
                </a:solidFill>
                <a:effectLst/>
                <a:latin typeface="Arial" pitchFamily="34" charset="0"/>
                <a:ea typeface="+mn-ea"/>
                <a:cs typeface="Arial" pitchFamily="34" charset="0"/>
              </a:rPr>
              <a:t> 2015). </a:t>
            </a:r>
            <a:endParaRPr lang="nl-BE" sz="1200" kern="1200" dirty="0" smtClean="0">
              <a:solidFill>
                <a:schemeClr val="tx1"/>
              </a:solidFill>
              <a:effectLst/>
              <a:latin typeface="Arial" pitchFamily="34" charset="0"/>
              <a:ea typeface="+mn-ea"/>
              <a:cs typeface="Arial" pitchFamily="34" charset="0"/>
            </a:endParaRPr>
          </a:p>
          <a:p>
            <a:endParaRPr lang="nl-BE" dirty="0" smtClean="0"/>
          </a:p>
          <a:p>
            <a:endParaRPr lang="en-US" sz="1200" baseline="0" dirty="0" smtClean="0"/>
          </a:p>
          <a:p>
            <a:endParaRPr lang="en-US" sz="1200" baseline="0" dirty="0" smtClean="0"/>
          </a:p>
        </p:txBody>
      </p:sp>
      <p:sp>
        <p:nvSpPr>
          <p:cNvPr id="4" name="Slide Number Placeholder 3"/>
          <p:cNvSpPr>
            <a:spLocks noGrp="1"/>
          </p:cNvSpPr>
          <p:nvPr>
            <p:ph type="sldNum" sz="quarter" idx="10"/>
          </p:nvPr>
        </p:nvSpPr>
        <p:spPr/>
        <p:txBody>
          <a:bodyPr/>
          <a:lstStyle/>
          <a:p>
            <a:fld id="{17C257C2-8D60-4760-88CB-024AF3EEC641}" type="slidenum">
              <a:rPr lang="nl-BE" smtClean="0"/>
              <a:pPr/>
              <a:t>7</a:t>
            </a:fld>
            <a:endParaRPr lang="nl-BE"/>
          </a:p>
        </p:txBody>
      </p:sp>
    </p:spTree>
    <p:extLst>
      <p:ext uri="{BB962C8B-B14F-4D97-AF65-F5344CB8AC3E}">
        <p14:creationId xmlns:p14="http://schemas.microsoft.com/office/powerpoint/2010/main" val="4010148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17C257C2-8D60-4760-88CB-024AF3EEC641}" type="slidenum">
              <a:rPr lang="nl-BE" smtClean="0"/>
              <a:pPr/>
              <a:t>8</a:t>
            </a:fld>
            <a:endParaRPr lang="nl-BE"/>
          </a:p>
        </p:txBody>
      </p:sp>
    </p:spTree>
    <p:extLst>
      <p:ext uri="{BB962C8B-B14F-4D97-AF65-F5344CB8AC3E}">
        <p14:creationId xmlns:p14="http://schemas.microsoft.com/office/powerpoint/2010/main" val="315489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C257C2-8D60-4760-88CB-024AF3EEC641}" type="slidenum">
              <a:rPr lang="nl-BE" smtClean="0"/>
              <a:pPr/>
              <a:t>15</a:t>
            </a:fld>
            <a:endParaRPr lang="nl-BE"/>
          </a:p>
        </p:txBody>
      </p:sp>
    </p:spTree>
    <p:extLst>
      <p:ext uri="{BB962C8B-B14F-4D97-AF65-F5344CB8AC3E}">
        <p14:creationId xmlns:p14="http://schemas.microsoft.com/office/powerpoint/2010/main" val="2305743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C257C2-8D60-4760-88CB-024AF3EEC641}" type="slidenum">
              <a:rPr lang="nl-BE" smtClean="0"/>
              <a:pPr/>
              <a:t>16</a:t>
            </a:fld>
            <a:endParaRPr lang="nl-BE"/>
          </a:p>
        </p:txBody>
      </p:sp>
    </p:spTree>
    <p:extLst>
      <p:ext uri="{BB962C8B-B14F-4D97-AF65-F5344CB8AC3E}">
        <p14:creationId xmlns:p14="http://schemas.microsoft.com/office/powerpoint/2010/main" val="156121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C257C2-8D60-4760-88CB-024AF3EEC641}" type="slidenum">
              <a:rPr lang="nl-BE" smtClean="0"/>
              <a:pPr/>
              <a:t>17</a:t>
            </a:fld>
            <a:endParaRPr lang="nl-BE"/>
          </a:p>
        </p:txBody>
      </p:sp>
    </p:spTree>
    <p:extLst>
      <p:ext uri="{BB962C8B-B14F-4D97-AF65-F5344CB8AC3E}">
        <p14:creationId xmlns:p14="http://schemas.microsoft.com/office/powerpoint/2010/main" val="596004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C257C2-8D60-4760-88CB-024AF3EEC641}" type="slidenum">
              <a:rPr lang="nl-BE" smtClean="0"/>
              <a:pPr/>
              <a:t>18</a:t>
            </a:fld>
            <a:endParaRPr lang="nl-BE"/>
          </a:p>
        </p:txBody>
      </p:sp>
    </p:spTree>
    <p:extLst>
      <p:ext uri="{BB962C8B-B14F-4D97-AF65-F5344CB8AC3E}">
        <p14:creationId xmlns:p14="http://schemas.microsoft.com/office/powerpoint/2010/main" val="2982147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9144000" cy="622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096000" y="2088000"/>
            <a:ext cx="5580000" cy="1800000"/>
          </a:xfrm>
        </p:spPr>
        <p:txBody>
          <a:bodyPr>
            <a:noAutofit/>
          </a:bodyPr>
          <a:lstStyle>
            <a:lvl1pPr>
              <a:defRPr sz="4000">
                <a:solidFill>
                  <a:schemeClr val="bg1"/>
                </a:solidFill>
              </a:defRPr>
            </a:lvl1pPr>
          </a:lstStyle>
          <a:p>
            <a:r>
              <a:rPr lang="nl-NL" dirty="0" smtClean="0"/>
              <a:t>Klik en typ de titel van de presentatie</a:t>
            </a:r>
            <a:endParaRPr lang="nl-BE" dirty="0"/>
          </a:p>
        </p:txBody>
      </p:sp>
      <p:sp>
        <p:nvSpPr>
          <p:cNvPr id="10" name="Ondertitel 2"/>
          <p:cNvSpPr>
            <a:spLocks noGrp="1"/>
          </p:cNvSpPr>
          <p:nvPr>
            <p:ph type="subTitle" idx="1" hasCustomPrompt="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00" y="1800000"/>
            <a:ext cx="1840048" cy="4294442"/>
          </a:xfrm>
          <a:prstGeom prst="rect">
            <a:avLst/>
          </a:prstGeom>
        </p:spPr>
      </p:pic>
      <p:pic>
        <p:nvPicPr>
          <p:cNvPr id="11" name="Afbeelding 10"/>
          <p:cNvPicPr>
            <a:picLocks noChangeAspect="1"/>
          </p:cNvPicPr>
          <p:nvPr userDrawn="1"/>
        </p:nvPicPr>
        <p:blipFill>
          <a:blip r:embed="rId3" cstate="print"/>
          <a:stretch>
            <a:fillRect/>
          </a:stretch>
        </p:blipFill>
        <p:spPr>
          <a:xfrm>
            <a:off x="8283600" y="5706000"/>
            <a:ext cx="428400" cy="720000"/>
          </a:xfrm>
          <a:prstGeom prst="rect">
            <a:avLst/>
          </a:prstGeom>
        </p:spPr>
      </p:pic>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00" y="360000"/>
            <a:ext cx="2014732" cy="719329"/>
          </a:xfrm>
          <a:prstGeom prst="rect">
            <a:avLst/>
          </a:prstGeom>
        </p:spPr>
      </p:pic>
    </p:spTree>
    <p:extLst>
      <p:ext uri="{BB962C8B-B14F-4D97-AF65-F5344CB8AC3E}">
        <p14:creationId xmlns:p14="http://schemas.microsoft.com/office/powerpoint/2010/main" val="34139249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9144000" cy="622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096000" y="2088000"/>
            <a:ext cx="5580000" cy="1800000"/>
          </a:xfrm>
        </p:spPr>
        <p:txBody>
          <a:bodyPr>
            <a:noAutofit/>
          </a:bodyPr>
          <a:lstStyle>
            <a:lvl1pPr>
              <a:defRPr sz="4000">
                <a:solidFill>
                  <a:schemeClr val="bg1"/>
                </a:solidFill>
              </a:defRPr>
            </a:lvl1pPr>
          </a:lstStyle>
          <a:p>
            <a:r>
              <a:rPr lang="nl-NL" dirty="0" smtClean="0"/>
              <a:t>Klik en typ de titel van de presentatie</a:t>
            </a:r>
            <a:endParaRPr lang="nl-BE" dirty="0"/>
          </a:p>
        </p:txBody>
      </p:sp>
      <p:sp>
        <p:nvSpPr>
          <p:cNvPr id="10" name="Ondertitel 2"/>
          <p:cNvSpPr>
            <a:spLocks noGrp="1"/>
          </p:cNvSpPr>
          <p:nvPr>
            <p:ph type="subTitle" idx="1" hasCustomPrompt="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00" y="1800000"/>
            <a:ext cx="1840048" cy="4294442"/>
          </a:xfrm>
          <a:prstGeom prst="rect">
            <a:avLst/>
          </a:prstGeom>
        </p:spPr>
      </p:pic>
      <p:pic>
        <p:nvPicPr>
          <p:cNvPr id="11" name="Afbeelding 10"/>
          <p:cNvPicPr>
            <a:picLocks noChangeAspect="1"/>
          </p:cNvPicPr>
          <p:nvPr userDrawn="1"/>
        </p:nvPicPr>
        <p:blipFill>
          <a:blip r:embed="rId3" cstate="print"/>
          <a:stretch>
            <a:fillRect/>
          </a:stretch>
        </p:blipFill>
        <p:spPr>
          <a:xfrm>
            <a:off x="8283600" y="5706000"/>
            <a:ext cx="428400" cy="720000"/>
          </a:xfrm>
          <a:prstGeom prst="rect">
            <a:avLst/>
          </a:prstGeom>
        </p:spPr>
      </p:pic>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00" y="360000"/>
            <a:ext cx="2014732" cy="719329"/>
          </a:xfrm>
          <a:prstGeom prst="rect">
            <a:avLst/>
          </a:prstGeom>
        </p:spPr>
      </p:pic>
    </p:spTree>
    <p:extLst>
      <p:ext uri="{BB962C8B-B14F-4D97-AF65-F5344CB8AC3E}">
        <p14:creationId xmlns:p14="http://schemas.microsoft.com/office/powerpoint/2010/main" val="5400467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18/10/2016</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dirty="0"/>
          </a:p>
        </p:txBody>
      </p:sp>
      <p:sp>
        <p:nvSpPr>
          <p:cNvPr id="6" name="Tijdelijke aanduiding voor tekst 2"/>
          <p:cNvSpPr>
            <a:spLocks noGrp="1"/>
          </p:cNvSpPr>
          <p:nvPr>
            <p:ph idx="1" hasCustomPrompt="1"/>
          </p:nvPr>
        </p:nvSpPr>
        <p:spPr>
          <a:xfrm>
            <a:off x="540000" y="1349999"/>
            <a:ext cx="8334000" cy="4428000"/>
          </a:xfrm>
          <a:prstGeom prst="rect">
            <a:avLst/>
          </a:prstGeom>
        </p:spPr>
        <p:txBody>
          <a:bodyPr vert="horz" lIns="0" tIns="0" rIns="0" bIns="0" rtlCol="0">
            <a:noAutofit/>
          </a:bodyPr>
          <a:lstStyle>
            <a:lvl1pPr>
              <a:defRPr/>
            </a:lvl1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28536699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9144000" cy="640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780000" y="2304000"/>
            <a:ext cx="5094000" cy="1800200"/>
          </a:xfrm>
        </p:spPr>
        <p:txBody>
          <a:bodyPr>
            <a:noAutofit/>
          </a:bodyPr>
          <a:lstStyle>
            <a:lvl1pPr>
              <a:defRPr sz="4000">
                <a:solidFill>
                  <a:schemeClr val="bg1"/>
                </a:solidFill>
              </a:defRPr>
            </a:lvl1pPr>
          </a:lstStyle>
          <a:p>
            <a:r>
              <a:rPr lang="nl-NL" dirty="0" smtClean="0"/>
              <a:t>Klik en typ de titel van de sectie</a:t>
            </a:r>
            <a:endParaRPr lang="nl-BE" dirty="0"/>
          </a:p>
        </p:txBody>
      </p:sp>
      <p:sp>
        <p:nvSpPr>
          <p:cNvPr id="10" name="Ondertitel 2"/>
          <p:cNvSpPr>
            <a:spLocks noGrp="1"/>
          </p:cNvSpPr>
          <p:nvPr>
            <p:ph type="subTitle" idx="1" hasCustomPrompt="1"/>
          </p:nvPr>
        </p:nvSpPr>
        <p:spPr>
          <a:xfrm>
            <a:off x="3780000" y="4419108"/>
            <a:ext cx="5094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204000"/>
            <a:ext cx="3300991" cy="3209551"/>
          </a:xfrm>
          <a:prstGeom prst="rect">
            <a:avLst/>
          </a:prstGeom>
        </p:spPr>
      </p:pic>
    </p:spTree>
    <p:extLst>
      <p:ext uri="{BB962C8B-B14F-4D97-AF65-F5344CB8AC3E}">
        <p14:creationId xmlns:p14="http://schemas.microsoft.com/office/powerpoint/2010/main" val="4835907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inhoud 2"/>
          <p:cNvSpPr>
            <a:spLocks noGrp="1"/>
          </p:cNvSpPr>
          <p:nvPr>
            <p:ph sz="half" idx="1" hasCustomPrompt="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hasCustomPrompt="1"/>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18/10/2016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26259545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tekst 2"/>
          <p:cNvSpPr>
            <a:spLocks noGrp="1"/>
          </p:cNvSpPr>
          <p:nvPr>
            <p:ph type="body" idx="1" hasCustomPrompt="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4" name="Tijdelijke aanduiding voor inhoud 3"/>
          <p:cNvSpPr>
            <a:spLocks noGrp="1"/>
          </p:cNvSpPr>
          <p:nvPr>
            <p:ph sz="half" idx="2" hasCustomPrompt="1"/>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hasCustomPrompt="1"/>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6" name="Tijdelijke aanduiding voor inhoud 5"/>
          <p:cNvSpPr>
            <a:spLocks noGrp="1"/>
          </p:cNvSpPr>
          <p:nvPr>
            <p:ph sz="quarter" idx="4" hasCustomPrompt="1"/>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18/10/2016</a:t>
            </a:fld>
            <a:endParaRPr lang="nl-BE"/>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a:t>
            </a:fld>
            <a:endParaRPr lang="nl-BE" dirty="0"/>
          </a:p>
        </p:txBody>
      </p:sp>
    </p:spTree>
    <p:extLst>
      <p:ext uri="{BB962C8B-B14F-4D97-AF65-F5344CB8AC3E}">
        <p14:creationId xmlns:p14="http://schemas.microsoft.com/office/powerpoint/2010/main" val="6326396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18/10/2016</a:t>
            </a:fld>
            <a:endParaRPr lang="nl-BE"/>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2601345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18/10/2016</a:t>
            </a:fld>
            <a:endParaRPr lang="nl-BE"/>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41819745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40000"/>
            <a:ext cx="3008313" cy="895100"/>
          </a:xfrm>
        </p:spPr>
        <p:txBody>
          <a:bodyPr anchor="t" anchorCtr="0"/>
          <a:lstStyle>
            <a:lvl1pPr algn="l">
              <a:defRPr sz="2000" b="1"/>
            </a:lvl1pPr>
          </a:lstStyle>
          <a:p>
            <a:r>
              <a:rPr lang="nl-NL" dirty="0" smtClean="0"/>
              <a:t>Klik en typ de titel</a:t>
            </a:r>
            <a:endParaRPr lang="nl-BE" dirty="0"/>
          </a:p>
        </p:txBody>
      </p:sp>
      <p:sp>
        <p:nvSpPr>
          <p:cNvPr id="3" name="Tijdelijke aanduiding voor inhoud 2"/>
          <p:cNvSpPr>
            <a:spLocks noGrp="1"/>
          </p:cNvSpPr>
          <p:nvPr>
            <p:ph idx="1" hasCustomPrompt="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hasCustomPrompt="1"/>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18/10/2016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27253469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4788000"/>
            <a:ext cx="8334000" cy="540000"/>
          </a:xfrm>
        </p:spPr>
        <p:txBody>
          <a:bodyPr anchor="t" anchorCtr="0">
            <a:noAutofit/>
          </a:bodyPr>
          <a:lstStyle>
            <a:lvl1pPr algn="l">
              <a:defRPr sz="2000" b="1"/>
            </a:lvl1pPr>
          </a:lstStyle>
          <a:p>
            <a:r>
              <a:rPr lang="nl-NL" dirty="0" smtClean="0"/>
              <a:t>Klik en typ de tekst</a:t>
            </a:r>
            <a:endParaRPr lang="nl-BE" dirty="0"/>
          </a:p>
        </p:txBody>
      </p:sp>
      <p:sp>
        <p:nvSpPr>
          <p:cNvPr id="3" name="Tijdelijke aanduiding voor afbeelding 2"/>
          <p:cNvSpPr>
            <a:spLocks noGrp="1"/>
          </p:cNvSpPr>
          <p:nvPr>
            <p:ph type="pic" idx="1"/>
          </p:nvPr>
        </p:nvSpPr>
        <p:spPr>
          <a:xfrm>
            <a:off x="540000" y="540000"/>
            <a:ext cx="8334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ijdelijke aanduiding voor tekst 3"/>
          <p:cNvSpPr>
            <a:spLocks noGrp="1"/>
          </p:cNvSpPr>
          <p:nvPr>
            <p:ph type="body" sz="half" idx="2" hasCustomPrompt="1"/>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dirty="0"/>
          </a:p>
        </p:txBody>
      </p:sp>
      <p:sp>
        <p:nvSpPr>
          <p:cNvPr id="8" name="Tijdelijke aanduiding voor voettekst 3"/>
          <p:cNvSpPr>
            <a:spLocks noGrp="1"/>
          </p:cNvSpPr>
          <p:nvPr>
            <p:ph type="ftr" sz="quarter" idx="11"/>
          </p:nvPr>
        </p:nvSpPr>
        <p:spPr>
          <a:xfrm>
            <a:off x="1566000" y="6048000"/>
            <a:ext cx="1980000" cy="288000"/>
          </a:xfrm>
        </p:spPr>
        <p:txBody>
          <a:bodyPr/>
          <a:lstStyle/>
          <a:p>
            <a:endParaRPr lang="nl-BE" dirty="0"/>
          </a:p>
        </p:txBody>
      </p:sp>
      <p:sp>
        <p:nvSpPr>
          <p:cNvPr id="9" name="Tijdelijke aanduiding voor datum 4"/>
          <p:cNvSpPr>
            <a:spLocks noGrp="1"/>
          </p:cNvSpPr>
          <p:nvPr>
            <p:ph type="dt" sz="half" idx="10"/>
          </p:nvPr>
        </p:nvSpPr>
        <p:spPr>
          <a:xfrm>
            <a:off x="540000" y="6048000"/>
            <a:ext cx="936000" cy="288000"/>
          </a:xfrm>
        </p:spPr>
        <p:txBody>
          <a:bodyPr/>
          <a:lstStyle/>
          <a:p>
            <a:fld id="{C4DDCD72-59EE-436D-B435-201699A5BB49}" type="datetimeFigureOut">
              <a:rPr lang="nl-BE" smtClean="0"/>
              <a:pPr/>
              <a:t>18/10/2016</a:t>
            </a:fld>
            <a:endParaRPr lang="nl-BE" dirty="0"/>
          </a:p>
        </p:txBody>
      </p:sp>
    </p:spTree>
    <p:extLst>
      <p:ext uri="{BB962C8B-B14F-4D97-AF65-F5344CB8AC3E}">
        <p14:creationId xmlns:p14="http://schemas.microsoft.com/office/powerpoint/2010/main" val="22734890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18/10/2016</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dirty="0"/>
          </a:p>
        </p:txBody>
      </p:sp>
      <p:sp>
        <p:nvSpPr>
          <p:cNvPr id="6" name="Tijdelijke aanduiding voor tekst 2"/>
          <p:cNvSpPr>
            <a:spLocks noGrp="1"/>
          </p:cNvSpPr>
          <p:nvPr>
            <p:ph idx="1" hasCustomPrompt="1"/>
          </p:nvPr>
        </p:nvSpPr>
        <p:spPr>
          <a:xfrm>
            <a:off x="540000" y="1349999"/>
            <a:ext cx="8334000" cy="4428000"/>
          </a:xfrm>
          <a:prstGeom prst="rect">
            <a:avLst/>
          </a:prstGeom>
        </p:spPr>
        <p:txBody>
          <a:bodyPr vert="horz" lIns="0" tIns="0" rIns="0" bIns="0" rtlCol="0">
            <a:noAutofit/>
          </a:bodyPr>
          <a:lstStyle>
            <a:lvl1pPr>
              <a:defRPr/>
            </a:lvl1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24169003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9144000" cy="640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780000" y="2304000"/>
            <a:ext cx="5094000" cy="1800200"/>
          </a:xfrm>
        </p:spPr>
        <p:txBody>
          <a:bodyPr>
            <a:noAutofit/>
          </a:bodyPr>
          <a:lstStyle>
            <a:lvl1pPr>
              <a:defRPr sz="4000">
                <a:solidFill>
                  <a:schemeClr val="bg1"/>
                </a:solidFill>
              </a:defRPr>
            </a:lvl1pPr>
          </a:lstStyle>
          <a:p>
            <a:r>
              <a:rPr lang="nl-NL" dirty="0" smtClean="0"/>
              <a:t>Klik en typ de titel van de sectie</a:t>
            </a:r>
            <a:endParaRPr lang="nl-BE" dirty="0"/>
          </a:p>
        </p:txBody>
      </p:sp>
      <p:sp>
        <p:nvSpPr>
          <p:cNvPr id="10" name="Ondertitel 2"/>
          <p:cNvSpPr>
            <a:spLocks noGrp="1"/>
          </p:cNvSpPr>
          <p:nvPr>
            <p:ph type="subTitle" idx="1" hasCustomPrompt="1"/>
          </p:nvPr>
        </p:nvSpPr>
        <p:spPr>
          <a:xfrm>
            <a:off x="3780000" y="4419108"/>
            <a:ext cx="5094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204000"/>
            <a:ext cx="3300991" cy="3209551"/>
          </a:xfrm>
          <a:prstGeom prst="rect">
            <a:avLst/>
          </a:prstGeom>
        </p:spPr>
      </p:pic>
    </p:spTree>
    <p:extLst>
      <p:ext uri="{BB962C8B-B14F-4D97-AF65-F5344CB8AC3E}">
        <p14:creationId xmlns:p14="http://schemas.microsoft.com/office/powerpoint/2010/main" val="39651961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inhoud 2"/>
          <p:cNvSpPr>
            <a:spLocks noGrp="1"/>
          </p:cNvSpPr>
          <p:nvPr>
            <p:ph sz="half" idx="1" hasCustomPrompt="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hasCustomPrompt="1"/>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18/10/2016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41980301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tekst 2"/>
          <p:cNvSpPr>
            <a:spLocks noGrp="1"/>
          </p:cNvSpPr>
          <p:nvPr>
            <p:ph type="body" idx="1" hasCustomPrompt="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4" name="Tijdelijke aanduiding voor inhoud 3"/>
          <p:cNvSpPr>
            <a:spLocks noGrp="1"/>
          </p:cNvSpPr>
          <p:nvPr>
            <p:ph sz="half" idx="2" hasCustomPrompt="1"/>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hasCustomPrompt="1"/>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6" name="Tijdelijke aanduiding voor inhoud 5"/>
          <p:cNvSpPr>
            <a:spLocks noGrp="1"/>
          </p:cNvSpPr>
          <p:nvPr>
            <p:ph sz="quarter" idx="4" hasCustomPrompt="1"/>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18/10/2016</a:t>
            </a:fld>
            <a:endParaRPr lang="nl-BE"/>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a:t>
            </a:fld>
            <a:endParaRPr lang="nl-BE" dirty="0"/>
          </a:p>
        </p:txBody>
      </p:sp>
    </p:spTree>
    <p:extLst>
      <p:ext uri="{BB962C8B-B14F-4D97-AF65-F5344CB8AC3E}">
        <p14:creationId xmlns:p14="http://schemas.microsoft.com/office/powerpoint/2010/main" val="4378209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18/10/2016</a:t>
            </a:fld>
            <a:endParaRPr lang="nl-BE"/>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41618224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18/10/2016</a:t>
            </a:fld>
            <a:endParaRPr lang="nl-BE"/>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16890592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40000"/>
            <a:ext cx="3008313" cy="895100"/>
          </a:xfrm>
        </p:spPr>
        <p:txBody>
          <a:bodyPr anchor="t" anchorCtr="0"/>
          <a:lstStyle>
            <a:lvl1pPr algn="l">
              <a:defRPr sz="2000" b="1"/>
            </a:lvl1pPr>
          </a:lstStyle>
          <a:p>
            <a:r>
              <a:rPr lang="nl-NL" dirty="0" smtClean="0"/>
              <a:t>Klik en typ de titel</a:t>
            </a:r>
            <a:endParaRPr lang="nl-BE" dirty="0"/>
          </a:p>
        </p:txBody>
      </p:sp>
      <p:sp>
        <p:nvSpPr>
          <p:cNvPr id="3" name="Tijdelijke aanduiding voor inhoud 2"/>
          <p:cNvSpPr>
            <a:spLocks noGrp="1"/>
          </p:cNvSpPr>
          <p:nvPr>
            <p:ph idx="1" hasCustomPrompt="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hasCustomPrompt="1"/>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18/10/2016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22063528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4788000"/>
            <a:ext cx="8334000" cy="540000"/>
          </a:xfrm>
        </p:spPr>
        <p:txBody>
          <a:bodyPr anchor="t" anchorCtr="0">
            <a:noAutofit/>
          </a:bodyPr>
          <a:lstStyle>
            <a:lvl1pPr algn="l">
              <a:defRPr sz="2000" b="1"/>
            </a:lvl1pPr>
          </a:lstStyle>
          <a:p>
            <a:r>
              <a:rPr lang="nl-NL" dirty="0" smtClean="0"/>
              <a:t>Klik en typ de tekst</a:t>
            </a:r>
            <a:endParaRPr lang="nl-BE" dirty="0"/>
          </a:p>
        </p:txBody>
      </p:sp>
      <p:sp>
        <p:nvSpPr>
          <p:cNvPr id="3" name="Tijdelijke aanduiding voor afbeelding 2"/>
          <p:cNvSpPr>
            <a:spLocks noGrp="1"/>
          </p:cNvSpPr>
          <p:nvPr>
            <p:ph type="pic" idx="1"/>
          </p:nvPr>
        </p:nvSpPr>
        <p:spPr>
          <a:xfrm>
            <a:off x="540000" y="540000"/>
            <a:ext cx="8334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dirty="0"/>
          </a:p>
        </p:txBody>
      </p:sp>
      <p:sp>
        <p:nvSpPr>
          <p:cNvPr id="4" name="Tijdelijke aanduiding voor tekst 3"/>
          <p:cNvSpPr>
            <a:spLocks noGrp="1"/>
          </p:cNvSpPr>
          <p:nvPr>
            <p:ph type="body" sz="half" idx="2" hasCustomPrompt="1"/>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a:xfrm>
            <a:off x="540000" y="6048000"/>
            <a:ext cx="936000" cy="288000"/>
          </a:xfrm>
        </p:spPr>
        <p:txBody>
          <a:bodyPr/>
          <a:lstStyle/>
          <a:p>
            <a:fld id="{C4DDCD72-59EE-436D-B435-201699A5BB49}" type="datetimeFigureOut">
              <a:rPr lang="nl-BE" smtClean="0"/>
              <a:pPr/>
              <a:t>18/10/2016</a:t>
            </a:fld>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dirty="0"/>
          </a:p>
        </p:txBody>
      </p:sp>
      <p:sp>
        <p:nvSpPr>
          <p:cNvPr id="8" name="Tijdelijke aanduiding voor voettekst 3"/>
          <p:cNvSpPr>
            <a:spLocks noGrp="1"/>
          </p:cNvSpPr>
          <p:nvPr>
            <p:ph type="ftr" sz="quarter" idx="11"/>
          </p:nvPr>
        </p:nvSpPr>
        <p:spPr>
          <a:xfrm>
            <a:off x="1566000" y="6048000"/>
            <a:ext cx="1980000" cy="288000"/>
          </a:xfrm>
        </p:spPr>
        <p:txBody>
          <a:bodyPr/>
          <a:lstStyle/>
          <a:p>
            <a:endParaRPr lang="nl-BE" dirty="0"/>
          </a:p>
        </p:txBody>
      </p:sp>
    </p:spTree>
    <p:extLst>
      <p:ext uri="{BB962C8B-B14F-4D97-AF65-F5344CB8AC3E}">
        <p14:creationId xmlns:p14="http://schemas.microsoft.com/office/powerpoint/2010/main" val="40242632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40000" y="180000"/>
            <a:ext cx="8334000" cy="900000"/>
          </a:xfrm>
          <a:prstGeom prst="rect">
            <a:avLst/>
          </a:prstGeom>
        </p:spPr>
        <p:txBody>
          <a:bodyPr vert="horz" lIns="0" tIns="0" rIns="0" bIns="0" rtlCol="0" anchor="b" anchorCtr="0">
            <a:normAutofit/>
          </a:bodyPr>
          <a:lstStyle/>
          <a:p>
            <a:r>
              <a:rPr lang="nl-NL" dirty="0" smtClean="0"/>
              <a:t>Klik en typ de titel</a:t>
            </a:r>
            <a:endParaRPr lang="nl-BE" dirty="0"/>
          </a:p>
        </p:txBody>
      </p:sp>
      <p:sp>
        <p:nvSpPr>
          <p:cNvPr id="3" name="Tijdelijke aanduiding voor tekst 2"/>
          <p:cNvSpPr>
            <a:spLocks noGrp="1"/>
          </p:cNvSpPr>
          <p:nvPr>
            <p:ph type="body" idx="1"/>
          </p:nvPr>
        </p:nvSpPr>
        <p:spPr>
          <a:xfrm>
            <a:off x="540000" y="1349999"/>
            <a:ext cx="8334000" cy="4428000"/>
          </a:xfrm>
          <a:prstGeom prst="rect">
            <a:avLst/>
          </a:prstGeom>
        </p:spPr>
        <p:txBody>
          <a:bodyPr vert="horz" lIns="0" tIns="0" rIns="0" bIns="0" rtlCol="0">
            <a:noAutofit/>
          </a:body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539552" y="6048000"/>
            <a:ext cx="936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18/10/2016</a:t>
            </a:fld>
            <a:endParaRPr lang="nl-BE" dirty="0"/>
          </a:p>
        </p:txBody>
      </p:sp>
      <p:sp>
        <p:nvSpPr>
          <p:cNvPr id="5" name="Tijdelijke aanduiding voor voettekst 4"/>
          <p:cNvSpPr>
            <a:spLocks noGrp="1"/>
          </p:cNvSpPr>
          <p:nvPr>
            <p:ph type="ftr" sz="quarter" idx="3"/>
          </p:nvPr>
        </p:nvSpPr>
        <p:spPr>
          <a:xfrm>
            <a:off x="1566000" y="6048000"/>
            <a:ext cx="198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3636000" y="6048000"/>
            <a:ext cx="936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a:t>
            </a:fld>
            <a:endParaRPr lang="nl-BE" dirty="0"/>
          </a:p>
        </p:txBody>
      </p:sp>
      <p:sp>
        <p:nvSpPr>
          <p:cNvPr id="7" name="Rechthoek 6"/>
          <p:cNvSpPr/>
          <p:nvPr/>
        </p:nvSpPr>
        <p:spPr>
          <a:xfrm>
            <a:off x="0" y="6408000"/>
            <a:ext cx="9144000" cy="486000"/>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spTree>
    <p:extLst>
      <p:ext uri="{BB962C8B-B14F-4D97-AF65-F5344CB8AC3E}">
        <p14:creationId xmlns:p14="http://schemas.microsoft.com/office/powerpoint/2010/main" val="606215082"/>
      </p:ext>
    </p:extLst>
  </p:cSld>
  <p:clrMap bg1="lt1" tx1="dk1" bg2="lt2" tx2="dk2" accent1="accent1" accent2="accent2" accent3="accent3" accent4="accent4" accent5="accent5" accent6="accent6" hlink="hlink" folHlink="folHlink"/>
  <p:sldLayoutIdLst>
    <p:sldLayoutId id="2147483688" r:id="rId1"/>
    <p:sldLayoutId id="2147483709" r:id="rId2"/>
    <p:sldLayoutId id="2147483698" r:id="rId3"/>
    <p:sldLayoutId id="2147483692" r:id="rId4"/>
    <p:sldLayoutId id="2147483693" r:id="rId5"/>
    <p:sldLayoutId id="2147483694" r:id="rId6"/>
    <p:sldLayoutId id="2147483695" r:id="rId7"/>
    <p:sldLayoutId id="2147483696" r:id="rId8"/>
    <p:sldLayoutId id="2147483697" r:id="rId9"/>
  </p:sldLayoutIdLst>
  <p:timing>
    <p:tnLst>
      <p:par>
        <p:cTn id="1" dur="indefinite" restart="never" nodeType="tmRoot"/>
      </p:par>
    </p:tnLst>
  </p:timing>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3744000"/>
            <a:ext cx="3240000" cy="2668236"/>
          </a:xfrm>
          <a:prstGeom prst="rect">
            <a:avLst/>
          </a:prstGeom>
        </p:spPr>
      </p:pic>
      <p:sp>
        <p:nvSpPr>
          <p:cNvPr id="2" name="Tijdelijke aanduiding voor titel 1"/>
          <p:cNvSpPr>
            <a:spLocks noGrp="1"/>
          </p:cNvSpPr>
          <p:nvPr>
            <p:ph type="title"/>
          </p:nvPr>
        </p:nvSpPr>
        <p:spPr>
          <a:xfrm>
            <a:off x="540000" y="180000"/>
            <a:ext cx="8334000" cy="900000"/>
          </a:xfrm>
          <a:prstGeom prst="rect">
            <a:avLst/>
          </a:prstGeom>
        </p:spPr>
        <p:txBody>
          <a:bodyPr vert="horz" lIns="0" tIns="0" rIns="0" bIns="0" rtlCol="0" anchor="b" anchorCtr="0">
            <a:normAutofit/>
          </a:bodyPr>
          <a:lstStyle/>
          <a:p>
            <a:r>
              <a:rPr lang="nl-NL" dirty="0" smtClean="0"/>
              <a:t>Klik en typ de titel</a:t>
            </a:r>
            <a:endParaRPr lang="nl-BE" dirty="0"/>
          </a:p>
        </p:txBody>
      </p:sp>
      <p:sp>
        <p:nvSpPr>
          <p:cNvPr id="3" name="Tijdelijke aanduiding voor tekst 2"/>
          <p:cNvSpPr>
            <a:spLocks noGrp="1"/>
          </p:cNvSpPr>
          <p:nvPr>
            <p:ph type="body" idx="1"/>
          </p:nvPr>
        </p:nvSpPr>
        <p:spPr>
          <a:xfrm>
            <a:off x="540000" y="1349999"/>
            <a:ext cx="8334000" cy="4428000"/>
          </a:xfrm>
          <a:prstGeom prst="rect">
            <a:avLst/>
          </a:prstGeom>
        </p:spPr>
        <p:txBody>
          <a:bodyPr vert="horz" lIns="0" tIns="0" rIns="0" bIns="0" rtlCol="0">
            <a:noAutofit/>
          </a:body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539552" y="6048000"/>
            <a:ext cx="936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18/10/2016</a:t>
            </a:fld>
            <a:endParaRPr lang="nl-BE" dirty="0"/>
          </a:p>
        </p:txBody>
      </p:sp>
      <p:sp>
        <p:nvSpPr>
          <p:cNvPr id="5" name="Tijdelijke aanduiding voor voettekst 4"/>
          <p:cNvSpPr>
            <a:spLocks noGrp="1"/>
          </p:cNvSpPr>
          <p:nvPr>
            <p:ph type="ftr" sz="quarter" idx="3"/>
          </p:nvPr>
        </p:nvSpPr>
        <p:spPr>
          <a:xfrm>
            <a:off x="1566000" y="6048000"/>
            <a:ext cx="198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3636000" y="6048000"/>
            <a:ext cx="936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a:t>
            </a:fld>
            <a:endParaRPr lang="nl-BE" dirty="0"/>
          </a:p>
        </p:txBody>
      </p:sp>
      <p:sp>
        <p:nvSpPr>
          <p:cNvPr id="7" name="Rechthoek 6"/>
          <p:cNvSpPr/>
          <p:nvPr/>
        </p:nvSpPr>
        <p:spPr>
          <a:xfrm>
            <a:off x="0" y="6408000"/>
            <a:ext cx="9144000" cy="486000"/>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spTree>
    <p:extLst>
      <p:ext uri="{BB962C8B-B14F-4D97-AF65-F5344CB8AC3E}">
        <p14:creationId xmlns:p14="http://schemas.microsoft.com/office/powerpoint/2010/main" val="320845504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timing>
    <p:tnLst>
      <p:par>
        <p:cTn id="1" dur="indefinite" restart="never" nodeType="tmRoot"/>
      </p:par>
    </p:tnLst>
  </p:timing>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55776" y="2348880"/>
            <a:ext cx="6120224" cy="2232248"/>
          </a:xfrm>
        </p:spPr>
        <p:txBody>
          <a:bodyPr/>
          <a:lstStyle/>
          <a:p>
            <a:r>
              <a:rPr lang="en-US" sz="3600" dirty="0" smtClean="0"/>
              <a:t>How does work and its future look like ?</a:t>
            </a:r>
            <a:br>
              <a:rPr lang="en-US" sz="3600" dirty="0" smtClean="0"/>
            </a:br>
            <a:r>
              <a:rPr lang="en-US" sz="3600" dirty="0" smtClean="0"/>
              <a:t/>
            </a:r>
            <a:br>
              <a:rPr lang="en-US" sz="3600" dirty="0" smtClean="0"/>
            </a:br>
            <a:r>
              <a:rPr lang="en-US" sz="2800" i="1" dirty="0" smtClean="0"/>
              <a:t>Forms, causes</a:t>
            </a:r>
            <a:r>
              <a:rPr lang="en-US" sz="2800" i="1" dirty="0"/>
              <a:t> </a:t>
            </a:r>
            <a:r>
              <a:rPr lang="en-US" sz="2800" i="1" dirty="0" smtClean="0"/>
              <a:t>and social effects of changing governance (employment) systems </a:t>
            </a:r>
            <a:endParaRPr lang="nl-BE" sz="2800" i="1" dirty="0"/>
          </a:p>
        </p:txBody>
      </p:sp>
      <p:sp>
        <p:nvSpPr>
          <p:cNvPr id="3" name="Ondertitel 2"/>
          <p:cNvSpPr>
            <a:spLocks noGrp="1"/>
          </p:cNvSpPr>
          <p:nvPr>
            <p:ph type="subTitle" idx="1"/>
          </p:nvPr>
        </p:nvSpPr>
        <p:spPr>
          <a:xfrm>
            <a:off x="2555776" y="5013176"/>
            <a:ext cx="6480720" cy="1440160"/>
          </a:xfrm>
        </p:spPr>
        <p:txBody>
          <a:bodyPr/>
          <a:lstStyle/>
          <a:p>
            <a:r>
              <a:rPr lang="en-US" sz="2800" dirty="0" smtClean="0"/>
              <a:t>Valeria </a:t>
            </a:r>
            <a:r>
              <a:rPr lang="en-US" sz="2800" dirty="0" err="1" smtClean="0"/>
              <a:t>Pulignano</a:t>
            </a:r>
            <a:r>
              <a:rPr lang="en-US" sz="2800" dirty="0" smtClean="0"/>
              <a:t> </a:t>
            </a:r>
          </a:p>
          <a:p>
            <a:r>
              <a:rPr lang="en-US" sz="2800" dirty="0" smtClean="0"/>
              <a:t>(Center for Sociological Research - </a:t>
            </a:r>
            <a:r>
              <a:rPr lang="en-US" sz="2800" dirty="0" err="1" smtClean="0"/>
              <a:t>CeSO</a:t>
            </a:r>
            <a:r>
              <a:rPr lang="en-US" sz="2800" dirty="0" smtClean="0"/>
              <a:t>) </a:t>
            </a:r>
            <a:endParaRPr lang="nl-BE" sz="2800" dirty="0"/>
          </a:p>
        </p:txBody>
      </p:sp>
    </p:spTree>
    <p:extLst>
      <p:ext uri="{BB962C8B-B14F-4D97-AF65-F5344CB8AC3E}">
        <p14:creationId xmlns:p14="http://schemas.microsoft.com/office/powerpoint/2010/main" val="2169410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5736" y="1377585"/>
            <a:ext cx="5886088" cy="1800200"/>
          </a:xfrm>
        </p:spPr>
        <p:txBody>
          <a:bodyPr/>
          <a:lstStyle/>
          <a:p>
            <a:r>
              <a:rPr lang="en-US" sz="3600" dirty="0" smtClean="0"/>
              <a:t>The social effects of change</a:t>
            </a:r>
            <a:endParaRPr lang="nl-BE" sz="3600" dirty="0"/>
          </a:p>
        </p:txBody>
      </p:sp>
      <p:sp>
        <p:nvSpPr>
          <p:cNvPr id="3" name="Subtitle 2"/>
          <p:cNvSpPr>
            <a:spLocks noGrp="1"/>
          </p:cNvSpPr>
          <p:nvPr>
            <p:ph type="subTitle" idx="1"/>
          </p:nvPr>
        </p:nvSpPr>
        <p:spPr>
          <a:xfrm>
            <a:off x="1691680" y="3573016"/>
            <a:ext cx="7308304" cy="1872208"/>
          </a:xfrm>
        </p:spPr>
        <p:txBody>
          <a:bodyPr/>
          <a:lstStyle/>
          <a:p>
            <a:pPr marL="914400" lvl="1" indent="-457200" algn="just">
              <a:buFont typeface="Wingdings" panose="05000000000000000000" pitchFamily="2" charset="2"/>
              <a:buChar char="ü"/>
            </a:pPr>
            <a:r>
              <a:rPr lang="en-US" sz="2800" dirty="0" smtClean="0">
                <a:solidFill>
                  <a:schemeClr val="accent3"/>
                </a:solidFill>
              </a:rPr>
              <a:t>Insecurity, non-standard and</a:t>
            </a:r>
          </a:p>
          <a:p>
            <a:pPr lvl="1" algn="just"/>
            <a:r>
              <a:rPr lang="en-US" sz="2800" dirty="0" smtClean="0">
                <a:solidFill>
                  <a:schemeClr val="accent3"/>
                </a:solidFill>
              </a:rPr>
              <a:t>     Precarious </a:t>
            </a:r>
            <a:r>
              <a:rPr lang="en-US" sz="2800" dirty="0">
                <a:solidFill>
                  <a:schemeClr val="accent3"/>
                </a:solidFill>
              </a:rPr>
              <a:t>work  </a:t>
            </a:r>
            <a:endParaRPr lang="en-US" sz="2800" dirty="0" smtClean="0">
              <a:solidFill>
                <a:schemeClr val="accent3"/>
              </a:solidFill>
            </a:endParaRPr>
          </a:p>
          <a:p>
            <a:pPr marL="914400" lvl="1" indent="-457200" algn="just">
              <a:buFont typeface="Wingdings" panose="05000000000000000000" pitchFamily="2" charset="2"/>
              <a:buChar char="ü"/>
            </a:pPr>
            <a:r>
              <a:rPr lang="en-US" sz="2800" dirty="0" smtClean="0">
                <a:solidFill>
                  <a:schemeClr val="accent3"/>
                </a:solidFill>
              </a:rPr>
              <a:t>New </a:t>
            </a:r>
            <a:r>
              <a:rPr lang="en-US" sz="2800" dirty="0">
                <a:solidFill>
                  <a:schemeClr val="accent3"/>
                </a:solidFill>
              </a:rPr>
              <a:t>technologies, digitalization </a:t>
            </a:r>
            <a:r>
              <a:rPr lang="en-US" sz="2800" dirty="0" smtClean="0">
                <a:solidFill>
                  <a:schemeClr val="accent3"/>
                </a:solidFill>
              </a:rPr>
              <a:t>and</a:t>
            </a:r>
          </a:p>
          <a:p>
            <a:pPr lvl="1" algn="just"/>
            <a:r>
              <a:rPr lang="en-US" sz="2800" dirty="0">
                <a:solidFill>
                  <a:schemeClr val="accent3"/>
                </a:solidFill>
              </a:rPr>
              <a:t> </a:t>
            </a:r>
            <a:r>
              <a:rPr lang="en-US" sz="2800" dirty="0" smtClean="0">
                <a:solidFill>
                  <a:schemeClr val="accent3"/>
                </a:solidFill>
              </a:rPr>
              <a:t>    shared </a:t>
            </a:r>
            <a:r>
              <a:rPr lang="en-US" sz="2800" dirty="0">
                <a:solidFill>
                  <a:schemeClr val="accent3"/>
                </a:solidFill>
              </a:rPr>
              <a:t>economy</a:t>
            </a:r>
          </a:p>
          <a:p>
            <a:endParaRPr lang="nl-BE" sz="3600" dirty="0">
              <a:solidFill>
                <a:schemeClr val="accent3"/>
              </a:solidFill>
            </a:endParaRPr>
          </a:p>
        </p:txBody>
      </p:sp>
    </p:spTree>
    <p:extLst>
      <p:ext uri="{BB962C8B-B14F-4D97-AF65-F5344CB8AC3E}">
        <p14:creationId xmlns:p14="http://schemas.microsoft.com/office/powerpoint/2010/main" val="400242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3642"/>
            <a:ext cx="8334000" cy="900000"/>
          </a:xfrm>
        </p:spPr>
        <p:txBody>
          <a:bodyPr>
            <a:normAutofit fontScale="90000"/>
          </a:bodyPr>
          <a:lstStyle/>
          <a:p>
            <a:r>
              <a:rPr lang="en-US" dirty="0" smtClean="0"/>
              <a:t>Inequalities: Insecurity and precarious work </a:t>
            </a:r>
            <a:endParaRPr lang="nl-BE" dirty="0"/>
          </a:p>
        </p:txBody>
      </p:sp>
      <p:sp>
        <p:nvSpPr>
          <p:cNvPr id="3" name="Content Placeholder 2"/>
          <p:cNvSpPr>
            <a:spLocks noGrp="1"/>
          </p:cNvSpPr>
          <p:nvPr>
            <p:ph idx="1"/>
          </p:nvPr>
        </p:nvSpPr>
        <p:spPr>
          <a:xfrm>
            <a:off x="325744" y="1196752"/>
            <a:ext cx="8334000" cy="4959321"/>
          </a:xfrm>
        </p:spPr>
        <p:txBody>
          <a:bodyPr/>
          <a:lstStyle/>
          <a:p>
            <a:pPr>
              <a:buFont typeface="Wingdings" panose="05000000000000000000" pitchFamily="2" charset="2"/>
              <a:buChar char="ü"/>
            </a:pPr>
            <a:r>
              <a:rPr lang="en-US" dirty="0" smtClean="0"/>
              <a:t>A </a:t>
            </a:r>
            <a:r>
              <a:rPr lang="en-US" dirty="0"/>
              <a:t>widespread sense of uncertainty, unpredictability and instability </a:t>
            </a:r>
            <a:r>
              <a:rPr lang="en-US" dirty="0" smtClean="0"/>
              <a:t>(= insecurity and </a:t>
            </a:r>
            <a:r>
              <a:rPr lang="en-US" dirty="0" err="1" smtClean="0"/>
              <a:t>precarity</a:t>
            </a:r>
            <a:r>
              <a:rPr lang="en-US" dirty="0" smtClean="0"/>
              <a:t>) </a:t>
            </a:r>
            <a:r>
              <a:rPr lang="en-US" dirty="0"/>
              <a:t>among the labor </a:t>
            </a:r>
            <a:r>
              <a:rPr lang="en-US" dirty="0" smtClean="0"/>
              <a:t>force </a:t>
            </a:r>
          </a:p>
          <a:p>
            <a:pPr>
              <a:buFont typeface="Wingdings" panose="05000000000000000000" pitchFamily="2" charset="2"/>
              <a:buChar char="ü"/>
            </a:pPr>
            <a:r>
              <a:rPr lang="en-US" dirty="0" smtClean="0"/>
              <a:t>(In)security: lacks of workers’ protection against current uncertainties (‘social risks’) </a:t>
            </a:r>
            <a:r>
              <a:rPr lang="en-US" dirty="0" smtClean="0">
                <a:sym typeface="Wingdings" panose="05000000000000000000" pitchFamily="2" charset="2"/>
              </a:rPr>
              <a:t> low consumer confidence</a:t>
            </a:r>
            <a:r>
              <a:rPr lang="en-US" dirty="0" smtClean="0"/>
              <a:t> (Crouch, 2015) </a:t>
            </a:r>
          </a:p>
          <a:p>
            <a:pPr>
              <a:buFont typeface="Wingdings" panose="05000000000000000000" pitchFamily="2" charset="2"/>
              <a:buChar char="ü"/>
            </a:pPr>
            <a:r>
              <a:rPr lang="en-US" dirty="0" smtClean="0"/>
              <a:t>Growing insecurity produces growing inequalities </a:t>
            </a:r>
            <a:r>
              <a:rPr lang="en-US" dirty="0"/>
              <a:t>in workplaces and society at </a:t>
            </a:r>
            <a:r>
              <a:rPr lang="en-US" dirty="0" smtClean="0"/>
              <a:t>large;</a:t>
            </a:r>
          </a:p>
          <a:p>
            <a:pPr>
              <a:buFont typeface="Wingdings" panose="05000000000000000000" pitchFamily="2" charset="2"/>
              <a:buChar char="ü"/>
            </a:pPr>
            <a:r>
              <a:rPr lang="en-US" dirty="0" smtClean="0"/>
              <a:t>Unequal redistribution of </a:t>
            </a:r>
            <a:r>
              <a:rPr lang="en-US" dirty="0"/>
              <a:t>employment and social protection </a:t>
            </a:r>
            <a:r>
              <a:rPr lang="en-US" dirty="0" smtClean="0"/>
              <a:t>for risks along </a:t>
            </a:r>
            <a:r>
              <a:rPr lang="en-US" dirty="0"/>
              <a:t>class (Piketty, 2013</a:t>
            </a:r>
            <a:r>
              <a:rPr lang="en-US" dirty="0" smtClean="0"/>
              <a:t>), contractual and occupational (</a:t>
            </a:r>
            <a:r>
              <a:rPr lang="en-US" dirty="0" err="1" smtClean="0"/>
              <a:t>Eichhorst</a:t>
            </a:r>
            <a:r>
              <a:rPr lang="en-US" dirty="0" smtClean="0"/>
              <a:t> and Marx, 2015) and socio-demographic </a:t>
            </a:r>
            <a:r>
              <a:rPr lang="en-US" dirty="0"/>
              <a:t>lines (e.g. age, ethnicity and gender</a:t>
            </a:r>
            <a:r>
              <a:rPr lang="en-US" dirty="0" smtClean="0"/>
              <a:t>) (</a:t>
            </a:r>
            <a:r>
              <a:rPr lang="en-US" dirty="0" err="1" smtClean="0"/>
              <a:t>Blossfeld</a:t>
            </a:r>
            <a:r>
              <a:rPr lang="en-US" dirty="0" smtClean="0"/>
              <a:t> </a:t>
            </a:r>
            <a:r>
              <a:rPr lang="en-US" dirty="0"/>
              <a:t>et al., 2011). </a:t>
            </a:r>
            <a:r>
              <a:rPr lang="en-US" dirty="0" smtClean="0"/>
              <a:t> </a:t>
            </a:r>
            <a:endParaRPr lang="nl-BE" dirty="0"/>
          </a:p>
          <a:p>
            <a:endParaRPr lang="nl-BE" dirty="0"/>
          </a:p>
        </p:txBody>
      </p:sp>
    </p:spTree>
    <p:extLst>
      <p:ext uri="{BB962C8B-B14F-4D97-AF65-F5344CB8AC3E}">
        <p14:creationId xmlns:p14="http://schemas.microsoft.com/office/powerpoint/2010/main" val="3047451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44" y="-315416"/>
            <a:ext cx="9281226" cy="900000"/>
          </a:xfrm>
        </p:spPr>
        <p:txBody>
          <a:bodyPr>
            <a:noAutofit/>
          </a:bodyPr>
          <a:lstStyle/>
          <a:p>
            <a:r>
              <a:rPr lang="en-US" sz="3000" dirty="0" smtClean="0"/>
              <a:t>Inequalities in socio-demographic categories   </a:t>
            </a:r>
            <a:endParaRPr lang="nl-BE" sz="3000" dirty="0"/>
          </a:p>
        </p:txBody>
      </p:sp>
      <p:sp>
        <p:nvSpPr>
          <p:cNvPr id="3" name="Content Placeholder 2"/>
          <p:cNvSpPr>
            <a:spLocks noGrp="1"/>
          </p:cNvSpPr>
          <p:nvPr>
            <p:ph idx="1"/>
          </p:nvPr>
        </p:nvSpPr>
        <p:spPr>
          <a:xfrm>
            <a:off x="0" y="908720"/>
            <a:ext cx="8723329" cy="5479143"/>
          </a:xfrm>
        </p:spPr>
        <p:txBody>
          <a:bodyPr/>
          <a:lstStyle/>
          <a:p>
            <a:pPr lvl="1">
              <a:buFont typeface="Wingdings" panose="05000000000000000000" pitchFamily="2" charset="2"/>
              <a:buChar char="ü"/>
            </a:pPr>
            <a:r>
              <a:rPr lang="en-US" sz="2800" dirty="0" smtClean="0"/>
              <a:t>Youth:</a:t>
            </a:r>
          </a:p>
          <a:p>
            <a:pPr lvl="2">
              <a:buFont typeface="Wingdings" panose="05000000000000000000" pitchFamily="2" charset="2"/>
              <a:buChar char="ü"/>
            </a:pPr>
            <a:r>
              <a:rPr lang="en-US" dirty="0" smtClean="0"/>
              <a:t>joblessness;</a:t>
            </a:r>
          </a:p>
          <a:p>
            <a:pPr lvl="2">
              <a:buFont typeface="Wingdings" panose="05000000000000000000" pitchFamily="2" charset="2"/>
              <a:buChar char="ü"/>
            </a:pPr>
            <a:r>
              <a:rPr lang="en-US" dirty="0" smtClean="0"/>
              <a:t>short-term contracts for unskilled labor;</a:t>
            </a:r>
          </a:p>
          <a:p>
            <a:pPr lvl="1">
              <a:buFont typeface="Wingdings" panose="05000000000000000000" pitchFamily="2" charset="2"/>
              <a:buChar char="ü"/>
            </a:pPr>
            <a:r>
              <a:rPr lang="en-US" sz="2800" dirty="0" smtClean="0"/>
              <a:t>Older workers:</a:t>
            </a:r>
          </a:p>
          <a:p>
            <a:pPr lvl="2">
              <a:buFont typeface="Wingdings" panose="05000000000000000000" pitchFamily="2" charset="2"/>
              <a:buChar char="ü"/>
            </a:pPr>
            <a:r>
              <a:rPr lang="en-US" dirty="0" smtClean="0"/>
              <a:t>age discrimination, </a:t>
            </a:r>
            <a:r>
              <a:rPr lang="en-US" dirty="0"/>
              <a:t>long-term unemployment </a:t>
            </a:r>
            <a:r>
              <a:rPr lang="en-US" dirty="0" smtClean="0"/>
              <a:t>and </a:t>
            </a:r>
            <a:r>
              <a:rPr lang="en-US" dirty="0"/>
              <a:t>marked uncertainty regarding retirement income (</a:t>
            </a:r>
            <a:r>
              <a:rPr lang="en-US" dirty="0" err="1"/>
              <a:t>Blossfeld</a:t>
            </a:r>
            <a:r>
              <a:rPr lang="en-US" dirty="0"/>
              <a:t> et al., 2011</a:t>
            </a:r>
            <a:r>
              <a:rPr lang="en-US" dirty="0" smtClean="0"/>
              <a:t>);</a:t>
            </a:r>
          </a:p>
          <a:p>
            <a:pPr lvl="2">
              <a:buFont typeface="Wingdings" panose="05000000000000000000" pitchFamily="2" charset="2"/>
              <a:buChar char="ü"/>
            </a:pPr>
            <a:r>
              <a:rPr lang="en-US" dirty="0" smtClean="0"/>
              <a:t>return </a:t>
            </a:r>
            <a:r>
              <a:rPr lang="en-US" dirty="0"/>
              <a:t>to active labor force </a:t>
            </a:r>
            <a:r>
              <a:rPr lang="en-US" dirty="0" smtClean="0"/>
              <a:t>participation for pre-retired workers; </a:t>
            </a:r>
          </a:p>
          <a:p>
            <a:pPr marL="720000" lvl="2">
              <a:buFont typeface="Wingdings" panose="05000000000000000000" pitchFamily="2" charset="2"/>
              <a:buChar char="ü"/>
            </a:pPr>
            <a:r>
              <a:rPr lang="en-US" sz="2800" dirty="0"/>
              <a:t>Immigrant and ethnic </a:t>
            </a:r>
            <a:r>
              <a:rPr lang="en-US" sz="2800" dirty="0" smtClean="0"/>
              <a:t>minority:</a:t>
            </a:r>
          </a:p>
          <a:p>
            <a:pPr marL="898400" lvl="3">
              <a:buFont typeface="Wingdings" panose="05000000000000000000" pitchFamily="2" charset="2"/>
              <a:buChar char="ü"/>
            </a:pPr>
            <a:r>
              <a:rPr lang="en-US" sz="2000" dirty="0" smtClean="0"/>
              <a:t>cultural </a:t>
            </a:r>
            <a:r>
              <a:rPr lang="en-US" sz="2000" dirty="0"/>
              <a:t>closure and growing labor surplus in certain sectors and </a:t>
            </a:r>
            <a:r>
              <a:rPr lang="en-US" sz="2000" dirty="0" smtClean="0"/>
              <a:t>segments</a:t>
            </a:r>
          </a:p>
          <a:p>
            <a:pPr marL="720000" lvl="2">
              <a:buFont typeface="Wingdings" panose="05000000000000000000" pitchFamily="2" charset="2"/>
              <a:buChar char="ü"/>
            </a:pPr>
            <a:r>
              <a:rPr lang="en-US" sz="2800" dirty="0" smtClean="0"/>
              <a:t>Educational </a:t>
            </a:r>
            <a:r>
              <a:rPr lang="en-US" sz="2800" dirty="0"/>
              <a:t>and occupational gender segregation</a:t>
            </a:r>
            <a:endParaRPr lang="en-US" sz="2800" dirty="0" smtClean="0"/>
          </a:p>
          <a:p>
            <a:pPr marL="0" lvl="2" indent="0">
              <a:buNone/>
            </a:pPr>
            <a:r>
              <a:rPr lang="en-US" sz="2800" i="1" dirty="0"/>
              <a:t> </a:t>
            </a:r>
            <a:r>
              <a:rPr lang="en-US" sz="2800" i="1" dirty="0" smtClean="0"/>
              <a:t>    Problematic </a:t>
            </a:r>
            <a:r>
              <a:rPr lang="en-US" sz="2800" i="1" dirty="0"/>
              <a:t>transitions and </a:t>
            </a:r>
            <a:r>
              <a:rPr lang="en-US" sz="2800" i="1" dirty="0" smtClean="0"/>
              <a:t>professional career</a:t>
            </a:r>
          </a:p>
          <a:p>
            <a:pPr marL="0" lvl="2" indent="0">
              <a:buNone/>
            </a:pPr>
            <a:r>
              <a:rPr lang="en-US" sz="2800" i="1" dirty="0"/>
              <a:t> </a:t>
            </a:r>
            <a:r>
              <a:rPr lang="en-US" sz="2800" i="1" dirty="0" smtClean="0"/>
              <a:t>    </a:t>
            </a:r>
            <a:r>
              <a:rPr lang="en-US" sz="2800" i="1" dirty="0"/>
              <a:t>prospects </a:t>
            </a:r>
          </a:p>
          <a:p>
            <a:pPr lvl="2">
              <a:buFont typeface="Wingdings" panose="05000000000000000000" pitchFamily="2" charset="2"/>
              <a:buChar char="ü"/>
            </a:pPr>
            <a:endParaRPr lang="en-US" dirty="0"/>
          </a:p>
        </p:txBody>
      </p:sp>
    </p:spTree>
    <p:extLst>
      <p:ext uri="{BB962C8B-B14F-4D97-AF65-F5344CB8AC3E}">
        <p14:creationId xmlns:p14="http://schemas.microsoft.com/office/powerpoint/2010/main" val="2518019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06" y="303597"/>
            <a:ext cx="8334000" cy="913510"/>
          </a:xfrm>
        </p:spPr>
        <p:txBody>
          <a:bodyPr>
            <a:noAutofit/>
          </a:bodyPr>
          <a:lstStyle/>
          <a:p>
            <a:r>
              <a:rPr lang="en-US" sz="3000" dirty="0" smtClean="0"/>
              <a:t>Inequality and social risks in contractual and occupational categories : </a:t>
            </a:r>
            <a:r>
              <a:rPr lang="en-US" sz="3000" dirty="0" smtClean="0">
                <a:solidFill>
                  <a:schemeClr val="accent3"/>
                </a:solidFill>
              </a:rPr>
              <a:t>Occupational diversity   </a:t>
            </a:r>
            <a:endParaRPr lang="nl-BE" sz="3000" dirty="0">
              <a:solidFill>
                <a:schemeClr val="accent3"/>
              </a:solidFill>
            </a:endParaRPr>
          </a:p>
        </p:txBody>
      </p:sp>
      <p:sp>
        <p:nvSpPr>
          <p:cNvPr id="3" name="Content Placeholder 2"/>
          <p:cNvSpPr>
            <a:spLocks noGrp="1"/>
          </p:cNvSpPr>
          <p:nvPr>
            <p:ph idx="1"/>
          </p:nvPr>
        </p:nvSpPr>
        <p:spPr>
          <a:xfrm>
            <a:off x="540000" y="1628800"/>
            <a:ext cx="8334000" cy="4428000"/>
          </a:xfrm>
        </p:spPr>
        <p:txBody>
          <a:bodyPr/>
          <a:lstStyle/>
          <a:p>
            <a:pPr marL="0" indent="0">
              <a:buNone/>
            </a:pPr>
            <a:endParaRPr lang="en-US" dirty="0" smtClean="0"/>
          </a:p>
          <a:p>
            <a:endParaRPr lang="en-US" dirty="0"/>
          </a:p>
          <a:p>
            <a:pPr marL="0" indent="0">
              <a:buNone/>
            </a:pPr>
            <a:endParaRPr lang="en-US" dirty="0" smtClean="0"/>
          </a:p>
          <a:p>
            <a:pPr marL="0" indent="0">
              <a:buNone/>
            </a:pPr>
            <a:endParaRPr lang="en-US" dirty="0"/>
          </a:p>
          <a:p>
            <a:pPr marL="0" indent="0">
              <a:buNone/>
            </a:pPr>
            <a:endParaRPr lang="en-US" sz="2000" dirty="0" smtClean="0"/>
          </a:p>
        </p:txBody>
      </p:sp>
      <p:sp>
        <p:nvSpPr>
          <p:cNvPr id="4" name="Rectangle 3"/>
          <p:cNvSpPr/>
          <p:nvPr/>
        </p:nvSpPr>
        <p:spPr>
          <a:xfrm>
            <a:off x="6112305" y="1627666"/>
            <a:ext cx="2448272" cy="1080120"/>
          </a:xfrm>
          <a:prstGeom prst="rect">
            <a:avLst/>
          </a:prstGeom>
          <a:solidFill>
            <a:srgbClr val="11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xtBox 4"/>
          <p:cNvSpPr txBox="1"/>
          <p:nvPr/>
        </p:nvSpPr>
        <p:spPr>
          <a:xfrm>
            <a:off x="6382262" y="1897117"/>
            <a:ext cx="2088232" cy="400110"/>
          </a:xfrm>
          <a:prstGeom prst="rect">
            <a:avLst/>
          </a:prstGeom>
          <a:noFill/>
        </p:spPr>
        <p:txBody>
          <a:bodyPr wrap="square" rtlCol="0">
            <a:spAutoFit/>
          </a:bodyPr>
          <a:lstStyle/>
          <a:p>
            <a:r>
              <a:rPr lang="en-US" sz="2000" b="1" dirty="0" err="1" smtClean="0">
                <a:solidFill>
                  <a:schemeClr val="bg1"/>
                </a:solidFill>
              </a:rPr>
              <a:t>Repleceability</a:t>
            </a:r>
            <a:endParaRPr lang="nl-BE" sz="2000" b="1" dirty="0">
              <a:solidFill>
                <a:schemeClr val="bg1"/>
              </a:solidFill>
            </a:endParaRPr>
          </a:p>
        </p:txBody>
      </p:sp>
      <p:sp>
        <p:nvSpPr>
          <p:cNvPr id="6" name="Rectangle 5"/>
          <p:cNvSpPr/>
          <p:nvPr/>
        </p:nvSpPr>
        <p:spPr>
          <a:xfrm>
            <a:off x="6125160" y="4150358"/>
            <a:ext cx="2623304" cy="1080120"/>
          </a:xfrm>
          <a:prstGeom prst="rect">
            <a:avLst/>
          </a:prstGeom>
          <a:solidFill>
            <a:srgbClr val="11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xtBox 6"/>
          <p:cNvSpPr txBox="1"/>
          <p:nvPr/>
        </p:nvSpPr>
        <p:spPr>
          <a:xfrm>
            <a:off x="6311020" y="4393091"/>
            <a:ext cx="2365435" cy="707886"/>
          </a:xfrm>
          <a:prstGeom prst="rect">
            <a:avLst/>
          </a:prstGeom>
          <a:noFill/>
        </p:spPr>
        <p:txBody>
          <a:bodyPr wrap="square" rtlCol="0">
            <a:spAutoFit/>
          </a:bodyPr>
          <a:lstStyle/>
          <a:p>
            <a:r>
              <a:rPr lang="en-US" sz="2000" b="1" dirty="0" smtClean="0">
                <a:solidFill>
                  <a:schemeClr val="bg1"/>
                </a:solidFill>
              </a:rPr>
              <a:t>Flexibility (of hiring practices) </a:t>
            </a:r>
            <a:endParaRPr lang="nl-BE" sz="2000" b="1" dirty="0">
              <a:solidFill>
                <a:schemeClr val="bg1"/>
              </a:solidFill>
            </a:endParaRPr>
          </a:p>
        </p:txBody>
      </p:sp>
      <p:sp>
        <p:nvSpPr>
          <p:cNvPr id="8" name="Rectangle 7"/>
          <p:cNvSpPr/>
          <p:nvPr/>
        </p:nvSpPr>
        <p:spPr>
          <a:xfrm>
            <a:off x="538122" y="1455711"/>
            <a:ext cx="3528392" cy="150057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nl-BE"/>
          </a:p>
        </p:txBody>
      </p:sp>
      <p:sp>
        <p:nvSpPr>
          <p:cNvPr id="10" name="TextBox 9"/>
          <p:cNvSpPr txBox="1"/>
          <p:nvPr/>
        </p:nvSpPr>
        <p:spPr>
          <a:xfrm>
            <a:off x="540000" y="1744334"/>
            <a:ext cx="3526514" cy="923330"/>
          </a:xfrm>
          <a:prstGeom prst="rect">
            <a:avLst/>
          </a:prstGeom>
          <a:noFill/>
        </p:spPr>
        <p:txBody>
          <a:bodyPr wrap="square" rtlCol="0">
            <a:spAutoFit/>
          </a:bodyPr>
          <a:lstStyle/>
          <a:p>
            <a:pPr marL="285750" indent="-285750">
              <a:buFont typeface="Wingdings" panose="05000000000000000000" pitchFamily="2" charset="2"/>
              <a:buChar char="ü"/>
            </a:pPr>
            <a:r>
              <a:rPr lang="en-US" dirty="0" err="1" smtClean="0"/>
              <a:t>Labour</a:t>
            </a:r>
            <a:r>
              <a:rPr lang="en-US" dirty="0" smtClean="0"/>
              <a:t> supply and demand conditions</a:t>
            </a:r>
          </a:p>
          <a:p>
            <a:pPr marL="285750" indent="-285750">
              <a:buFont typeface="Wingdings" panose="05000000000000000000" pitchFamily="2" charset="2"/>
              <a:buChar char="ü"/>
            </a:pPr>
            <a:r>
              <a:rPr lang="en-US" dirty="0" smtClean="0"/>
              <a:t>The type of skills required </a:t>
            </a:r>
            <a:endParaRPr lang="nl-BE" dirty="0"/>
          </a:p>
        </p:txBody>
      </p:sp>
      <p:cxnSp>
        <p:nvCxnSpPr>
          <p:cNvPr id="12" name="Straight Arrow Connector 11"/>
          <p:cNvCxnSpPr/>
          <p:nvPr/>
        </p:nvCxnSpPr>
        <p:spPr>
          <a:xfrm flipH="1">
            <a:off x="4319972" y="2214708"/>
            <a:ext cx="13731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61533" y="3744116"/>
            <a:ext cx="3528392" cy="242821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nl-BE"/>
          </a:p>
        </p:txBody>
      </p:sp>
      <p:sp>
        <p:nvSpPr>
          <p:cNvPr id="15" name="TextBox 14"/>
          <p:cNvSpPr txBox="1"/>
          <p:nvPr/>
        </p:nvSpPr>
        <p:spPr>
          <a:xfrm>
            <a:off x="684997" y="3864010"/>
            <a:ext cx="3310938" cy="2308324"/>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The power </a:t>
            </a:r>
            <a:r>
              <a:rPr lang="en-US" dirty="0"/>
              <a:t>of unions expressed by collective bargaining and  representation </a:t>
            </a:r>
            <a:r>
              <a:rPr lang="en-US" dirty="0" smtClean="0"/>
              <a:t>structures</a:t>
            </a:r>
          </a:p>
          <a:p>
            <a:pPr marL="285750" indent="-285750">
              <a:buFont typeface="Wingdings" panose="05000000000000000000" pitchFamily="2" charset="2"/>
              <a:buChar char="ü"/>
            </a:pPr>
            <a:r>
              <a:rPr lang="en-US" dirty="0"/>
              <a:t>The extent to which </a:t>
            </a:r>
            <a:r>
              <a:rPr lang="en-US" dirty="0" err="1"/>
              <a:t>labour</a:t>
            </a:r>
            <a:r>
              <a:rPr lang="en-US" dirty="0"/>
              <a:t> market institutions constrain management decision  </a:t>
            </a:r>
            <a:endParaRPr lang="nl-BE" dirty="0"/>
          </a:p>
          <a:p>
            <a:endParaRPr lang="nl-BE" dirty="0"/>
          </a:p>
        </p:txBody>
      </p:sp>
      <p:cxnSp>
        <p:nvCxnSpPr>
          <p:cNvPr id="17" name="Straight Arrow Connector 16"/>
          <p:cNvCxnSpPr/>
          <p:nvPr/>
        </p:nvCxnSpPr>
        <p:spPr>
          <a:xfrm flipH="1">
            <a:off x="4394474" y="4690418"/>
            <a:ext cx="1298638" cy="9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536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Unions  </a:t>
            </a:r>
            <a:endParaRPr lang="en-GB" dirty="0"/>
          </a:p>
        </p:txBody>
      </p:sp>
      <p:pic>
        <p:nvPicPr>
          <p:cNvPr id="4" name="Content Placeholder 3"/>
          <p:cNvPicPr>
            <a:picLocks noGrp="1" noChangeAspect="1"/>
          </p:cNvPicPr>
          <p:nvPr>
            <p:ph idx="1"/>
          </p:nvPr>
        </p:nvPicPr>
        <p:blipFill>
          <a:blip r:embed="rId2"/>
          <a:stretch>
            <a:fillRect/>
          </a:stretch>
        </p:blipFill>
        <p:spPr>
          <a:xfrm>
            <a:off x="539750" y="1080000"/>
            <a:ext cx="8334375" cy="4725264"/>
          </a:xfrm>
          <a:prstGeom prst="rect">
            <a:avLst/>
          </a:prstGeom>
        </p:spPr>
      </p:pic>
    </p:spTree>
    <p:extLst>
      <p:ext uri="{BB962C8B-B14F-4D97-AF65-F5344CB8AC3E}">
        <p14:creationId xmlns:p14="http://schemas.microsoft.com/office/powerpoint/2010/main" val="3065821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Collective bargaining: coverage  </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3"/>
          <a:stretch>
            <a:fillRect/>
          </a:stretch>
        </p:blipFill>
        <p:spPr>
          <a:xfrm>
            <a:off x="395536" y="1349999"/>
            <a:ext cx="8478464" cy="4428000"/>
          </a:xfrm>
          <a:prstGeom prst="rect">
            <a:avLst/>
          </a:prstGeom>
        </p:spPr>
      </p:pic>
    </p:spTree>
    <p:extLst>
      <p:ext uri="{BB962C8B-B14F-4D97-AF65-F5344CB8AC3E}">
        <p14:creationId xmlns:p14="http://schemas.microsoft.com/office/powerpoint/2010/main" val="3656880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334000" cy="900000"/>
          </a:xfrm>
        </p:spPr>
        <p:txBody>
          <a:bodyPr>
            <a:normAutofit fontScale="90000"/>
          </a:bodyPr>
          <a:lstStyle/>
          <a:p>
            <a:r>
              <a:rPr lang="en-US" dirty="0" smtClean="0"/>
              <a:t> </a:t>
            </a:r>
            <a:br>
              <a:rPr lang="en-US" dirty="0" smtClean="0"/>
            </a:br>
            <a:r>
              <a:rPr lang="en-US" dirty="0" smtClean="0"/>
              <a:t>From multi-level to ‘competition-oriented’  bargaining  </a:t>
            </a:r>
            <a:br>
              <a:rPr lang="en-US" dirty="0" smtClean="0"/>
            </a:br>
            <a:endParaRPr lang="en-GB" dirty="0"/>
          </a:p>
        </p:txBody>
      </p:sp>
      <p:sp>
        <p:nvSpPr>
          <p:cNvPr id="3" name="Content Placeholder 2"/>
          <p:cNvSpPr>
            <a:spLocks noGrp="1"/>
          </p:cNvSpPr>
          <p:nvPr>
            <p:ph idx="1"/>
          </p:nvPr>
        </p:nvSpPr>
        <p:spPr>
          <a:xfrm>
            <a:off x="540000" y="926672"/>
            <a:ext cx="8334000" cy="4428000"/>
          </a:xfrm>
        </p:spPr>
        <p:txBody>
          <a:bodyPr/>
          <a:lstStyle/>
          <a:p>
            <a:pPr marL="0" indent="0">
              <a:buNone/>
            </a:pPr>
            <a:endParaRPr lang="en-US" dirty="0" smtClean="0"/>
          </a:p>
          <a:p>
            <a:pPr>
              <a:buFont typeface="Wingdings" panose="05000000000000000000" pitchFamily="2" charset="2"/>
              <a:buChar char="ü"/>
            </a:pPr>
            <a:r>
              <a:rPr lang="en-US" i="1" dirty="0" smtClean="0"/>
              <a:t>Fraying at the edge: </a:t>
            </a:r>
            <a:r>
              <a:rPr lang="en-US" dirty="0" smtClean="0"/>
              <a:t>multi-employer agreements are shrinking in their coverage of firms which reflects the steadily membership decline of employers’ association;</a:t>
            </a:r>
          </a:p>
          <a:p>
            <a:pPr>
              <a:buFont typeface="Wingdings" panose="05000000000000000000" pitchFamily="2" charset="2"/>
              <a:buChar char="ü"/>
            </a:pPr>
            <a:r>
              <a:rPr lang="en-US" i="1" dirty="0" err="1" smtClean="0"/>
              <a:t>Decentralisation</a:t>
            </a:r>
            <a:r>
              <a:rPr lang="en-US" i="1" dirty="0" smtClean="0"/>
              <a:t>: </a:t>
            </a:r>
            <a:r>
              <a:rPr lang="en-US" dirty="0" smtClean="0"/>
              <a:t>sector</a:t>
            </a:r>
            <a:r>
              <a:rPr lang="en-US" i="1" dirty="0" smtClean="0"/>
              <a:t> </a:t>
            </a:r>
            <a:r>
              <a:rPr lang="en-US" dirty="0" smtClean="0"/>
              <a:t>agreements take the form of ‘framework agreements’ ; ‘bottom-up’ dynamics allow higher level agreements to be periodically adjusted to take account of autonomous developments at company level;</a:t>
            </a:r>
          </a:p>
          <a:p>
            <a:pPr>
              <a:buFont typeface="Wingdings" panose="05000000000000000000" pitchFamily="2" charset="2"/>
              <a:buChar char="ü"/>
            </a:pPr>
            <a:r>
              <a:rPr lang="en-US" i="1" dirty="0" smtClean="0"/>
              <a:t>Hollowing out</a:t>
            </a:r>
            <a:r>
              <a:rPr lang="en-US" dirty="0" smtClean="0"/>
              <a:t>: sector-level agreements became ‘soft’ in their application (‘hardship’ and ‘opening causes’) – wages and working time arrangements are mostly affected;</a:t>
            </a:r>
          </a:p>
          <a:p>
            <a:pPr>
              <a:buFont typeface="Wingdings" panose="05000000000000000000" pitchFamily="2" charset="2"/>
              <a:buChar char="ü"/>
            </a:pPr>
            <a:r>
              <a:rPr lang="en-US" i="1" dirty="0" smtClean="0"/>
              <a:t>Growing non-union bargaining</a:t>
            </a:r>
            <a:r>
              <a:rPr lang="en-US" dirty="0" smtClean="0"/>
              <a:t>: Extending bargaining competences to non-union representative;       </a:t>
            </a:r>
            <a:endParaRPr lang="en-GB" dirty="0"/>
          </a:p>
        </p:txBody>
      </p:sp>
    </p:spTree>
    <p:extLst>
      <p:ext uri="{BB962C8B-B14F-4D97-AF65-F5344CB8AC3E}">
        <p14:creationId xmlns:p14="http://schemas.microsoft.com/office/powerpoint/2010/main" val="3339269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Schroeder and Silvia (2009) </a:t>
            </a:r>
            <a:endParaRPr lang="en-GB" dirty="0"/>
          </a:p>
        </p:txBody>
      </p:sp>
      <p:pic>
        <p:nvPicPr>
          <p:cNvPr id="4" name="Content Placeholder 3"/>
          <p:cNvPicPr>
            <a:picLocks noGrp="1" noChangeAspect="1"/>
          </p:cNvPicPr>
          <p:nvPr>
            <p:ph idx="1"/>
          </p:nvPr>
        </p:nvPicPr>
        <p:blipFill>
          <a:blip r:embed="rId3"/>
          <a:stretch>
            <a:fillRect/>
          </a:stretch>
        </p:blipFill>
        <p:spPr>
          <a:xfrm>
            <a:off x="755576" y="1080001"/>
            <a:ext cx="7992887" cy="4698500"/>
          </a:xfrm>
          <a:prstGeom prst="rect">
            <a:avLst/>
          </a:prstGeom>
        </p:spPr>
      </p:pic>
    </p:spTree>
    <p:extLst>
      <p:ext uri="{BB962C8B-B14F-4D97-AF65-F5344CB8AC3E}">
        <p14:creationId xmlns:p14="http://schemas.microsoft.com/office/powerpoint/2010/main" val="204008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Workers’ representation </a:t>
            </a:r>
            <a:endParaRPr lang="en-GB" dirty="0"/>
          </a:p>
        </p:txBody>
      </p:sp>
      <p:sp>
        <p:nvSpPr>
          <p:cNvPr id="3" name="Content Placeholder 2"/>
          <p:cNvSpPr>
            <a:spLocks noGrp="1"/>
          </p:cNvSpPr>
          <p:nvPr>
            <p:ph idx="1"/>
          </p:nvPr>
        </p:nvSpPr>
        <p:spPr/>
        <p:txBody>
          <a:bodyPr/>
          <a:lstStyle/>
          <a:p>
            <a:r>
              <a:rPr lang="en-US" sz="2800" dirty="0" smtClean="0"/>
              <a:t>EU 2011 legislation allowing negotiations with unspecified employee representatives in companies &lt; 50 employees </a:t>
            </a:r>
          </a:p>
          <a:p>
            <a:pPr marL="0" indent="0">
              <a:buNone/>
            </a:pPr>
            <a:r>
              <a:rPr lang="en-US" dirty="0"/>
              <a:t>	</a:t>
            </a:r>
            <a:r>
              <a:rPr lang="en-US" dirty="0" smtClean="0"/>
              <a:t>- FR 2008 Law allowing negotiations with works 	committee in companies &lt;50 employees (where no 	union presence);</a:t>
            </a:r>
          </a:p>
          <a:p>
            <a:pPr marL="0" indent="0">
              <a:buNone/>
            </a:pPr>
            <a:r>
              <a:rPr lang="en-US" dirty="0"/>
              <a:t>	</a:t>
            </a:r>
            <a:r>
              <a:rPr lang="en-US" dirty="0" smtClean="0"/>
              <a:t>- PT 2009 legislation conferring bargaining 	competences on works councilors in 500+ companies;</a:t>
            </a:r>
          </a:p>
          <a:p>
            <a:pPr marL="0" indent="0">
              <a:buNone/>
            </a:pPr>
            <a:r>
              <a:rPr lang="en-US" dirty="0"/>
              <a:t>	</a:t>
            </a:r>
            <a:r>
              <a:rPr lang="en-US" dirty="0" smtClean="0"/>
              <a:t>- RO: 2001 legislation permitting negotiation with 	unspecified employee representatives where ‘no 	representative’ trade union  present   </a:t>
            </a:r>
          </a:p>
          <a:p>
            <a:pPr marL="0" indent="0">
              <a:buNone/>
            </a:pPr>
            <a:endParaRPr lang="en-GB" dirty="0"/>
          </a:p>
        </p:txBody>
      </p:sp>
    </p:spTree>
    <p:extLst>
      <p:ext uri="{BB962C8B-B14F-4D97-AF65-F5344CB8AC3E}">
        <p14:creationId xmlns:p14="http://schemas.microsoft.com/office/powerpoint/2010/main" val="3675209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0000"/>
            <a:ext cx="8784976" cy="900000"/>
          </a:xfrm>
        </p:spPr>
        <p:txBody>
          <a:bodyPr>
            <a:normAutofit/>
          </a:bodyPr>
          <a:lstStyle/>
          <a:p>
            <a:r>
              <a:rPr lang="en-US" dirty="0" smtClean="0"/>
              <a:t>An ‘incentive-based’ approach</a:t>
            </a:r>
            <a:endParaRPr lang="nl-B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7652280"/>
              </p:ext>
            </p:extLst>
          </p:nvPr>
        </p:nvGraphicFramePr>
        <p:xfrm>
          <a:off x="323528" y="1988840"/>
          <a:ext cx="8334376" cy="2560320"/>
        </p:xfrm>
        <a:graphic>
          <a:graphicData uri="http://schemas.openxmlformats.org/drawingml/2006/table">
            <a:tbl>
              <a:tblPr firstRow="1" bandRow="1">
                <a:tableStyleId>{073A0DAA-6AF3-43AB-8588-CEC1D06C72B9}</a:tableStyleId>
              </a:tblPr>
              <a:tblGrid>
                <a:gridCol w="2083594"/>
                <a:gridCol w="2083594"/>
                <a:gridCol w="2083594"/>
                <a:gridCol w="2083594"/>
              </a:tblGrid>
              <a:tr h="370840">
                <a:tc>
                  <a:txBody>
                    <a:bodyPr/>
                    <a:lstStyle/>
                    <a:p>
                      <a:endParaRPr lang="nl-BE" sz="2400" dirty="0"/>
                    </a:p>
                  </a:txBody>
                  <a:tcPr/>
                </a:tc>
                <a:tc gridSpan="3">
                  <a:txBody>
                    <a:bodyPr/>
                    <a:lstStyle/>
                    <a:p>
                      <a:pPr algn="ctr"/>
                      <a:r>
                        <a:rPr lang="en-US" sz="2400" dirty="0" err="1" smtClean="0">
                          <a:solidFill>
                            <a:schemeClr val="bg1"/>
                          </a:solidFill>
                        </a:rPr>
                        <a:t>Replaceability</a:t>
                      </a:r>
                      <a:r>
                        <a:rPr lang="en-US" sz="2400" baseline="0" dirty="0" smtClean="0">
                          <a:solidFill>
                            <a:schemeClr val="bg1"/>
                          </a:solidFill>
                        </a:rPr>
                        <a:t> </a:t>
                      </a:r>
                      <a:endParaRPr lang="nl-BE" sz="2400" dirty="0">
                        <a:solidFill>
                          <a:schemeClr val="bg1"/>
                        </a:solidFill>
                      </a:endParaRPr>
                    </a:p>
                  </a:txBody>
                  <a:tcPr/>
                </a:tc>
                <a:tc hMerge="1">
                  <a:txBody>
                    <a:bodyPr/>
                    <a:lstStyle/>
                    <a:p>
                      <a:endParaRPr lang="nl-BE" dirty="0"/>
                    </a:p>
                  </a:txBody>
                  <a:tcPr/>
                </a:tc>
                <a:tc hMerge="1">
                  <a:txBody>
                    <a:bodyPr/>
                    <a:lstStyle/>
                    <a:p>
                      <a:endParaRPr lang="nl-BE" dirty="0"/>
                    </a:p>
                  </a:txBody>
                  <a:tcPr/>
                </a:tc>
              </a:tr>
              <a:tr h="370840">
                <a:tc rowSpan="3">
                  <a:txBody>
                    <a:bodyPr/>
                    <a:lstStyle/>
                    <a:p>
                      <a:r>
                        <a:rPr lang="en-US" sz="2400" b="1" dirty="0" smtClean="0">
                          <a:solidFill>
                            <a:schemeClr val="bg1"/>
                          </a:solidFill>
                        </a:rPr>
                        <a:t>Flexibility (of hiring practices)</a:t>
                      </a:r>
                      <a:endParaRPr lang="nl-BE" sz="2400" b="1" dirty="0">
                        <a:solidFill>
                          <a:schemeClr val="bg1"/>
                        </a:solidFill>
                      </a:endParaRPr>
                    </a:p>
                  </a:txBody>
                  <a:tcPr/>
                </a:tc>
                <a:tc>
                  <a:txBody>
                    <a:bodyPr/>
                    <a:lstStyle/>
                    <a:p>
                      <a:endParaRPr lang="nl-BE" sz="2400"/>
                    </a:p>
                  </a:txBody>
                  <a:tcPr/>
                </a:tc>
                <a:tc>
                  <a:txBody>
                    <a:bodyPr/>
                    <a:lstStyle/>
                    <a:p>
                      <a:r>
                        <a:rPr lang="en-US" sz="2400" dirty="0" smtClean="0"/>
                        <a:t>High</a:t>
                      </a:r>
                      <a:endParaRPr lang="nl-BE" sz="2400" dirty="0"/>
                    </a:p>
                  </a:txBody>
                  <a:tcPr/>
                </a:tc>
                <a:tc>
                  <a:txBody>
                    <a:bodyPr/>
                    <a:lstStyle/>
                    <a:p>
                      <a:r>
                        <a:rPr lang="en-US" sz="2400" dirty="0" smtClean="0"/>
                        <a:t>Low</a:t>
                      </a:r>
                      <a:endParaRPr lang="nl-BE" sz="2400" dirty="0"/>
                    </a:p>
                  </a:txBody>
                  <a:tcPr/>
                </a:tc>
              </a:tr>
              <a:tr h="370840">
                <a:tc vMerge="1">
                  <a:txBody>
                    <a:bodyPr/>
                    <a:lstStyle/>
                    <a:p>
                      <a:endParaRPr lang="nl-BE" dirty="0"/>
                    </a:p>
                  </a:txBody>
                  <a:tcPr/>
                </a:tc>
                <a:tc>
                  <a:txBody>
                    <a:bodyPr/>
                    <a:lstStyle/>
                    <a:p>
                      <a:r>
                        <a:rPr lang="en-US" sz="2400" dirty="0" smtClean="0"/>
                        <a:t>High</a:t>
                      </a:r>
                      <a:endParaRPr lang="nl-BE" sz="2400" dirty="0"/>
                    </a:p>
                  </a:txBody>
                  <a:tcPr/>
                </a:tc>
                <a:tc>
                  <a:txBody>
                    <a:bodyPr/>
                    <a:lstStyle/>
                    <a:p>
                      <a:r>
                        <a:rPr lang="en-US" sz="2400" dirty="0" smtClean="0"/>
                        <a:t>Precarious Jobs </a:t>
                      </a:r>
                      <a:endParaRPr lang="nl-BE" sz="2400" dirty="0"/>
                    </a:p>
                  </a:txBody>
                  <a:tcPr/>
                </a:tc>
                <a:tc>
                  <a:txBody>
                    <a:bodyPr/>
                    <a:lstStyle/>
                    <a:p>
                      <a:r>
                        <a:rPr lang="en-US" sz="2400" dirty="0" smtClean="0"/>
                        <a:t>Mostly ‘good jobs”</a:t>
                      </a:r>
                      <a:endParaRPr lang="nl-BE" sz="2400" dirty="0"/>
                    </a:p>
                  </a:txBody>
                  <a:tcPr/>
                </a:tc>
              </a:tr>
              <a:tr h="370840">
                <a:tc vMerge="1">
                  <a:txBody>
                    <a:bodyPr/>
                    <a:lstStyle/>
                    <a:p>
                      <a:endParaRPr lang="nl-BE" dirty="0"/>
                    </a:p>
                  </a:txBody>
                  <a:tcPr/>
                </a:tc>
                <a:tc>
                  <a:txBody>
                    <a:bodyPr/>
                    <a:lstStyle/>
                    <a:p>
                      <a:r>
                        <a:rPr lang="en-US" sz="2400" dirty="0" smtClean="0"/>
                        <a:t>Low</a:t>
                      </a:r>
                      <a:endParaRPr lang="nl-BE" sz="2400" dirty="0"/>
                    </a:p>
                  </a:txBody>
                  <a:tcPr/>
                </a:tc>
                <a:tc>
                  <a:txBody>
                    <a:bodyPr/>
                    <a:lstStyle/>
                    <a:p>
                      <a:r>
                        <a:rPr lang="en-US" sz="2400" dirty="0" smtClean="0"/>
                        <a:t>‘Good jobs” </a:t>
                      </a:r>
                      <a:endParaRPr lang="nl-BE" sz="2400" dirty="0"/>
                    </a:p>
                  </a:txBody>
                  <a:tcPr/>
                </a:tc>
                <a:tc>
                  <a:txBody>
                    <a:bodyPr/>
                    <a:lstStyle/>
                    <a:p>
                      <a:r>
                        <a:rPr lang="en-US" sz="2400" dirty="0" smtClean="0"/>
                        <a:t>‘Very good’ jobs </a:t>
                      </a:r>
                      <a:endParaRPr lang="nl-BE" sz="2400" dirty="0"/>
                    </a:p>
                  </a:txBody>
                  <a:tcPr/>
                </a:tc>
              </a:tr>
            </a:tbl>
          </a:graphicData>
        </a:graphic>
      </p:graphicFrame>
      <p:sp>
        <p:nvSpPr>
          <p:cNvPr id="3" name="TextBox 2"/>
          <p:cNvSpPr txBox="1"/>
          <p:nvPr/>
        </p:nvSpPr>
        <p:spPr>
          <a:xfrm>
            <a:off x="323528" y="4933397"/>
            <a:ext cx="8496944" cy="1323439"/>
          </a:xfrm>
          <a:prstGeom prst="rect">
            <a:avLst/>
          </a:prstGeom>
          <a:noFill/>
        </p:spPr>
        <p:txBody>
          <a:bodyPr wrap="square" rtlCol="0">
            <a:spAutoFit/>
          </a:bodyPr>
          <a:lstStyle/>
          <a:p>
            <a:pPr>
              <a:buFont typeface="Wingdings" panose="05000000000000000000" pitchFamily="2" charset="2"/>
              <a:buChar char="ü"/>
            </a:pPr>
            <a:r>
              <a:rPr lang="en-US" sz="2000" dirty="0" smtClean="0"/>
              <a:t> Strength </a:t>
            </a:r>
            <a:r>
              <a:rPr lang="en-US" sz="2000" dirty="0"/>
              <a:t>of the unions and the enforceability of </a:t>
            </a:r>
            <a:r>
              <a:rPr lang="en-US" sz="2000" dirty="0" err="1"/>
              <a:t>labour</a:t>
            </a:r>
            <a:r>
              <a:rPr lang="en-US" sz="2000" dirty="0"/>
              <a:t> market </a:t>
            </a:r>
            <a:r>
              <a:rPr lang="en-US" sz="2000" dirty="0" smtClean="0"/>
              <a:t>regulation </a:t>
            </a:r>
            <a:endParaRPr lang="en-US" sz="2000" dirty="0"/>
          </a:p>
          <a:p>
            <a:pPr>
              <a:buFont typeface="Wingdings" panose="05000000000000000000" pitchFamily="2" charset="2"/>
              <a:buChar char="ü"/>
            </a:pPr>
            <a:r>
              <a:rPr lang="en-US" sz="2000" dirty="0" smtClean="0"/>
              <a:t> </a:t>
            </a:r>
            <a:r>
              <a:rPr lang="en-US" sz="2000" dirty="0" err="1" smtClean="0"/>
              <a:t>Labour</a:t>
            </a:r>
            <a:r>
              <a:rPr lang="en-US" sz="2000" dirty="0" smtClean="0"/>
              <a:t> </a:t>
            </a:r>
            <a:r>
              <a:rPr lang="en-US" sz="2000" dirty="0"/>
              <a:t>market regulation and the ‘incentives’ for the use of non-standard work  </a:t>
            </a:r>
          </a:p>
        </p:txBody>
      </p:sp>
    </p:spTree>
    <p:extLst>
      <p:ext uri="{BB962C8B-B14F-4D97-AF65-F5344CB8AC3E}">
        <p14:creationId xmlns:p14="http://schemas.microsoft.com/office/powerpoint/2010/main" val="2664062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0"/>
            <a:ext cx="8334000" cy="900000"/>
          </a:xfrm>
        </p:spPr>
        <p:txBody>
          <a:bodyPr/>
          <a:lstStyle/>
          <a:p>
            <a:r>
              <a:rPr lang="en-US" dirty="0" smtClean="0"/>
              <a:t>Agenda  </a:t>
            </a:r>
            <a:endParaRPr lang="nl-BE" dirty="0"/>
          </a:p>
        </p:txBody>
      </p:sp>
      <p:sp>
        <p:nvSpPr>
          <p:cNvPr id="3" name="Tijdelijke aanduiding voor inhoud 2"/>
          <p:cNvSpPr>
            <a:spLocks noGrp="1"/>
          </p:cNvSpPr>
          <p:nvPr>
            <p:ph idx="1"/>
          </p:nvPr>
        </p:nvSpPr>
        <p:spPr>
          <a:xfrm>
            <a:off x="395536" y="1311463"/>
            <a:ext cx="8640960" cy="4887313"/>
          </a:xfrm>
        </p:spPr>
        <p:txBody>
          <a:bodyPr/>
          <a:lstStyle/>
          <a:p>
            <a:pPr>
              <a:buFont typeface="Wingdings" panose="05000000000000000000" pitchFamily="2" charset="2"/>
              <a:buChar char="ü"/>
            </a:pPr>
            <a:r>
              <a:rPr lang="en-US" sz="2800" dirty="0" smtClean="0"/>
              <a:t>Transforming work and employment</a:t>
            </a:r>
          </a:p>
          <a:p>
            <a:pPr>
              <a:buFont typeface="Wingdings" panose="05000000000000000000" pitchFamily="2" charset="2"/>
              <a:buChar char="ü"/>
            </a:pPr>
            <a:r>
              <a:rPr lang="en-US" sz="2800" dirty="0" smtClean="0"/>
              <a:t>Transitions in governance (employment) systems</a:t>
            </a:r>
          </a:p>
          <a:p>
            <a:pPr>
              <a:buFont typeface="Wingdings" panose="05000000000000000000" pitchFamily="2" charset="2"/>
              <a:buChar char="ü"/>
            </a:pPr>
            <a:r>
              <a:rPr lang="en-US" sz="2800" dirty="0" smtClean="0"/>
              <a:t>The context of change </a:t>
            </a:r>
          </a:p>
          <a:p>
            <a:pPr>
              <a:buFont typeface="Wingdings" panose="05000000000000000000" pitchFamily="2" charset="2"/>
              <a:buChar char="ü"/>
            </a:pPr>
            <a:r>
              <a:rPr lang="en-US" sz="2800" dirty="0" smtClean="0"/>
              <a:t>The driving forces and the actors of change</a:t>
            </a:r>
          </a:p>
          <a:p>
            <a:pPr>
              <a:buFont typeface="Wingdings" panose="05000000000000000000" pitchFamily="2" charset="2"/>
              <a:buChar char="ü"/>
            </a:pPr>
            <a:r>
              <a:rPr lang="en-US" sz="2800" dirty="0" smtClean="0"/>
              <a:t>The social effects </a:t>
            </a:r>
          </a:p>
          <a:p>
            <a:pPr lvl="1">
              <a:buFont typeface="Wingdings" panose="05000000000000000000" pitchFamily="2" charset="2"/>
              <a:buChar char="ü"/>
            </a:pPr>
            <a:r>
              <a:rPr lang="en-US" sz="2800" dirty="0" smtClean="0"/>
              <a:t>Uncertainty, Non-standard and </a:t>
            </a:r>
            <a:r>
              <a:rPr lang="en-US" sz="2800" dirty="0"/>
              <a:t>P</a:t>
            </a:r>
            <a:r>
              <a:rPr lang="en-US" sz="2800" dirty="0" smtClean="0"/>
              <a:t>recarious work  </a:t>
            </a:r>
          </a:p>
          <a:p>
            <a:pPr lvl="1">
              <a:buFont typeface="Wingdings" panose="05000000000000000000" pitchFamily="2" charset="2"/>
              <a:buChar char="ü"/>
            </a:pPr>
            <a:r>
              <a:rPr lang="en-US" sz="2800" dirty="0" smtClean="0"/>
              <a:t>New technologies, digitalization and shared economy</a:t>
            </a:r>
          </a:p>
          <a:p>
            <a:pPr>
              <a:buFont typeface="Wingdings" panose="05000000000000000000" pitchFamily="2" charset="2"/>
              <a:buChar char="ü"/>
            </a:pPr>
            <a:r>
              <a:rPr lang="en-US" sz="2800" dirty="0" smtClean="0"/>
              <a:t>Conclusion: questions for future research   </a:t>
            </a:r>
          </a:p>
          <a:p>
            <a:endParaRPr lang="nl-BE" dirty="0"/>
          </a:p>
        </p:txBody>
      </p:sp>
    </p:spTree>
    <p:extLst>
      <p:ext uri="{BB962C8B-B14F-4D97-AF65-F5344CB8AC3E}">
        <p14:creationId xmlns:p14="http://schemas.microsoft.com/office/powerpoint/2010/main" val="884433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‘social-risk’ approach</a:t>
            </a:r>
            <a:endParaRPr lang="nl-BE"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GB" dirty="0" smtClean="0"/>
              <a:t>Role </a:t>
            </a:r>
            <a:r>
              <a:rPr lang="en-GB" dirty="0"/>
              <a:t>of the state and public policy </a:t>
            </a:r>
            <a:r>
              <a:rPr lang="en-GB" dirty="0" smtClean="0"/>
              <a:t>interventions: labour market stability, employment security and income protection;  </a:t>
            </a:r>
          </a:p>
          <a:p>
            <a:pPr>
              <a:buFont typeface="Wingdings" panose="05000000000000000000" pitchFamily="2" charset="2"/>
              <a:buChar char="ü"/>
            </a:pPr>
            <a:r>
              <a:rPr lang="en-GB" dirty="0" smtClean="0"/>
              <a:t>Transition from </a:t>
            </a:r>
            <a:r>
              <a:rPr lang="en-GB" dirty="0" err="1" smtClean="0"/>
              <a:t>Fordist</a:t>
            </a:r>
            <a:r>
              <a:rPr lang="en-GB" dirty="0" smtClean="0"/>
              <a:t> to Post-</a:t>
            </a:r>
            <a:r>
              <a:rPr lang="en-GB" dirty="0" err="1" smtClean="0"/>
              <a:t>Fordist</a:t>
            </a:r>
            <a:r>
              <a:rPr lang="en-GB" dirty="0" smtClean="0"/>
              <a:t> regimes and beyond: the </a:t>
            </a:r>
            <a:r>
              <a:rPr lang="en-GB" dirty="0"/>
              <a:t>capacity of </a:t>
            </a:r>
            <a:r>
              <a:rPr lang="en-GB" dirty="0" smtClean="0"/>
              <a:t>social welfare </a:t>
            </a:r>
            <a:r>
              <a:rPr lang="en-GB" dirty="0"/>
              <a:t>a</a:t>
            </a:r>
            <a:r>
              <a:rPr lang="en-GB" dirty="0" smtClean="0"/>
              <a:t>nd labour markets and employment institutions </a:t>
            </a:r>
            <a:r>
              <a:rPr lang="en-GB" dirty="0"/>
              <a:t>to protect individuals from social and market risks has significantly declined </a:t>
            </a:r>
            <a:r>
              <a:rPr lang="en-GB" dirty="0" smtClean="0"/>
              <a:t>(</a:t>
            </a:r>
            <a:r>
              <a:rPr lang="en-GB" dirty="0" err="1" smtClean="0"/>
              <a:t>Zutavern</a:t>
            </a:r>
            <a:r>
              <a:rPr lang="en-GB" dirty="0" smtClean="0"/>
              <a:t> </a:t>
            </a:r>
            <a:r>
              <a:rPr lang="en-GB" dirty="0"/>
              <a:t>and </a:t>
            </a:r>
            <a:r>
              <a:rPr lang="en-GB" dirty="0" err="1"/>
              <a:t>Kohli</a:t>
            </a:r>
            <a:r>
              <a:rPr lang="en-GB" dirty="0"/>
              <a:t>, </a:t>
            </a:r>
            <a:r>
              <a:rPr lang="en-GB" dirty="0" smtClean="0"/>
              <a:t>2010)</a:t>
            </a:r>
          </a:p>
          <a:p>
            <a:pPr>
              <a:buFont typeface="Wingdings" panose="05000000000000000000" pitchFamily="2" charset="2"/>
              <a:buChar char="ü"/>
            </a:pPr>
            <a:r>
              <a:rPr lang="nl-BE" dirty="0" smtClean="0"/>
              <a:t>‘</a:t>
            </a:r>
            <a:r>
              <a:rPr lang="nl-BE" dirty="0" err="1" smtClean="0"/>
              <a:t>Privatised</a:t>
            </a:r>
            <a:r>
              <a:rPr lang="nl-BE" dirty="0" smtClean="0"/>
              <a:t> </a:t>
            </a:r>
            <a:r>
              <a:rPr lang="nl-BE" dirty="0" err="1" smtClean="0"/>
              <a:t>Keynesianism</a:t>
            </a:r>
            <a:r>
              <a:rPr lang="nl-BE" dirty="0" smtClean="0"/>
              <a:t>’ (Crouch, 2009)</a:t>
            </a:r>
            <a:endParaRPr lang="en-GB" dirty="0" smtClean="0"/>
          </a:p>
          <a:p>
            <a:pPr>
              <a:buFont typeface="Wingdings" panose="05000000000000000000" pitchFamily="2" charset="2"/>
              <a:buChar char="ü"/>
            </a:pPr>
            <a:r>
              <a:rPr lang="en-GB" dirty="0" smtClean="0"/>
              <a:t>(Re)combination </a:t>
            </a:r>
            <a:r>
              <a:rPr lang="en-GB" dirty="0"/>
              <a:t>of </a:t>
            </a:r>
            <a:r>
              <a:rPr lang="en-GB" i="1" dirty="0"/>
              <a:t>public policies </a:t>
            </a:r>
            <a:r>
              <a:rPr lang="en-GB" dirty="0"/>
              <a:t>which are able to </a:t>
            </a:r>
            <a:r>
              <a:rPr lang="en-GB" i="1" dirty="0"/>
              <a:t>collectivise risks </a:t>
            </a:r>
            <a:r>
              <a:rPr lang="en-GB" dirty="0"/>
              <a:t>and encompassing </a:t>
            </a:r>
            <a:r>
              <a:rPr lang="en-GB" i="1" dirty="0"/>
              <a:t>collective bargaining</a:t>
            </a:r>
            <a:r>
              <a:rPr lang="en-GB" dirty="0"/>
              <a:t> </a:t>
            </a:r>
            <a:r>
              <a:rPr lang="en-GB" dirty="0" smtClean="0"/>
              <a:t>institutions (Crouch, 2015, </a:t>
            </a:r>
            <a:r>
              <a:rPr lang="en-GB" dirty="0" err="1" smtClean="0"/>
              <a:t>Thelen</a:t>
            </a:r>
            <a:r>
              <a:rPr lang="en-GB" dirty="0" smtClean="0"/>
              <a:t>, 2014)</a:t>
            </a:r>
            <a:r>
              <a:rPr lang="en-GB" i="1" dirty="0" smtClean="0"/>
              <a:t>. </a:t>
            </a:r>
            <a:endParaRPr lang="nl-BE" dirty="0"/>
          </a:p>
          <a:p>
            <a:endParaRPr lang="nl-BE" dirty="0"/>
          </a:p>
        </p:txBody>
      </p:sp>
    </p:spTree>
    <p:extLst>
      <p:ext uri="{BB962C8B-B14F-4D97-AF65-F5344CB8AC3E}">
        <p14:creationId xmlns:p14="http://schemas.microsoft.com/office/powerpoint/2010/main" val="879455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Digitalisation</a:t>
            </a:r>
            <a:r>
              <a:rPr lang="en-US" dirty="0" smtClean="0"/>
              <a:t> and the ‘shared economy’ ? </a:t>
            </a:r>
            <a:endParaRPr lang="nl-BE"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smtClean="0"/>
              <a:t>Digital-platforms (= Facebook and Google) offer </a:t>
            </a:r>
            <a:r>
              <a:rPr lang="en-US" dirty="0"/>
              <a:t>search and social media, </a:t>
            </a:r>
            <a:r>
              <a:rPr lang="en-US" dirty="0" smtClean="0"/>
              <a:t>and infrastructure </a:t>
            </a:r>
            <a:r>
              <a:rPr lang="en-US" dirty="0"/>
              <a:t>on which other platforms are </a:t>
            </a:r>
            <a:r>
              <a:rPr lang="en-US" dirty="0" smtClean="0"/>
              <a:t>built; </a:t>
            </a:r>
          </a:p>
          <a:p>
            <a:pPr>
              <a:buFont typeface="Wingdings" panose="05000000000000000000" pitchFamily="2" charset="2"/>
              <a:buChar char="ü"/>
            </a:pPr>
            <a:r>
              <a:rPr lang="en-US" dirty="0" smtClean="0"/>
              <a:t>Marketplace (= Amazon, Etsy </a:t>
            </a:r>
            <a:r>
              <a:rPr lang="en-US" dirty="0"/>
              <a:t>and </a:t>
            </a:r>
            <a:r>
              <a:rPr lang="en-US" dirty="0" smtClean="0"/>
              <a:t>eBay) provide </a:t>
            </a:r>
            <a:r>
              <a:rPr lang="en-US" dirty="0"/>
              <a:t>infrastructure and tools with which others can build </a:t>
            </a:r>
            <a:r>
              <a:rPr lang="en-US" dirty="0" smtClean="0"/>
              <a:t>more platforms; </a:t>
            </a:r>
          </a:p>
          <a:p>
            <a:pPr>
              <a:buFont typeface="Wingdings" panose="05000000000000000000" pitchFamily="2" charset="2"/>
              <a:buChar char="ü"/>
            </a:pPr>
            <a:r>
              <a:rPr lang="en-US" dirty="0" smtClean="0"/>
              <a:t>Airbnb </a:t>
            </a:r>
            <a:r>
              <a:rPr lang="en-US" dirty="0"/>
              <a:t>and Uber use these newly available </a:t>
            </a:r>
            <a:r>
              <a:rPr lang="en-US" dirty="0" smtClean="0"/>
              <a:t>‘cloud’ </a:t>
            </a:r>
            <a:r>
              <a:rPr lang="en-US" dirty="0"/>
              <a:t>tools to force deep changes in a variety of incumbent </a:t>
            </a:r>
            <a:r>
              <a:rPr lang="en-US" dirty="0" smtClean="0"/>
              <a:t>businesses;</a:t>
            </a:r>
          </a:p>
          <a:p>
            <a:pPr marL="0" indent="0">
              <a:buNone/>
            </a:pPr>
            <a:r>
              <a:rPr lang="en-US" sz="2800" i="1" dirty="0" smtClean="0"/>
              <a:t>= Reorganization </a:t>
            </a:r>
            <a:r>
              <a:rPr lang="en-US" sz="2800" i="1" dirty="0"/>
              <a:t>of a wide variety of markets, work </a:t>
            </a:r>
            <a:r>
              <a:rPr lang="en-US" sz="2800" i="1" dirty="0" smtClean="0"/>
              <a:t>arrangements (who works and how work is compensated), </a:t>
            </a:r>
            <a:r>
              <a:rPr lang="en-US" sz="2800" i="1" dirty="0"/>
              <a:t>and ultimately value creation and capture.</a:t>
            </a:r>
            <a:endParaRPr lang="nl-BE" sz="2800" i="1" dirty="0"/>
          </a:p>
          <a:p>
            <a:endParaRPr lang="en-US" dirty="0" smtClean="0"/>
          </a:p>
          <a:p>
            <a:endParaRPr lang="en-US" dirty="0"/>
          </a:p>
          <a:p>
            <a:pPr marL="0" indent="0">
              <a:buNone/>
            </a:pPr>
            <a:endParaRPr lang="nl-BE" dirty="0"/>
          </a:p>
        </p:txBody>
      </p:sp>
    </p:spTree>
    <p:extLst>
      <p:ext uri="{BB962C8B-B14F-4D97-AF65-F5344CB8AC3E}">
        <p14:creationId xmlns:p14="http://schemas.microsoft.com/office/powerpoint/2010/main" val="2971620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630000"/>
            <a:ext cx="8334000" cy="900000"/>
          </a:xfrm>
        </p:spPr>
        <p:txBody>
          <a:bodyPr>
            <a:normAutofit fontScale="90000"/>
          </a:bodyPr>
          <a:lstStyle/>
          <a:p>
            <a:r>
              <a:rPr lang="en-US" dirty="0" smtClean="0"/>
              <a:t>The ‘Digital platform economy’</a:t>
            </a:r>
            <a:r>
              <a:rPr lang="en-US" dirty="0"/>
              <a:t> (</a:t>
            </a:r>
            <a:r>
              <a:rPr lang="en-US" dirty="0" err="1"/>
              <a:t>Zysman</a:t>
            </a:r>
            <a:r>
              <a:rPr lang="en-US" dirty="0"/>
              <a:t> and Newman, 2006)</a:t>
            </a:r>
            <a:br>
              <a:rPr lang="en-US" dirty="0"/>
            </a:br>
            <a:endParaRPr lang="nl-BE"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t>Creative </a:t>
            </a:r>
            <a:r>
              <a:rPr lang="en-US" dirty="0" smtClean="0"/>
              <a:t>Economy, the </a:t>
            </a:r>
            <a:r>
              <a:rPr lang="en-US" dirty="0"/>
              <a:t>Sharing Economy, </a:t>
            </a:r>
            <a:r>
              <a:rPr lang="en-US" dirty="0" smtClean="0"/>
              <a:t>the </a:t>
            </a:r>
            <a:r>
              <a:rPr lang="en-US" dirty="0"/>
              <a:t>Gig Economy, the Precariat, or the 1099 </a:t>
            </a:r>
            <a:r>
              <a:rPr lang="en-US" dirty="0" smtClean="0"/>
              <a:t>Economy…..</a:t>
            </a:r>
          </a:p>
          <a:p>
            <a:pPr>
              <a:buFont typeface="Wingdings" panose="05000000000000000000" pitchFamily="2" charset="2"/>
              <a:buChar char="ü"/>
            </a:pPr>
            <a:r>
              <a:rPr lang="en-US" dirty="0" smtClean="0"/>
              <a:t>Uber</a:t>
            </a:r>
            <a:r>
              <a:rPr lang="en-US" dirty="0"/>
              <a:t>, Airbnb, and Facebook are not based on “sharing”; rather, </a:t>
            </a:r>
            <a:r>
              <a:rPr lang="en-US" i="1" dirty="0"/>
              <a:t>they monetize human effort and consumer </a:t>
            </a:r>
            <a:r>
              <a:rPr lang="en-US" i="1" dirty="0" smtClean="0"/>
              <a:t>assets</a:t>
            </a:r>
            <a:r>
              <a:rPr lang="en-US" dirty="0" smtClean="0"/>
              <a:t>;</a:t>
            </a:r>
          </a:p>
          <a:p>
            <a:pPr>
              <a:buFont typeface="Wingdings" panose="05000000000000000000" pitchFamily="2" charset="2"/>
              <a:buChar char="ü"/>
            </a:pPr>
            <a:r>
              <a:rPr lang="en-US" dirty="0" smtClean="0"/>
              <a:t>Advantage based on the </a:t>
            </a:r>
            <a:r>
              <a:rPr lang="en-US" i="1" dirty="0" smtClean="0"/>
              <a:t>“arbitrage” </a:t>
            </a:r>
            <a:r>
              <a:rPr lang="en-US" dirty="0"/>
              <a:t>between the practices adopted by platform firms and the rules by which established companies </a:t>
            </a:r>
            <a:r>
              <a:rPr lang="en-US" dirty="0" smtClean="0"/>
              <a:t>operate;</a:t>
            </a:r>
            <a:endParaRPr lang="en-US" dirty="0"/>
          </a:p>
          <a:p>
            <a:pPr>
              <a:buFont typeface="Wingdings" panose="05000000000000000000" pitchFamily="2" charset="2"/>
              <a:buChar char="ü"/>
            </a:pPr>
            <a:r>
              <a:rPr lang="en-US" dirty="0" smtClean="0"/>
              <a:t>“Sharing</a:t>
            </a:r>
            <a:r>
              <a:rPr lang="en-US" dirty="0"/>
              <a:t>” </a:t>
            </a:r>
            <a:r>
              <a:rPr lang="en-US" dirty="0" smtClean="0"/>
              <a:t>as “putting-out economy” in the early industrial revolution </a:t>
            </a:r>
            <a:r>
              <a:rPr lang="en-US" dirty="0" smtClean="0">
                <a:sym typeface="Wingdings" panose="05000000000000000000" pitchFamily="2" charset="2"/>
              </a:rPr>
              <a:t> </a:t>
            </a:r>
            <a:r>
              <a:rPr lang="en-US" dirty="0" smtClean="0"/>
              <a:t>factory owners </a:t>
            </a:r>
            <a:r>
              <a:rPr lang="en-US" dirty="0"/>
              <a:t>ship materials to people to assemble items </a:t>
            </a:r>
          </a:p>
          <a:p>
            <a:pPr>
              <a:buFont typeface="Wingdings" panose="05000000000000000000" pitchFamily="2" charset="2"/>
              <a:buChar char="ü"/>
            </a:pPr>
            <a:r>
              <a:rPr lang="en-US" dirty="0" smtClean="0"/>
              <a:t>Growing power by platform owners</a:t>
            </a:r>
            <a:endParaRPr lang="nl-BE" dirty="0"/>
          </a:p>
        </p:txBody>
      </p:sp>
    </p:spTree>
    <p:extLst>
      <p:ext uri="{BB962C8B-B14F-4D97-AF65-F5344CB8AC3E}">
        <p14:creationId xmlns:p14="http://schemas.microsoft.com/office/powerpoint/2010/main" val="298102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0"/>
            <a:ext cx="8604000" cy="900000"/>
          </a:xfrm>
        </p:spPr>
        <p:txBody>
          <a:bodyPr>
            <a:normAutofit/>
          </a:bodyPr>
          <a:lstStyle/>
          <a:p>
            <a:r>
              <a:rPr lang="en-US" sz="2800" dirty="0" smtClean="0"/>
              <a:t>The 21</a:t>
            </a:r>
            <a:r>
              <a:rPr lang="en-US" sz="2800" baseline="30000" dirty="0" smtClean="0"/>
              <a:t>st</a:t>
            </a:r>
            <a:r>
              <a:rPr lang="en-US" sz="2800" dirty="0" smtClean="0"/>
              <a:t> knowledge worker: social consequences for work and employment</a:t>
            </a:r>
            <a:endParaRPr lang="nl-BE" sz="2800" dirty="0"/>
          </a:p>
        </p:txBody>
      </p:sp>
      <p:sp>
        <p:nvSpPr>
          <p:cNvPr id="3" name="Content Placeholder 2"/>
          <p:cNvSpPr>
            <a:spLocks noGrp="1"/>
          </p:cNvSpPr>
          <p:nvPr>
            <p:ph idx="1"/>
          </p:nvPr>
        </p:nvSpPr>
        <p:spPr>
          <a:xfrm>
            <a:off x="532462" y="932923"/>
            <a:ext cx="8334000" cy="4428000"/>
          </a:xfrm>
        </p:spPr>
        <p:txBody>
          <a:bodyPr/>
          <a:lstStyle/>
          <a:p>
            <a:pPr>
              <a:buFont typeface="Wingdings" panose="05000000000000000000" pitchFamily="2" charset="2"/>
              <a:buChar char="ü"/>
            </a:pPr>
            <a:r>
              <a:rPr lang="en-US" sz="2000" dirty="0" smtClean="0"/>
              <a:t>Deskilling </a:t>
            </a:r>
            <a:r>
              <a:rPr lang="en-US" sz="2000" dirty="0"/>
              <a:t>or skill </a:t>
            </a:r>
            <a:r>
              <a:rPr lang="en-US" sz="2000" dirty="0" smtClean="0"/>
              <a:t>change;</a:t>
            </a:r>
          </a:p>
          <a:p>
            <a:pPr>
              <a:buFont typeface="Wingdings" panose="05000000000000000000" pitchFamily="2" charset="2"/>
              <a:buChar char="ü"/>
            </a:pPr>
            <a:r>
              <a:rPr lang="en-US" sz="2000" dirty="0" smtClean="0"/>
              <a:t>Surveillance; </a:t>
            </a:r>
          </a:p>
          <a:p>
            <a:pPr>
              <a:buFont typeface="Wingdings" panose="05000000000000000000" pitchFamily="2" charset="2"/>
              <a:buChar char="ü"/>
            </a:pPr>
            <a:r>
              <a:rPr lang="en-US" sz="2000" dirty="0" smtClean="0"/>
              <a:t>Cost-cutting </a:t>
            </a:r>
            <a:r>
              <a:rPr lang="en-US" sz="2000" dirty="0"/>
              <a:t>and </a:t>
            </a:r>
            <a:r>
              <a:rPr lang="en-US" sz="2000" dirty="0" err="1" smtClean="0"/>
              <a:t>flexibilisation</a:t>
            </a:r>
            <a:r>
              <a:rPr lang="en-US" sz="2000" dirty="0" smtClean="0"/>
              <a:t>: tendering </a:t>
            </a:r>
            <a:r>
              <a:rPr lang="en-US" sz="2000" dirty="0"/>
              <a:t>for professional services with different contractual </a:t>
            </a:r>
            <a:r>
              <a:rPr lang="en-US" sz="2000" dirty="0" smtClean="0"/>
              <a:t>arrangements and the virtual </a:t>
            </a:r>
            <a:r>
              <a:rPr lang="en-US" sz="2000" dirty="0"/>
              <a:t>distribution of </a:t>
            </a:r>
            <a:r>
              <a:rPr lang="en-US" sz="2000" dirty="0" err="1"/>
              <a:t>Taylorised</a:t>
            </a:r>
            <a:r>
              <a:rPr lang="en-US" sz="2000" dirty="0"/>
              <a:t> </a:t>
            </a:r>
            <a:r>
              <a:rPr lang="en-US" sz="2000" dirty="0" smtClean="0"/>
              <a:t>‘</a:t>
            </a:r>
            <a:r>
              <a:rPr lang="en-US" sz="2000" dirty="0" err="1" smtClean="0"/>
              <a:t>microtasks</a:t>
            </a:r>
            <a:r>
              <a:rPr lang="en-US" sz="2000" dirty="0" smtClean="0"/>
              <a:t>’;</a:t>
            </a:r>
          </a:p>
          <a:p>
            <a:pPr>
              <a:buFont typeface="Wingdings" panose="05000000000000000000" pitchFamily="2" charset="2"/>
              <a:buChar char="ü"/>
            </a:pPr>
            <a:r>
              <a:rPr lang="en-US" sz="2000" dirty="0" smtClean="0"/>
              <a:t>Free-movement of </a:t>
            </a:r>
            <a:r>
              <a:rPr lang="en-US" sz="2000" dirty="0" err="1" smtClean="0"/>
              <a:t>labour</a:t>
            </a:r>
            <a:r>
              <a:rPr lang="en-US" sz="2000" dirty="0" smtClean="0"/>
              <a:t> or “posted workers”;  </a:t>
            </a:r>
          </a:p>
          <a:p>
            <a:pPr>
              <a:buFont typeface="Wingdings" panose="05000000000000000000" pitchFamily="2" charset="2"/>
              <a:buChar char="ü"/>
            </a:pPr>
            <a:r>
              <a:rPr lang="en-US" sz="2000" dirty="0" err="1" smtClean="0"/>
              <a:t>Liquidising</a:t>
            </a:r>
            <a:r>
              <a:rPr lang="en-US" sz="2000" dirty="0" smtClean="0"/>
              <a:t> employment: </a:t>
            </a:r>
          </a:p>
          <a:p>
            <a:pPr lvl="1">
              <a:buFont typeface="Wingdings" panose="05000000000000000000" pitchFamily="2" charset="2"/>
              <a:buChar char="ü"/>
            </a:pPr>
            <a:r>
              <a:rPr lang="en-US" sz="2000" dirty="0" smtClean="0"/>
              <a:t>Risk to undermine </a:t>
            </a:r>
            <a:r>
              <a:rPr lang="en-US" sz="2000" dirty="0"/>
              <a:t>existing regulations and </a:t>
            </a:r>
            <a:r>
              <a:rPr lang="en-US" sz="2000" dirty="0" smtClean="0"/>
              <a:t>partnerships;</a:t>
            </a:r>
          </a:p>
          <a:p>
            <a:pPr>
              <a:buFont typeface="Wingdings" panose="05000000000000000000" pitchFamily="2" charset="2"/>
              <a:buChar char="ü"/>
            </a:pPr>
            <a:r>
              <a:rPr lang="en-US" sz="2000" dirty="0" smtClean="0"/>
              <a:t>Virtual collaboration and its limitations </a:t>
            </a:r>
            <a:r>
              <a:rPr lang="en-US" sz="2000" dirty="0" smtClean="0">
                <a:sym typeface="Wingdings" panose="05000000000000000000" pitchFamily="2" charset="2"/>
              </a:rPr>
              <a:t></a:t>
            </a:r>
            <a:r>
              <a:rPr lang="en-US" sz="2000" dirty="0" smtClean="0"/>
              <a:t> the </a:t>
            </a:r>
            <a:r>
              <a:rPr lang="en-US" sz="2000" dirty="0"/>
              <a:t>changing </a:t>
            </a:r>
            <a:r>
              <a:rPr lang="en-US" sz="2000" dirty="0" smtClean="0"/>
              <a:t>“psychological contract”: </a:t>
            </a:r>
          </a:p>
          <a:p>
            <a:pPr lvl="1">
              <a:buFont typeface="Wingdings" panose="05000000000000000000" pitchFamily="2" charset="2"/>
              <a:buChar char="ü"/>
            </a:pPr>
            <a:r>
              <a:rPr lang="en-US" sz="2000" dirty="0" smtClean="0"/>
              <a:t>The customer </a:t>
            </a:r>
            <a:r>
              <a:rPr lang="en-US" sz="2000" dirty="0"/>
              <a:t>and the market are coming </a:t>
            </a:r>
            <a:r>
              <a:rPr lang="en-US" sz="2000" dirty="0" smtClean="0"/>
              <a:t>closer - competitive </a:t>
            </a:r>
            <a:r>
              <a:rPr lang="en-US" sz="2000" dirty="0"/>
              <a:t>pressures undermine </a:t>
            </a:r>
            <a:r>
              <a:rPr lang="en-US" sz="2000" dirty="0" smtClean="0"/>
              <a:t>professional identities </a:t>
            </a:r>
            <a:r>
              <a:rPr lang="en-US" sz="2000" dirty="0"/>
              <a:t>and engineering cultures based on sharing and </a:t>
            </a:r>
            <a:r>
              <a:rPr lang="en-US" sz="2000" dirty="0" smtClean="0"/>
              <a:t>collaborating</a:t>
            </a:r>
          </a:p>
          <a:p>
            <a:pPr>
              <a:buFont typeface="Wingdings" panose="05000000000000000000" pitchFamily="2" charset="2"/>
              <a:buChar char="ü"/>
            </a:pPr>
            <a:r>
              <a:rPr lang="en-US" sz="2000" dirty="0" smtClean="0"/>
              <a:t>Societies</a:t>
            </a:r>
            <a:r>
              <a:rPr lang="en-US" sz="2000" dirty="0"/>
              <a:t>’ self-awareness and capacity to make decisions and address societal </a:t>
            </a:r>
            <a:r>
              <a:rPr lang="en-US" sz="2000" dirty="0" smtClean="0"/>
              <a:t>challenges </a:t>
            </a:r>
            <a:r>
              <a:rPr lang="en-US" sz="2000" dirty="0" smtClean="0">
                <a:sym typeface="Wingdings" panose="05000000000000000000" pitchFamily="2" charset="2"/>
              </a:rPr>
              <a:t> </a:t>
            </a:r>
            <a:r>
              <a:rPr lang="en-US" sz="2000" dirty="0"/>
              <a:t>to ‘</a:t>
            </a:r>
            <a:r>
              <a:rPr lang="en-US" sz="2000" dirty="0" err="1"/>
              <a:t>democratise</a:t>
            </a:r>
            <a:r>
              <a:rPr lang="en-US" sz="2000" dirty="0"/>
              <a:t>’ data analysis and </a:t>
            </a:r>
            <a:r>
              <a:rPr lang="en-US" sz="2000" dirty="0" smtClean="0"/>
              <a:t>utilization (= the “sharing”?)</a:t>
            </a:r>
          </a:p>
        </p:txBody>
      </p:sp>
    </p:spTree>
    <p:extLst>
      <p:ext uri="{BB962C8B-B14F-4D97-AF65-F5344CB8AC3E}">
        <p14:creationId xmlns:p14="http://schemas.microsoft.com/office/powerpoint/2010/main" val="2914384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r>
              <a:rPr lang="en-US" smtClean="0"/>
              <a:t>: </a:t>
            </a:r>
            <a:r>
              <a:rPr lang="en-US"/>
              <a:t>W</a:t>
            </a:r>
            <a:r>
              <a:rPr lang="en-US" smtClean="0"/>
              <a:t>hat next ?   </a:t>
            </a:r>
            <a:endParaRPr lang="nl-BE" dirty="0"/>
          </a:p>
        </p:txBody>
      </p:sp>
      <p:sp>
        <p:nvSpPr>
          <p:cNvPr id="3" name="Content Placeholder 2"/>
          <p:cNvSpPr>
            <a:spLocks noGrp="1"/>
          </p:cNvSpPr>
          <p:nvPr>
            <p:ph idx="1"/>
          </p:nvPr>
        </p:nvSpPr>
        <p:spPr>
          <a:xfrm>
            <a:off x="540000" y="1556792"/>
            <a:ext cx="8334000" cy="4428000"/>
          </a:xfrm>
        </p:spPr>
        <p:txBody>
          <a:bodyPr/>
          <a:lstStyle/>
          <a:p>
            <a:r>
              <a:rPr lang="en-US" dirty="0" smtClean="0"/>
              <a:t>Increasingly </a:t>
            </a:r>
            <a:r>
              <a:rPr lang="en-US" dirty="0"/>
              <a:t>diverse and </a:t>
            </a:r>
            <a:r>
              <a:rPr lang="en-US" dirty="0" smtClean="0"/>
              <a:t>individualized </a:t>
            </a:r>
            <a:r>
              <a:rPr lang="nl-BE" dirty="0" err="1" smtClean="0"/>
              <a:t>workforces</a:t>
            </a:r>
            <a:r>
              <a:rPr lang="nl-BE" dirty="0" smtClean="0"/>
              <a:t>;</a:t>
            </a:r>
          </a:p>
          <a:p>
            <a:r>
              <a:rPr lang="nl-BE" dirty="0" smtClean="0"/>
              <a:t>Policy-</a:t>
            </a:r>
            <a:r>
              <a:rPr lang="nl-BE" dirty="0" err="1" smtClean="0"/>
              <a:t>oriented</a:t>
            </a:r>
            <a:r>
              <a:rPr lang="nl-BE" dirty="0" smtClean="0"/>
              <a:t> </a:t>
            </a:r>
            <a:r>
              <a:rPr lang="en-US" dirty="0" smtClean="0"/>
              <a:t>research </a:t>
            </a:r>
            <a:r>
              <a:rPr lang="en-US" dirty="0"/>
              <a:t>on skill development </a:t>
            </a:r>
            <a:r>
              <a:rPr lang="en-US" dirty="0" smtClean="0"/>
              <a:t>and competitiveness; </a:t>
            </a:r>
          </a:p>
          <a:p>
            <a:r>
              <a:rPr lang="en-US" dirty="0" smtClean="0"/>
              <a:t>Intellectual </a:t>
            </a:r>
            <a:r>
              <a:rPr lang="en-US" dirty="0"/>
              <a:t>property, </a:t>
            </a:r>
            <a:r>
              <a:rPr lang="en-US" dirty="0" smtClean="0"/>
              <a:t>privacy or </a:t>
            </a:r>
            <a:r>
              <a:rPr lang="en-US" dirty="0"/>
              <a:t>surveillance </a:t>
            </a:r>
            <a:r>
              <a:rPr lang="en-US" dirty="0" smtClean="0"/>
              <a:t>connected </a:t>
            </a:r>
            <a:r>
              <a:rPr lang="en-US" dirty="0"/>
              <a:t>to professional identities, habitus </a:t>
            </a:r>
            <a:r>
              <a:rPr lang="en-US" dirty="0" smtClean="0"/>
              <a:t>and practices </a:t>
            </a:r>
            <a:r>
              <a:rPr lang="en-US" dirty="0"/>
              <a:t>that permeate the boundaries of work, consumption and play.</a:t>
            </a:r>
            <a:endParaRPr lang="nl-BE" dirty="0"/>
          </a:p>
        </p:txBody>
      </p:sp>
    </p:spTree>
    <p:extLst>
      <p:ext uri="{BB962C8B-B14F-4D97-AF65-F5344CB8AC3E}">
        <p14:creationId xmlns:p14="http://schemas.microsoft.com/office/powerpoint/2010/main" val="1717763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45236" y="2925064"/>
            <a:ext cx="6298763" cy="1080000"/>
          </a:xfrm>
        </p:spPr>
        <p:txBody>
          <a:bodyPr/>
          <a:lstStyle/>
          <a:p>
            <a:r>
              <a:rPr lang="en-US" sz="3600" dirty="0" smtClean="0"/>
              <a:t>What is Work and is changing about Work ?   </a:t>
            </a:r>
            <a:endParaRPr lang="nl-BE" sz="3600" dirty="0"/>
          </a:p>
        </p:txBody>
      </p:sp>
    </p:spTree>
    <p:extLst>
      <p:ext uri="{BB962C8B-B14F-4D97-AF65-F5344CB8AC3E}">
        <p14:creationId xmlns:p14="http://schemas.microsoft.com/office/powerpoint/2010/main" val="238985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t>
            </a:r>
            <a:r>
              <a:rPr lang="en-US" dirty="0" smtClean="0"/>
              <a:t>Work ? </a:t>
            </a:r>
            <a:endParaRPr lang="nl-BE" dirty="0"/>
          </a:p>
        </p:txBody>
      </p:sp>
      <p:sp>
        <p:nvSpPr>
          <p:cNvPr id="3" name="Content Placeholder 2"/>
          <p:cNvSpPr>
            <a:spLocks noGrp="1"/>
          </p:cNvSpPr>
          <p:nvPr>
            <p:ph idx="1"/>
          </p:nvPr>
        </p:nvSpPr>
        <p:spPr/>
        <p:txBody>
          <a:bodyPr/>
          <a:lstStyle/>
          <a:p>
            <a:endParaRPr lang="en-US" dirty="0" smtClean="0"/>
          </a:p>
          <a:p>
            <a:pPr>
              <a:buFont typeface="Wingdings" panose="05000000000000000000" pitchFamily="2" charset="2"/>
              <a:buChar char="ü"/>
            </a:pPr>
            <a:r>
              <a:rPr lang="en-US" dirty="0" smtClean="0"/>
              <a:t>Work as ‘core’ activity in society </a:t>
            </a:r>
          </a:p>
          <a:p>
            <a:pPr lvl="1">
              <a:buFont typeface="Wingdings" panose="05000000000000000000" pitchFamily="2" charset="2"/>
              <a:buChar char="ü"/>
            </a:pPr>
            <a:r>
              <a:rPr lang="en-US" dirty="0" smtClean="0"/>
              <a:t>Identity </a:t>
            </a:r>
          </a:p>
          <a:p>
            <a:pPr lvl="1">
              <a:buFont typeface="Wingdings" panose="05000000000000000000" pitchFamily="2" charset="2"/>
              <a:buChar char="ü"/>
            </a:pPr>
            <a:r>
              <a:rPr lang="en-US" dirty="0" smtClean="0"/>
              <a:t>Mutual social relationships</a:t>
            </a:r>
          </a:p>
          <a:p>
            <a:pPr lvl="1">
              <a:buFont typeface="Wingdings" panose="05000000000000000000" pitchFamily="2" charset="2"/>
              <a:buChar char="ü"/>
            </a:pPr>
            <a:r>
              <a:rPr lang="en-US" dirty="0" smtClean="0"/>
              <a:t>Locates people within a social stratification system</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Focus on </a:t>
            </a:r>
            <a:r>
              <a:rPr lang="en-US" i="1" dirty="0" smtClean="0"/>
              <a:t>Employment</a:t>
            </a:r>
            <a:r>
              <a:rPr lang="en-US" dirty="0" smtClean="0"/>
              <a:t> as </a:t>
            </a:r>
            <a:r>
              <a:rPr lang="en-US" i="1" dirty="0" smtClean="0"/>
              <a:t>Work</a:t>
            </a:r>
            <a:r>
              <a:rPr lang="en-US" dirty="0" smtClean="0"/>
              <a:t> which produces earnings (or profit if one is Self-employed) (</a:t>
            </a:r>
            <a:r>
              <a:rPr lang="en-US" dirty="0" err="1" smtClean="0"/>
              <a:t>Kalleberg</a:t>
            </a:r>
            <a:r>
              <a:rPr lang="en-US" dirty="0" smtClean="0"/>
              <a:t>, 2009)</a:t>
            </a:r>
            <a:endParaRPr lang="nl-BE" dirty="0"/>
          </a:p>
        </p:txBody>
      </p:sp>
    </p:spTree>
    <p:extLst>
      <p:ext uri="{BB962C8B-B14F-4D97-AF65-F5344CB8AC3E}">
        <p14:creationId xmlns:p14="http://schemas.microsoft.com/office/powerpoint/2010/main" val="2016170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008"/>
            <a:ext cx="8665763" cy="900000"/>
          </a:xfrm>
        </p:spPr>
        <p:txBody>
          <a:bodyPr>
            <a:normAutofit/>
          </a:bodyPr>
          <a:lstStyle/>
          <a:p>
            <a:r>
              <a:rPr lang="en-US" dirty="0" smtClean="0"/>
              <a:t>What </a:t>
            </a:r>
            <a:r>
              <a:rPr lang="en-US" dirty="0"/>
              <a:t>is </a:t>
            </a:r>
            <a:r>
              <a:rPr lang="en-US" dirty="0" smtClean="0"/>
              <a:t>changing </a:t>
            </a:r>
            <a:r>
              <a:rPr lang="en-US" dirty="0"/>
              <a:t>about </a:t>
            </a:r>
            <a:r>
              <a:rPr lang="en-US" dirty="0" smtClean="0"/>
              <a:t>Work ?</a:t>
            </a:r>
            <a:endParaRPr lang="nl-BE" dirty="0"/>
          </a:p>
        </p:txBody>
      </p:sp>
      <p:sp>
        <p:nvSpPr>
          <p:cNvPr id="3" name="Content Placeholder 2"/>
          <p:cNvSpPr>
            <a:spLocks noGrp="1"/>
          </p:cNvSpPr>
          <p:nvPr>
            <p:ph idx="1"/>
          </p:nvPr>
        </p:nvSpPr>
        <p:spPr>
          <a:xfrm>
            <a:off x="179512" y="1124744"/>
            <a:ext cx="8689290" cy="4887313"/>
          </a:xfrm>
        </p:spPr>
        <p:txBody>
          <a:bodyPr/>
          <a:lstStyle/>
          <a:p>
            <a:pPr>
              <a:buFont typeface="Wingdings" panose="05000000000000000000" pitchFamily="2" charset="2"/>
              <a:buChar char="ü"/>
            </a:pPr>
            <a:r>
              <a:rPr lang="en-US" dirty="0" smtClean="0"/>
              <a:t>Work and ‘Social order’ </a:t>
            </a:r>
            <a:r>
              <a:rPr lang="en-US" dirty="0" smtClean="0">
                <a:sym typeface="Wingdings" panose="05000000000000000000" pitchFamily="2" charset="2"/>
              </a:rPr>
              <a:t> problems and social implications  </a:t>
            </a:r>
          </a:p>
          <a:p>
            <a:pPr>
              <a:buFont typeface="Wingdings" panose="05000000000000000000" pitchFamily="2" charset="2"/>
              <a:buChar char="ü"/>
            </a:pPr>
            <a:r>
              <a:rPr lang="en-US" dirty="0" smtClean="0">
                <a:sym typeface="Wingdings" panose="05000000000000000000" pitchFamily="2" charset="2"/>
              </a:rPr>
              <a:t>Work and its centrality in sociology and social science:</a:t>
            </a:r>
          </a:p>
          <a:p>
            <a:pPr lvl="1">
              <a:buFont typeface="Wingdings" panose="05000000000000000000" pitchFamily="2" charset="2"/>
              <a:buChar char="ü"/>
            </a:pPr>
            <a:r>
              <a:rPr lang="en-US" dirty="0"/>
              <a:t>Durkheim (in his </a:t>
            </a:r>
            <a:r>
              <a:rPr lang="en-US" i="1" dirty="0"/>
              <a:t>Division of Labor</a:t>
            </a:r>
            <a:r>
              <a:rPr lang="en-US" dirty="0" smtClean="0"/>
              <a:t>);</a:t>
            </a:r>
          </a:p>
          <a:p>
            <a:pPr lvl="1">
              <a:buFont typeface="Wingdings" panose="05000000000000000000" pitchFamily="2" charset="2"/>
              <a:buChar char="ü"/>
            </a:pPr>
            <a:r>
              <a:rPr lang="en-US" dirty="0" smtClean="0"/>
              <a:t>Marx </a:t>
            </a:r>
            <a:r>
              <a:rPr lang="en-US" dirty="0"/>
              <a:t>(</a:t>
            </a:r>
            <a:r>
              <a:rPr lang="en-US" dirty="0" smtClean="0"/>
              <a:t>in his </a:t>
            </a:r>
            <a:r>
              <a:rPr lang="en-US" dirty="0"/>
              <a:t>theories of the labor process and alienation</a:t>
            </a:r>
            <a:r>
              <a:rPr lang="en-US" dirty="0" smtClean="0"/>
              <a:t>);</a:t>
            </a:r>
            <a:endParaRPr lang="en-US" dirty="0"/>
          </a:p>
          <a:p>
            <a:pPr lvl="1">
              <a:buFont typeface="Wingdings" panose="05000000000000000000" pitchFamily="2" charset="2"/>
              <a:buChar char="ü"/>
            </a:pPr>
            <a:r>
              <a:rPr lang="en-US" dirty="0" smtClean="0"/>
              <a:t>Weber </a:t>
            </a:r>
            <a:r>
              <a:rPr lang="en-US" dirty="0"/>
              <a:t>(in his conceptualizations of </a:t>
            </a:r>
            <a:r>
              <a:rPr lang="en-US" dirty="0" smtClean="0"/>
              <a:t>bureaucracy and social closure)</a:t>
            </a:r>
          </a:p>
          <a:p>
            <a:pPr>
              <a:buFont typeface="Wingdings" panose="05000000000000000000" pitchFamily="2" charset="2"/>
              <a:buChar char="ü"/>
            </a:pPr>
            <a:r>
              <a:rPr lang="en-US" dirty="0" smtClean="0">
                <a:sym typeface="Wingdings" panose="05000000000000000000" pitchFamily="2" charset="2"/>
              </a:rPr>
              <a:t> </a:t>
            </a:r>
            <a:r>
              <a:rPr lang="en-US" dirty="0" smtClean="0"/>
              <a:t> Change in ‘Social order’ </a:t>
            </a:r>
          </a:p>
          <a:p>
            <a:pPr lvl="1">
              <a:buFont typeface="Wingdings" panose="05000000000000000000" pitchFamily="2" charset="2"/>
              <a:buChar char="ü"/>
            </a:pPr>
            <a:r>
              <a:rPr lang="en-US" dirty="0" smtClean="0">
                <a:sym typeface="Wingdings" panose="05000000000000000000" pitchFamily="2" charset="2"/>
              </a:rPr>
              <a:t>Governance (employment) systems in transition </a:t>
            </a:r>
          </a:p>
          <a:p>
            <a:pPr lvl="2">
              <a:buFont typeface="Wingdings" panose="05000000000000000000" pitchFamily="2" charset="2"/>
              <a:buChar char="ü"/>
            </a:pPr>
            <a:r>
              <a:rPr lang="en-US" dirty="0" smtClean="0">
                <a:sym typeface="Wingdings" panose="05000000000000000000" pitchFamily="2" charset="2"/>
              </a:rPr>
              <a:t>“Production regimes” (e.g. Soskice, 1999; Estevez-Abe et al, 2001) </a:t>
            </a:r>
          </a:p>
          <a:p>
            <a:pPr lvl="2">
              <a:buFont typeface="Wingdings" panose="05000000000000000000" pitchFamily="2" charset="2"/>
              <a:buChar char="ü"/>
            </a:pPr>
            <a:r>
              <a:rPr lang="en-US" dirty="0" smtClean="0">
                <a:sym typeface="Wingdings" panose="05000000000000000000" pitchFamily="2" charset="2"/>
              </a:rPr>
              <a:t>“Power resources” (e.g. </a:t>
            </a:r>
            <a:r>
              <a:rPr lang="en-US" dirty="0" err="1" smtClean="0">
                <a:sym typeface="Wingdings" panose="05000000000000000000" pitchFamily="2" charset="2"/>
              </a:rPr>
              <a:t>Korpi</a:t>
            </a:r>
            <a:r>
              <a:rPr lang="en-US" dirty="0" smtClean="0">
                <a:sym typeface="Wingdings" panose="05000000000000000000" pitchFamily="2" charset="2"/>
              </a:rPr>
              <a:t>, 1978; </a:t>
            </a:r>
            <a:r>
              <a:rPr lang="en-US" dirty="0" err="1" smtClean="0">
                <a:sym typeface="Wingdings" panose="05000000000000000000" pitchFamily="2" charset="2"/>
              </a:rPr>
              <a:t>Fligstein</a:t>
            </a:r>
            <a:r>
              <a:rPr lang="en-US" dirty="0" smtClean="0">
                <a:sym typeface="Wingdings" panose="05000000000000000000" pitchFamily="2" charset="2"/>
              </a:rPr>
              <a:t> and Byrkejeflot,1996)</a:t>
            </a:r>
          </a:p>
          <a:p>
            <a:pPr lvl="1">
              <a:buFont typeface="Wingdings" panose="05000000000000000000" pitchFamily="2" charset="2"/>
              <a:buChar char="ü"/>
            </a:pPr>
            <a:r>
              <a:rPr lang="en-US" dirty="0" smtClean="0">
                <a:sym typeface="Wingdings" panose="05000000000000000000" pitchFamily="2" charset="2"/>
              </a:rPr>
              <a:t>Employment regimes (i.e. </a:t>
            </a:r>
            <a:r>
              <a:rPr lang="en-US" dirty="0" err="1" smtClean="0">
                <a:sym typeface="Wingdings" panose="05000000000000000000" pitchFamily="2" charset="2"/>
              </a:rPr>
              <a:t>Gallie</a:t>
            </a:r>
            <a:r>
              <a:rPr lang="en-US" dirty="0" smtClean="0">
                <a:sym typeface="Wingdings" panose="05000000000000000000" pitchFamily="2" charset="2"/>
              </a:rPr>
              <a:t>, 2007)   </a:t>
            </a:r>
            <a:endParaRPr lang="nl-BE" dirty="0"/>
          </a:p>
        </p:txBody>
      </p:sp>
    </p:spTree>
    <p:extLst>
      <p:ext uri="{BB962C8B-B14F-4D97-AF65-F5344CB8AC3E}">
        <p14:creationId xmlns:p14="http://schemas.microsoft.com/office/powerpoint/2010/main" val="1766595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3808" y="1700808"/>
            <a:ext cx="5886088" cy="1800200"/>
          </a:xfrm>
        </p:spPr>
        <p:txBody>
          <a:bodyPr/>
          <a:lstStyle/>
          <a:p>
            <a:r>
              <a:rPr lang="en-US" sz="3600" dirty="0" smtClean="0"/>
              <a:t>The forms and </a:t>
            </a:r>
            <a:r>
              <a:rPr lang="en-US" sz="3600" dirty="0" err="1" smtClean="0"/>
              <a:t>contect</a:t>
            </a:r>
            <a:r>
              <a:rPr lang="en-US" sz="3600" dirty="0" smtClean="0"/>
              <a:t> of change </a:t>
            </a:r>
            <a:endParaRPr lang="nl-BE" sz="3600" dirty="0"/>
          </a:p>
        </p:txBody>
      </p:sp>
      <p:sp>
        <p:nvSpPr>
          <p:cNvPr id="3" name="Subtitle 2"/>
          <p:cNvSpPr>
            <a:spLocks noGrp="1"/>
          </p:cNvSpPr>
          <p:nvPr>
            <p:ph type="subTitle" idx="1"/>
          </p:nvPr>
        </p:nvSpPr>
        <p:spPr>
          <a:xfrm>
            <a:off x="2843808" y="4005064"/>
            <a:ext cx="6030192" cy="1080000"/>
          </a:xfrm>
        </p:spPr>
        <p:txBody>
          <a:bodyPr/>
          <a:lstStyle/>
          <a:p>
            <a:r>
              <a:rPr lang="en-US" sz="3600" dirty="0" smtClean="0">
                <a:solidFill>
                  <a:schemeClr val="accent3"/>
                </a:solidFill>
              </a:rPr>
              <a:t>Governance (employment) systems in transition </a:t>
            </a:r>
            <a:endParaRPr lang="nl-BE" sz="3600" dirty="0">
              <a:solidFill>
                <a:schemeClr val="accent3"/>
              </a:solidFill>
            </a:endParaRPr>
          </a:p>
        </p:txBody>
      </p:sp>
    </p:spTree>
    <p:extLst>
      <p:ext uri="{BB962C8B-B14F-4D97-AF65-F5344CB8AC3E}">
        <p14:creationId xmlns:p14="http://schemas.microsoft.com/office/powerpoint/2010/main" val="353516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20" y="-270000"/>
            <a:ext cx="8622480" cy="900000"/>
          </a:xfrm>
        </p:spPr>
        <p:txBody>
          <a:bodyPr>
            <a:noAutofit/>
          </a:bodyPr>
          <a:lstStyle/>
          <a:p>
            <a:r>
              <a:rPr lang="en-US" sz="3000" dirty="0" smtClean="0"/>
              <a:t>Governance (employment) systems in transitions </a:t>
            </a:r>
            <a:endParaRPr lang="nl-BE"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4305197"/>
              </p:ext>
            </p:extLst>
          </p:nvPr>
        </p:nvGraphicFramePr>
        <p:xfrm>
          <a:off x="270611" y="663897"/>
          <a:ext cx="8765885" cy="6004560"/>
        </p:xfrm>
        <a:graphic>
          <a:graphicData uri="http://schemas.openxmlformats.org/drawingml/2006/table">
            <a:tbl>
              <a:tblPr firstRow="1" bandRow="1">
                <a:tableStyleId>{5C22544A-7EE6-4342-B048-85BDC9FD1C3A}</a:tableStyleId>
              </a:tblPr>
              <a:tblGrid>
                <a:gridCol w="2155652"/>
                <a:gridCol w="2155652"/>
                <a:gridCol w="2155652"/>
                <a:gridCol w="2298929"/>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Governance (employment) system</a:t>
                      </a:r>
                      <a:endParaRPr lang="nl-BE" sz="1400" dirty="0" smtClean="0">
                        <a:solidFill>
                          <a:schemeClr val="bg1"/>
                        </a:solidFill>
                      </a:endParaRPr>
                    </a:p>
                  </a:txBody>
                  <a:tcPr/>
                </a:tc>
                <a:tc>
                  <a:txBody>
                    <a:bodyPr/>
                    <a:lstStyle/>
                    <a:p>
                      <a:r>
                        <a:rPr lang="en-US" sz="1400" dirty="0" err="1" smtClean="0"/>
                        <a:t>Fordist</a:t>
                      </a:r>
                      <a:endParaRPr lang="nl-BE" sz="1400" dirty="0"/>
                    </a:p>
                  </a:txBody>
                  <a:tcPr/>
                </a:tc>
                <a:tc>
                  <a:txBody>
                    <a:bodyPr/>
                    <a:lstStyle/>
                    <a:p>
                      <a:r>
                        <a:rPr lang="en-US" sz="1400" dirty="0" smtClean="0"/>
                        <a:t>Post-</a:t>
                      </a:r>
                      <a:r>
                        <a:rPr lang="en-US" sz="1400" dirty="0" err="1" smtClean="0"/>
                        <a:t>Fordist</a:t>
                      </a:r>
                      <a:endParaRPr lang="nl-BE" sz="1400" dirty="0"/>
                    </a:p>
                  </a:txBody>
                  <a:tcPr/>
                </a:tc>
                <a:tc>
                  <a:txBody>
                    <a:bodyPr/>
                    <a:lstStyle/>
                    <a:p>
                      <a:r>
                        <a:rPr lang="en-US" sz="1400" dirty="0" smtClean="0"/>
                        <a:t>Digital and Shared economy</a:t>
                      </a:r>
                      <a:endParaRPr lang="nl-BE" sz="1400" dirty="0"/>
                    </a:p>
                  </a:txBody>
                  <a:tcPr/>
                </a:tc>
              </a:tr>
              <a:tr h="370840">
                <a:tc>
                  <a:txBody>
                    <a:bodyPr/>
                    <a:lstStyle/>
                    <a:p>
                      <a:r>
                        <a:rPr lang="en-US" sz="1400" baseline="0" dirty="0" err="1" smtClean="0"/>
                        <a:t>Organisation</a:t>
                      </a:r>
                      <a:endParaRPr lang="nl-BE" sz="1400" dirty="0"/>
                    </a:p>
                  </a:txBody>
                  <a:tcPr marL="88000" marR="88000"/>
                </a:tc>
                <a:tc>
                  <a:txBody>
                    <a:bodyPr/>
                    <a:lstStyle/>
                    <a:p>
                      <a:pPr marL="285750" indent="-285750">
                        <a:buFont typeface="Wingdings" panose="05000000000000000000" pitchFamily="2" charset="2"/>
                        <a:buChar char="§"/>
                      </a:pPr>
                      <a:r>
                        <a:rPr lang="en-US" sz="1400" dirty="0" smtClean="0"/>
                        <a:t>Bureaucratic </a:t>
                      </a:r>
                    </a:p>
                    <a:p>
                      <a:pPr marL="285750" indent="-285750">
                        <a:buFont typeface="Wingdings" panose="05000000000000000000" pitchFamily="2" charset="2"/>
                        <a:buChar char="§"/>
                      </a:pPr>
                      <a:r>
                        <a:rPr lang="en-US" sz="1400" dirty="0" smtClean="0"/>
                        <a:t>Dominance</a:t>
                      </a:r>
                      <a:r>
                        <a:rPr lang="en-US" sz="1400" baseline="0" dirty="0" smtClean="0"/>
                        <a:t> of manufacturing</a:t>
                      </a:r>
                      <a:endParaRPr lang="nl-BE" sz="1400" dirty="0">
                        <a:solidFill>
                          <a:schemeClr val="tx1"/>
                        </a:solidFill>
                      </a:endParaRPr>
                    </a:p>
                  </a:txBody>
                  <a:tcPr marL="88000" marR="88000"/>
                </a:tc>
                <a:tc>
                  <a:txBody>
                    <a:bodyPr/>
                    <a:lstStyle/>
                    <a:p>
                      <a:pPr marL="285750" indent="-285750">
                        <a:buFont typeface="Arial" panose="020B0604020202020204" pitchFamily="34" charset="0"/>
                        <a:buChar char="•"/>
                      </a:pPr>
                      <a:r>
                        <a:rPr lang="en-US" sz="1400" dirty="0" smtClean="0"/>
                        <a:t>Networked </a:t>
                      </a:r>
                    </a:p>
                    <a:p>
                      <a:pPr marL="285750" indent="-285750">
                        <a:buFont typeface="Arial" panose="020B0604020202020204" pitchFamily="34" charset="0"/>
                        <a:buChar char="•"/>
                      </a:pPr>
                      <a:r>
                        <a:rPr lang="en-US" sz="1400" dirty="0" smtClean="0"/>
                        <a:t>Dominance of services </a:t>
                      </a:r>
                      <a:endParaRPr lang="nl-BE" sz="1400" dirty="0">
                        <a:solidFill>
                          <a:schemeClr val="tx1"/>
                        </a:solidFill>
                      </a:endParaRPr>
                    </a:p>
                  </a:txBody>
                  <a:tcPr marL="88000" marR="88000"/>
                </a:tc>
                <a:tc>
                  <a:txBody>
                    <a:bodyPr/>
                    <a:lstStyle/>
                    <a:p>
                      <a:pPr marL="285750" indent="-285750">
                        <a:buFont typeface="Arial" panose="020B0604020202020204" pitchFamily="34" charset="0"/>
                        <a:buChar char="•"/>
                      </a:pPr>
                      <a:r>
                        <a:rPr lang="en-US" sz="1400" dirty="0" smtClean="0"/>
                        <a:t>Digital</a:t>
                      </a:r>
                      <a:r>
                        <a:rPr lang="en-US" sz="1400" baseline="0" dirty="0" smtClean="0"/>
                        <a:t> platforms</a:t>
                      </a:r>
                    </a:p>
                    <a:p>
                      <a:pPr marL="285750" indent="-285750">
                        <a:buFont typeface="Arial" panose="020B0604020202020204" pitchFamily="34" charset="0"/>
                        <a:buChar char="•"/>
                      </a:pPr>
                      <a:r>
                        <a:rPr lang="en-US" sz="1400" baseline="0" dirty="0" smtClean="0"/>
                        <a:t>Dominance of solo self-employed, independency of location and ownership </a:t>
                      </a:r>
                      <a:endParaRPr lang="nl-BE" sz="1400" dirty="0"/>
                    </a:p>
                  </a:txBody>
                  <a:tcPr/>
                </a:tc>
              </a:tr>
              <a:tr h="370840">
                <a:tc>
                  <a:txBody>
                    <a:bodyPr/>
                    <a:lstStyle/>
                    <a:p>
                      <a:r>
                        <a:rPr lang="en-US" sz="1400" dirty="0" smtClean="0"/>
                        <a:t>Internal management</a:t>
                      </a:r>
                      <a:endParaRPr lang="nl-BE" sz="1400" dirty="0"/>
                    </a:p>
                  </a:txBody>
                  <a:tcPr marL="88000" marR="88000"/>
                </a:tc>
                <a:tc>
                  <a:txBody>
                    <a:bodyPr/>
                    <a:lstStyle/>
                    <a:p>
                      <a:pPr marL="285750" indent="-285750">
                        <a:buFont typeface="Arial" panose="020B0604020202020204" pitchFamily="34" charset="0"/>
                        <a:buChar char="•"/>
                      </a:pPr>
                      <a:r>
                        <a:rPr lang="en-US" sz="1400" dirty="0" smtClean="0"/>
                        <a:t>Hierarchical</a:t>
                      </a:r>
                      <a:r>
                        <a:rPr lang="en-US" sz="1400" baseline="0" dirty="0" smtClean="0"/>
                        <a:t> pay and job structures (Taylorism)</a:t>
                      </a:r>
                    </a:p>
                    <a:p>
                      <a:pPr marL="285750" indent="-285750">
                        <a:buFont typeface="Arial" panose="020B0604020202020204" pitchFamily="34" charset="0"/>
                        <a:buChar char="•"/>
                      </a:pPr>
                      <a:r>
                        <a:rPr lang="en-US" sz="1400" baseline="0" dirty="0" smtClean="0"/>
                        <a:t>Standard working hours and homogeneous wage levels</a:t>
                      </a:r>
                      <a:endParaRPr lang="nl-BE" sz="1400" dirty="0">
                        <a:solidFill>
                          <a:schemeClr val="tx1"/>
                        </a:solidFill>
                      </a:endParaRPr>
                    </a:p>
                  </a:txBody>
                  <a:tcPr marL="88000" marR="88000"/>
                </a:tc>
                <a:tc>
                  <a:txBody>
                    <a:bodyPr/>
                    <a:lstStyle/>
                    <a:p>
                      <a:pPr marL="285750" indent="-285750">
                        <a:buFont typeface="Arial" panose="020B0604020202020204" pitchFamily="34" charset="0"/>
                        <a:buChar char="•"/>
                      </a:pPr>
                      <a:r>
                        <a:rPr lang="en-US" sz="1400" dirty="0" smtClean="0"/>
                        <a:t>Flatter hierarchies</a:t>
                      </a:r>
                    </a:p>
                    <a:p>
                      <a:pPr marL="285750" indent="-285750">
                        <a:buFont typeface="Arial" panose="020B0604020202020204" pitchFamily="34" charset="0"/>
                        <a:buChar char="•"/>
                      </a:pPr>
                      <a:r>
                        <a:rPr lang="en-US" sz="1400" dirty="0" smtClean="0"/>
                        <a:t>Teamwork and job autonomy</a:t>
                      </a:r>
                    </a:p>
                    <a:p>
                      <a:pPr marL="285750" indent="-285750">
                        <a:buFont typeface="Arial" panose="020B0604020202020204" pitchFamily="34" charset="0"/>
                        <a:buChar char="•"/>
                      </a:pPr>
                      <a:r>
                        <a:rPr lang="en-US" sz="1400" dirty="0" smtClean="0"/>
                        <a:t>Customer-focused</a:t>
                      </a:r>
                      <a:r>
                        <a:rPr lang="nl-BE" sz="1400" baseline="0" dirty="0" smtClean="0"/>
                        <a:t> </a:t>
                      </a:r>
                    </a:p>
                    <a:p>
                      <a:pPr marL="285750" indent="-285750">
                        <a:buFont typeface="Arial" panose="020B0604020202020204" pitchFamily="34" charset="0"/>
                        <a:buChar char="•"/>
                      </a:pPr>
                      <a:r>
                        <a:rPr lang="en-US" sz="1400" baseline="0" dirty="0" smtClean="0"/>
                        <a:t>Flexible/extended working hours</a:t>
                      </a:r>
                    </a:p>
                  </a:txBody>
                  <a:tcPr marL="88000" marR="88000"/>
                </a:tc>
                <a:tc>
                  <a:txBody>
                    <a:bodyPr/>
                    <a:lstStyle/>
                    <a:p>
                      <a:pPr marL="285750" indent="-285750">
                        <a:buFont typeface="Arial" panose="020B0604020202020204" pitchFamily="34" charset="0"/>
                        <a:buChar char="•"/>
                      </a:pPr>
                      <a:r>
                        <a:rPr lang="en-US" sz="1400" dirty="0" smtClean="0"/>
                        <a:t>International</a:t>
                      </a:r>
                      <a:r>
                        <a:rPr lang="en-US" sz="1400" baseline="0" dirty="0" smtClean="0"/>
                        <a:t> competitive m</a:t>
                      </a:r>
                      <a:r>
                        <a:rPr lang="en-US" sz="1400" dirty="0" smtClean="0"/>
                        <a:t>arket </a:t>
                      </a:r>
                    </a:p>
                    <a:p>
                      <a:pPr marL="285750" indent="-285750">
                        <a:buFont typeface="Arial" panose="020B0604020202020204" pitchFamily="34" charset="0"/>
                        <a:buChar char="•"/>
                      </a:pPr>
                      <a:r>
                        <a:rPr lang="en-US" sz="1400" dirty="0" smtClean="0"/>
                        <a:t>Individualization</a:t>
                      </a:r>
                      <a:r>
                        <a:rPr lang="en-US" sz="1400" baseline="0" dirty="0" smtClean="0"/>
                        <a:t> and virtual distribution of </a:t>
                      </a:r>
                      <a:r>
                        <a:rPr lang="en-US" sz="1400" baseline="0" dirty="0" err="1" smtClean="0"/>
                        <a:t>Taylorized</a:t>
                      </a:r>
                      <a:r>
                        <a:rPr lang="en-US" sz="1400" baseline="0" dirty="0" smtClean="0"/>
                        <a:t> “micro-tasks”  </a:t>
                      </a:r>
                      <a:r>
                        <a:rPr lang="en-US" sz="1400" dirty="0" smtClean="0"/>
                        <a:t> </a:t>
                      </a:r>
                      <a:endParaRPr lang="nl-BE" sz="1400" dirty="0"/>
                    </a:p>
                  </a:txBody>
                  <a:tcPr/>
                </a:tc>
              </a:tr>
              <a:tr h="370840">
                <a:tc>
                  <a:txBody>
                    <a:bodyPr/>
                    <a:lstStyle/>
                    <a:p>
                      <a:r>
                        <a:rPr lang="en-US" sz="1400" dirty="0" smtClean="0"/>
                        <a:t>Family, Welfare and Employment</a:t>
                      </a:r>
                      <a:endParaRPr lang="nl-BE" sz="1400" dirty="0"/>
                    </a:p>
                  </a:txBody>
                  <a:tcPr marL="88000" marR="88000"/>
                </a:tc>
                <a:tc>
                  <a:txBody>
                    <a:bodyPr/>
                    <a:lstStyle/>
                    <a:p>
                      <a:pPr marL="285750" indent="-285750">
                        <a:buFont typeface="Arial" panose="020B0604020202020204" pitchFamily="34" charset="0"/>
                        <a:buChar char="•"/>
                      </a:pPr>
                      <a:r>
                        <a:rPr lang="en-US" sz="1400" dirty="0" smtClean="0"/>
                        <a:t>Male breadwinner</a:t>
                      </a:r>
                      <a:endParaRPr lang="en-US" sz="1400" baseline="0" dirty="0" smtClean="0"/>
                    </a:p>
                    <a:p>
                      <a:pPr marL="285750" indent="-285750">
                        <a:buFont typeface="Arial" panose="020B0604020202020204" pitchFamily="34" charset="0"/>
                        <a:buChar char="•"/>
                      </a:pPr>
                      <a:r>
                        <a:rPr lang="en-US" sz="1400" baseline="0" dirty="0" smtClean="0"/>
                        <a:t>Full employment</a:t>
                      </a:r>
                    </a:p>
                    <a:p>
                      <a:pPr marL="285750" indent="-285750">
                        <a:buFont typeface="Arial" panose="020B0604020202020204" pitchFamily="34" charset="0"/>
                        <a:buChar char="•"/>
                      </a:pPr>
                      <a:r>
                        <a:rPr lang="en-US" sz="1400" baseline="0" dirty="0" smtClean="0">
                          <a:solidFill>
                            <a:schemeClr val="tx1"/>
                          </a:solidFill>
                        </a:rPr>
                        <a:t>Welfare state capitalism</a:t>
                      </a:r>
                      <a:endParaRPr lang="nl-BE" sz="1400" dirty="0">
                        <a:solidFill>
                          <a:schemeClr val="tx1"/>
                        </a:solidFill>
                      </a:endParaRPr>
                    </a:p>
                  </a:txBody>
                  <a:tcPr marL="88000" marR="88000"/>
                </a:tc>
                <a:tc>
                  <a:txBody>
                    <a:bodyPr/>
                    <a:lstStyle/>
                    <a:p>
                      <a:pPr marL="285750" indent="-285750">
                        <a:buFont typeface="Arial" panose="020B0604020202020204" pitchFamily="34" charset="0"/>
                        <a:buChar char="•"/>
                      </a:pPr>
                      <a:r>
                        <a:rPr lang="en-US" sz="1400" dirty="0" smtClean="0"/>
                        <a:t>Dual earner</a:t>
                      </a:r>
                      <a:r>
                        <a:rPr lang="en-US" sz="1400" baseline="0" dirty="0" smtClean="0"/>
                        <a:t> </a:t>
                      </a:r>
                    </a:p>
                    <a:p>
                      <a:pPr marL="285750" indent="-285750">
                        <a:buFont typeface="Arial" panose="020B0604020202020204" pitchFamily="34" charset="0"/>
                        <a:buChar char="•"/>
                      </a:pPr>
                      <a:r>
                        <a:rPr lang="en-US" sz="1400" dirty="0" smtClean="0"/>
                        <a:t>Flexible employment</a:t>
                      </a:r>
                    </a:p>
                    <a:p>
                      <a:pPr marL="285750" indent="-285750">
                        <a:buFont typeface="Arial" panose="020B0604020202020204" pitchFamily="34" charset="0"/>
                        <a:buChar char="•"/>
                      </a:pPr>
                      <a:r>
                        <a:rPr lang="en-US" sz="1400" dirty="0" smtClean="0"/>
                        <a:t>Work-fare capitalism </a:t>
                      </a:r>
                    </a:p>
                    <a:p>
                      <a:pPr marL="285750" indent="-285750">
                        <a:buFont typeface="Arial" panose="020B0604020202020204" pitchFamily="34" charset="0"/>
                        <a:buChar char="•"/>
                      </a:pPr>
                      <a:endParaRPr lang="nl-BE" sz="1400" dirty="0">
                        <a:solidFill>
                          <a:schemeClr val="tx1"/>
                        </a:solidFill>
                      </a:endParaRPr>
                    </a:p>
                  </a:txBody>
                  <a:tcPr marL="88000" marR="88000"/>
                </a:tc>
                <a:tc>
                  <a:txBody>
                    <a:bodyPr/>
                    <a:lstStyle/>
                    <a:p>
                      <a:pPr marL="285750" indent="-285750">
                        <a:buFont typeface="Arial" panose="020B0604020202020204" pitchFamily="34" charset="0"/>
                        <a:buChar char="•"/>
                      </a:pPr>
                      <a:r>
                        <a:rPr lang="en-US" sz="1400" dirty="0" smtClean="0"/>
                        <a:t>Independent earner</a:t>
                      </a:r>
                      <a:r>
                        <a:rPr lang="en-US" sz="1400" baseline="0" dirty="0" smtClean="0"/>
                        <a:t> </a:t>
                      </a:r>
                    </a:p>
                    <a:p>
                      <a:pPr marL="285750" indent="-285750">
                        <a:buFont typeface="Arial" panose="020B0604020202020204" pitchFamily="34" charset="0"/>
                        <a:buChar char="•"/>
                      </a:pPr>
                      <a:r>
                        <a:rPr lang="en-US" sz="1400" baseline="0" dirty="0" smtClean="0"/>
                        <a:t>Welfare (?)</a:t>
                      </a:r>
                    </a:p>
                  </a:txBody>
                  <a:tcPr/>
                </a:tc>
              </a:tr>
              <a:tr h="370840">
                <a:tc>
                  <a:txBody>
                    <a:bodyPr/>
                    <a:lstStyle/>
                    <a:p>
                      <a:r>
                        <a:rPr lang="en-US" sz="1400" dirty="0" smtClean="0"/>
                        <a:t>Employment and social security  </a:t>
                      </a:r>
                      <a:endParaRPr lang="nl-BE" sz="1400" dirty="0">
                        <a:solidFill>
                          <a:schemeClr val="tx2"/>
                        </a:solidFill>
                      </a:endParaRPr>
                    </a:p>
                  </a:txBody>
                  <a:tcPr marL="88000" marR="88000"/>
                </a:tc>
                <a:tc>
                  <a:txBody>
                    <a:bodyPr/>
                    <a:lstStyle/>
                    <a:p>
                      <a:pPr marL="285750" indent="-285750">
                        <a:buFont typeface="Arial" panose="020B0604020202020204" pitchFamily="34" charset="0"/>
                        <a:buChar char="•"/>
                      </a:pPr>
                      <a:r>
                        <a:rPr lang="en-US" sz="1400" dirty="0" smtClean="0"/>
                        <a:t>Statutory regulation</a:t>
                      </a:r>
                    </a:p>
                    <a:p>
                      <a:pPr marL="285750" indent="-285750">
                        <a:buFont typeface="Arial" panose="020B0604020202020204" pitchFamily="34" charset="0"/>
                        <a:buChar char="•"/>
                      </a:pPr>
                      <a:r>
                        <a:rPr lang="en-US" sz="1400" dirty="0" smtClean="0"/>
                        <a:t>Pursuit</a:t>
                      </a:r>
                      <a:r>
                        <a:rPr lang="en-US" sz="1400" baseline="0" dirty="0" smtClean="0"/>
                        <a:t> of security for the working-class/ consumers – </a:t>
                      </a:r>
                      <a:r>
                        <a:rPr lang="en-US" sz="1400" dirty="0" smtClean="0"/>
                        <a:t>manufacturing and</a:t>
                      </a:r>
                      <a:r>
                        <a:rPr lang="en-US" sz="1400" baseline="0" dirty="0" smtClean="0"/>
                        <a:t> s</a:t>
                      </a:r>
                      <a:r>
                        <a:rPr lang="en-US" sz="1400" dirty="0" smtClean="0"/>
                        <a:t>tandard EC for the core</a:t>
                      </a:r>
                      <a:endParaRPr lang="en-US" sz="1400" baseline="0" dirty="0" smtClean="0"/>
                    </a:p>
                    <a:p>
                      <a:endParaRPr lang="nl-BE" sz="1400" dirty="0">
                        <a:solidFill>
                          <a:schemeClr val="tx2"/>
                        </a:solidFill>
                      </a:endParaRPr>
                    </a:p>
                  </a:txBody>
                  <a:tcPr marL="88000" marR="88000"/>
                </a:tc>
                <a:tc>
                  <a:txBody>
                    <a:bodyPr/>
                    <a:lstStyle/>
                    <a:p>
                      <a:pPr marL="285750" indent="-285750">
                        <a:buFont typeface="Arial" panose="020B0604020202020204" pitchFamily="34" charset="0"/>
                        <a:buChar char="•"/>
                      </a:pPr>
                      <a:r>
                        <a:rPr lang="en-US" sz="1400" dirty="0" smtClean="0"/>
                        <a:t>Market regulation</a:t>
                      </a:r>
                    </a:p>
                    <a:p>
                      <a:pPr marL="285750" indent="-285750">
                        <a:buFont typeface="Arial" panose="020B0604020202020204" pitchFamily="34" charset="0"/>
                        <a:buChar char="•"/>
                      </a:pPr>
                      <a:r>
                        <a:rPr lang="en-US" sz="1400" dirty="0" smtClean="0"/>
                        <a:t>Pursuit</a:t>
                      </a:r>
                      <a:r>
                        <a:rPr lang="en-US" sz="1400" baseline="0" dirty="0" smtClean="0"/>
                        <a:t> of flexibility: service sector, non-standard with d</a:t>
                      </a:r>
                      <a:r>
                        <a:rPr lang="en-US" sz="1400" dirty="0" smtClean="0"/>
                        <a:t>iversity of EC between (and within) the flexible worker</a:t>
                      </a:r>
                      <a:endParaRPr lang="nl-BE" sz="1400" dirty="0">
                        <a:solidFill>
                          <a:schemeClr val="tx2"/>
                        </a:solidFill>
                      </a:endParaRPr>
                    </a:p>
                  </a:txBody>
                  <a:tcPr marL="88000" marR="88000"/>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International Market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F</a:t>
                      </a:r>
                      <a:r>
                        <a:rPr lang="en-US" sz="1400" baseline="0" dirty="0" smtClean="0"/>
                        <a:t>lexible communication technologies: self-employment, crowd work (liquidizing of  employment, changing psychological contract)</a:t>
                      </a:r>
                      <a:endParaRPr lang="nl-BE" sz="1400" dirty="0" smtClean="0"/>
                    </a:p>
                  </a:txBody>
                  <a:tcPr/>
                </a:tc>
              </a:tr>
            </a:tbl>
          </a:graphicData>
        </a:graphic>
      </p:graphicFrame>
    </p:spTree>
    <p:extLst>
      <p:ext uri="{BB962C8B-B14F-4D97-AF65-F5344CB8AC3E}">
        <p14:creationId xmlns:p14="http://schemas.microsoft.com/office/powerpoint/2010/main" val="262844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820472" cy="900000"/>
          </a:xfrm>
        </p:spPr>
        <p:txBody>
          <a:bodyPr>
            <a:normAutofit fontScale="90000"/>
          </a:bodyPr>
          <a:lstStyle/>
          <a:p>
            <a:r>
              <a:rPr lang="en-US" dirty="0" smtClean="0"/>
              <a:t>Governance (employment) systems/employment regimes: A cross-national perspective </a:t>
            </a:r>
            <a:endParaRPr lang="nl-BE" dirty="0"/>
          </a:p>
        </p:txBody>
      </p:sp>
      <p:sp>
        <p:nvSpPr>
          <p:cNvPr id="3" name="Content Placeholder 2"/>
          <p:cNvSpPr>
            <a:spLocks noGrp="1"/>
          </p:cNvSpPr>
          <p:nvPr>
            <p:ph idx="1"/>
          </p:nvPr>
        </p:nvSpPr>
        <p:spPr>
          <a:xfrm>
            <a:off x="352404" y="1772816"/>
            <a:ext cx="8334000" cy="4428000"/>
          </a:xfrm>
        </p:spPr>
        <p:txBody>
          <a:bodyPr/>
          <a:lstStyle/>
          <a:p>
            <a:r>
              <a:rPr lang="en-US" sz="2800" dirty="0" smtClean="0"/>
              <a:t>Inclusive system (Nordic): inclusive policies to guarantee high universal employment levels, greater salience of quality of working life, strong unions </a:t>
            </a:r>
          </a:p>
          <a:p>
            <a:r>
              <a:rPr lang="en-US" sz="2800" dirty="0" smtClean="0"/>
              <a:t>Dualistic (Continental): strong rights for a core of skilled-long-term employees  </a:t>
            </a:r>
          </a:p>
          <a:p>
            <a:r>
              <a:rPr lang="en-US" sz="2800" dirty="0" smtClean="0"/>
              <a:t>Liberal (UK, Ireland): minimal employment regulation and the importance of market adjustments </a:t>
            </a:r>
            <a:endParaRPr lang="nl-BE" sz="2800" dirty="0"/>
          </a:p>
        </p:txBody>
      </p:sp>
    </p:spTree>
    <p:extLst>
      <p:ext uri="{BB962C8B-B14F-4D97-AF65-F5344CB8AC3E}">
        <p14:creationId xmlns:p14="http://schemas.microsoft.com/office/powerpoint/2010/main" val="4043245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40" y="-333368"/>
            <a:ext cx="8766720" cy="900000"/>
          </a:xfrm>
        </p:spPr>
        <p:txBody>
          <a:bodyPr>
            <a:normAutofit/>
          </a:bodyPr>
          <a:lstStyle/>
          <a:p>
            <a:r>
              <a:rPr lang="en-US" sz="2800" dirty="0" smtClean="0"/>
              <a:t>The context: driving forces of change </a:t>
            </a:r>
            <a:endParaRPr lang="nl-BE" sz="2800" dirty="0"/>
          </a:p>
        </p:txBody>
      </p:sp>
      <p:sp>
        <p:nvSpPr>
          <p:cNvPr id="3" name="Content Placeholder 2"/>
          <p:cNvSpPr>
            <a:spLocks noGrp="1"/>
          </p:cNvSpPr>
          <p:nvPr>
            <p:ph idx="1"/>
          </p:nvPr>
        </p:nvSpPr>
        <p:spPr>
          <a:xfrm>
            <a:off x="0" y="692696"/>
            <a:ext cx="9053330" cy="7344816"/>
          </a:xfrm>
        </p:spPr>
        <p:txBody>
          <a:bodyPr/>
          <a:lstStyle/>
          <a:p>
            <a:pPr marL="452628" indent="-342900">
              <a:spcBef>
                <a:spcPts val="400"/>
              </a:spcBef>
              <a:buClr>
                <a:srgbClr val="2DA2BF"/>
              </a:buClr>
              <a:buSzPct val="68000"/>
              <a:buFont typeface="Wingdings" panose="05000000000000000000" pitchFamily="2" charset="2"/>
              <a:buChar char="ü"/>
            </a:pPr>
            <a:r>
              <a:rPr lang="en-US" dirty="0" smtClean="0"/>
              <a:t>Mix </a:t>
            </a:r>
            <a:r>
              <a:rPr lang="en-US" dirty="0"/>
              <a:t>of </a:t>
            </a:r>
            <a:r>
              <a:rPr lang="en-US" dirty="0" smtClean="0"/>
              <a:t>influences</a:t>
            </a:r>
            <a:r>
              <a:rPr lang="en-US" sz="2000" dirty="0" smtClean="0"/>
              <a:t>: </a:t>
            </a:r>
          </a:p>
          <a:p>
            <a:pPr marL="812628" lvl="1" indent="-342900">
              <a:spcBef>
                <a:spcPts val="400"/>
              </a:spcBef>
              <a:buClr>
                <a:srgbClr val="2DA2BF"/>
              </a:buClr>
              <a:buSzPct val="68000"/>
              <a:buFont typeface="Wingdings" panose="05000000000000000000" pitchFamily="2" charset="2"/>
              <a:buChar char="ü"/>
            </a:pPr>
            <a:r>
              <a:rPr lang="en-US" sz="2000" dirty="0" smtClean="0"/>
              <a:t>globalization </a:t>
            </a:r>
          </a:p>
          <a:p>
            <a:pPr marL="812628" lvl="1" indent="-342900">
              <a:spcBef>
                <a:spcPts val="400"/>
              </a:spcBef>
              <a:buClr>
                <a:srgbClr val="2DA2BF"/>
              </a:buClr>
              <a:buSzPct val="68000"/>
              <a:buFont typeface="Wingdings" panose="05000000000000000000" pitchFamily="2" charset="2"/>
              <a:buChar char="ü"/>
            </a:pPr>
            <a:r>
              <a:rPr lang="en-US" sz="2000" dirty="0"/>
              <a:t>t</a:t>
            </a:r>
            <a:r>
              <a:rPr lang="en-US" sz="2000" dirty="0" smtClean="0"/>
              <a:t>echnology and ICT</a:t>
            </a:r>
          </a:p>
          <a:p>
            <a:pPr marL="812628" lvl="1" indent="-342900">
              <a:spcBef>
                <a:spcPts val="400"/>
              </a:spcBef>
              <a:buClr>
                <a:srgbClr val="2DA2BF"/>
              </a:buClr>
              <a:buSzPct val="68000"/>
              <a:buFont typeface="Wingdings" panose="05000000000000000000" pitchFamily="2" charset="2"/>
              <a:buChar char="ü"/>
            </a:pPr>
            <a:r>
              <a:rPr lang="en-US" sz="2000" dirty="0" smtClean="0"/>
              <a:t>shifting from manufacturing to services </a:t>
            </a:r>
            <a:r>
              <a:rPr lang="en-US" sz="2000" dirty="0" smtClean="0">
                <a:solidFill>
                  <a:schemeClr val="tx1"/>
                </a:solidFill>
              </a:rPr>
              <a:t>and </a:t>
            </a:r>
            <a:r>
              <a:rPr lang="en-US" sz="2000" dirty="0">
                <a:solidFill>
                  <a:schemeClr val="tx1"/>
                </a:solidFill>
              </a:rPr>
              <a:t>growth of vulnerable and </a:t>
            </a:r>
            <a:r>
              <a:rPr lang="en-US" sz="2000" dirty="0" smtClean="0">
                <a:solidFill>
                  <a:schemeClr val="tx1"/>
                </a:solidFill>
              </a:rPr>
              <a:t>non-standard forms </a:t>
            </a:r>
            <a:r>
              <a:rPr lang="en-US" sz="2000" dirty="0">
                <a:solidFill>
                  <a:schemeClr val="tx1"/>
                </a:solidFill>
              </a:rPr>
              <a:t>of work</a:t>
            </a:r>
          </a:p>
          <a:p>
            <a:pPr marL="812628" lvl="1" indent="-342900">
              <a:spcBef>
                <a:spcPts val="400"/>
              </a:spcBef>
              <a:buClr>
                <a:srgbClr val="2DA2BF"/>
              </a:buClr>
              <a:buSzPct val="68000"/>
              <a:buFont typeface="Wingdings" panose="05000000000000000000" pitchFamily="2" charset="2"/>
              <a:buChar char="ü"/>
            </a:pPr>
            <a:r>
              <a:rPr lang="en-US" sz="2000" dirty="0" smtClean="0"/>
              <a:t>changes in legal and institutional (= employment, </a:t>
            </a:r>
            <a:r>
              <a:rPr lang="en-US" sz="2000" dirty="0" err="1" smtClean="0"/>
              <a:t>labour</a:t>
            </a:r>
            <a:r>
              <a:rPr lang="en-US" sz="2000" dirty="0" smtClean="0"/>
              <a:t> market, welfare) settings  </a:t>
            </a:r>
          </a:p>
          <a:p>
            <a:pPr marL="812628" lvl="1" indent="-342900">
              <a:spcBef>
                <a:spcPts val="400"/>
              </a:spcBef>
              <a:buClr>
                <a:srgbClr val="2DA2BF"/>
              </a:buClr>
              <a:buSzPct val="68000"/>
              <a:buFont typeface="Wingdings" panose="05000000000000000000" pitchFamily="2" charset="2"/>
              <a:buChar char="ü"/>
            </a:pPr>
            <a:r>
              <a:rPr lang="en-US" sz="2000" dirty="0"/>
              <a:t>dominance of neo-liberal economic </a:t>
            </a:r>
            <a:r>
              <a:rPr lang="en-US" sz="2000" dirty="0" smtClean="0"/>
              <a:t>policies </a:t>
            </a:r>
            <a:r>
              <a:rPr lang="en-US" sz="2000" dirty="0" smtClean="0">
                <a:sym typeface="Wingdings" panose="05000000000000000000" pitchFamily="2" charset="2"/>
              </a:rPr>
              <a:t> </a:t>
            </a:r>
            <a:r>
              <a:rPr lang="en-US" sz="2000" dirty="0" smtClean="0">
                <a:solidFill>
                  <a:schemeClr val="tx1"/>
                </a:solidFill>
              </a:rPr>
              <a:t>“</a:t>
            </a:r>
            <a:r>
              <a:rPr lang="en-US" sz="2000" dirty="0">
                <a:solidFill>
                  <a:schemeClr val="tx1"/>
                </a:solidFill>
              </a:rPr>
              <a:t>deepening” and “widening” </a:t>
            </a:r>
            <a:r>
              <a:rPr lang="en-US" sz="2000" dirty="0" smtClean="0">
                <a:solidFill>
                  <a:schemeClr val="tx1"/>
                </a:solidFill>
              </a:rPr>
              <a:t>of European economic integration </a:t>
            </a:r>
            <a:r>
              <a:rPr lang="en-US" sz="2000" dirty="0" smtClean="0">
                <a:solidFill>
                  <a:schemeClr val="tx1"/>
                </a:solidFill>
                <a:sym typeface="Wingdings" panose="05000000000000000000" pitchFamily="2" charset="2"/>
              </a:rPr>
              <a:t> </a:t>
            </a:r>
            <a:r>
              <a:rPr lang="en-US" sz="2000" dirty="0" smtClean="0">
                <a:solidFill>
                  <a:schemeClr val="tx1"/>
                </a:solidFill>
              </a:rPr>
              <a:t>accelerating </a:t>
            </a:r>
            <a:r>
              <a:rPr lang="en-US" sz="2000" dirty="0">
                <a:solidFill>
                  <a:schemeClr val="tx1"/>
                </a:solidFill>
              </a:rPr>
              <a:t>and reinforcing pressures on nationally- and sector-based ER/IR systems</a:t>
            </a:r>
            <a:r>
              <a:rPr lang="en-US" sz="2000" dirty="0" smtClean="0">
                <a:solidFill>
                  <a:schemeClr val="tx1"/>
                </a:solidFill>
              </a:rPr>
              <a:t>:</a:t>
            </a:r>
          </a:p>
          <a:p>
            <a:pPr marL="1082628" lvl="2" indent="-342900">
              <a:spcBef>
                <a:spcPts val="400"/>
              </a:spcBef>
              <a:buClr>
                <a:srgbClr val="2DA2BF"/>
              </a:buClr>
              <a:buSzPct val="68000"/>
              <a:buFont typeface="Wingdings" panose="05000000000000000000" pitchFamily="2" charset="2"/>
              <a:buChar char="ü"/>
            </a:pPr>
            <a:r>
              <a:rPr lang="en-US" dirty="0" smtClean="0">
                <a:solidFill>
                  <a:schemeClr val="tx1"/>
                </a:solidFill>
              </a:rPr>
              <a:t>capital </a:t>
            </a:r>
            <a:r>
              <a:rPr lang="en-US" dirty="0">
                <a:solidFill>
                  <a:schemeClr val="tx1"/>
                </a:solidFill>
              </a:rPr>
              <a:t>concentration and mobility: growth of MNCs and competitive </a:t>
            </a:r>
            <a:r>
              <a:rPr lang="en-US" dirty="0" smtClean="0">
                <a:solidFill>
                  <a:schemeClr val="tx1"/>
                </a:solidFill>
              </a:rPr>
              <a:t>benchmarking</a:t>
            </a:r>
          </a:p>
          <a:p>
            <a:pPr marL="1082628" lvl="2" indent="-342900">
              <a:spcBef>
                <a:spcPts val="400"/>
              </a:spcBef>
              <a:buClr>
                <a:srgbClr val="2DA2BF"/>
              </a:buClr>
              <a:buSzPct val="68000"/>
              <a:buFont typeface="Wingdings" panose="05000000000000000000" pitchFamily="2" charset="2"/>
              <a:buChar char="ü"/>
            </a:pPr>
            <a:r>
              <a:rPr lang="en-US" dirty="0" err="1">
                <a:solidFill>
                  <a:schemeClr val="tx1"/>
                </a:solidFill>
              </a:rPr>
              <a:t>l</a:t>
            </a:r>
            <a:r>
              <a:rPr lang="en-US" dirty="0" err="1" smtClean="0">
                <a:solidFill>
                  <a:schemeClr val="tx1"/>
                </a:solidFill>
              </a:rPr>
              <a:t>abour</a:t>
            </a:r>
            <a:r>
              <a:rPr lang="en-US" dirty="0" smtClean="0">
                <a:solidFill>
                  <a:schemeClr val="tx1"/>
                </a:solidFill>
              </a:rPr>
              <a:t> market deregulation</a:t>
            </a:r>
          </a:p>
          <a:p>
            <a:pPr marL="1082628" lvl="2" indent="-342900">
              <a:spcBef>
                <a:spcPts val="400"/>
              </a:spcBef>
              <a:buClr>
                <a:srgbClr val="2DA2BF"/>
              </a:buClr>
              <a:buSzPct val="68000"/>
              <a:buFont typeface="Wingdings" panose="05000000000000000000" pitchFamily="2" charset="2"/>
              <a:buChar char="ü"/>
            </a:pPr>
            <a:r>
              <a:rPr lang="en-US" sz="2200" dirty="0" smtClean="0">
                <a:solidFill>
                  <a:schemeClr val="tx1"/>
                </a:solidFill>
              </a:rPr>
              <a:t>HRM </a:t>
            </a:r>
            <a:endParaRPr lang="en-US" sz="2200" dirty="0">
              <a:solidFill>
                <a:schemeClr val="tx1"/>
              </a:solidFill>
            </a:endParaRPr>
          </a:p>
          <a:p>
            <a:pPr marL="452628" lvl="0" indent="-342900">
              <a:spcBef>
                <a:spcPts val="400"/>
              </a:spcBef>
              <a:buClr>
                <a:srgbClr val="2DA2BF"/>
              </a:buClr>
              <a:buSzPct val="68000"/>
              <a:buFont typeface="Wingdings" panose="05000000000000000000" pitchFamily="2" charset="2"/>
              <a:buChar char="ü"/>
            </a:pPr>
            <a:r>
              <a:rPr lang="en-US" sz="2300" dirty="0" smtClean="0">
                <a:solidFill>
                  <a:schemeClr val="tx1"/>
                </a:solidFill>
              </a:rPr>
              <a:t>Austerity, economic crisis</a:t>
            </a:r>
            <a:r>
              <a:rPr lang="en-US" sz="2300" dirty="0"/>
              <a:t> </a:t>
            </a:r>
            <a:r>
              <a:rPr lang="en-US" sz="2300" dirty="0" smtClean="0"/>
              <a:t>and </a:t>
            </a:r>
            <a:r>
              <a:rPr lang="en-US" sz="2300" dirty="0"/>
              <a:t>the </a:t>
            </a:r>
            <a:r>
              <a:rPr lang="en-US" sz="2300" dirty="0" smtClean="0"/>
              <a:t>ethno-nationalist boundaries in </a:t>
            </a:r>
            <a:r>
              <a:rPr lang="en-US" sz="2300" dirty="0"/>
              <a:t>many EU countries </a:t>
            </a:r>
            <a:r>
              <a:rPr lang="en-US" sz="2300" dirty="0" smtClean="0"/>
              <a:t>exacerbated this</a:t>
            </a:r>
            <a:endParaRPr lang="nl-BE" sz="2300" dirty="0">
              <a:solidFill>
                <a:schemeClr val="tx1"/>
              </a:solidFill>
            </a:endParaRPr>
          </a:p>
          <a:p>
            <a:pPr marL="812628" lvl="1" indent="-342900">
              <a:spcBef>
                <a:spcPts val="400"/>
              </a:spcBef>
              <a:buClr>
                <a:srgbClr val="2DA2BF"/>
              </a:buClr>
              <a:buSzPct val="68000"/>
              <a:buFont typeface="Wingdings" panose="05000000000000000000" pitchFamily="2" charset="2"/>
              <a:buChar char="ü"/>
            </a:pPr>
            <a:endParaRPr lang="en-US" sz="2200" dirty="0" smtClean="0"/>
          </a:p>
          <a:p>
            <a:pPr marL="469728" lvl="1" indent="0">
              <a:spcBef>
                <a:spcPts val="400"/>
              </a:spcBef>
              <a:buClr>
                <a:srgbClr val="2DA2BF"/>
              </a:buClr>
              <a:buSzPct val="68000"/>
              <a:buNone/>
            </a:pPr>
            <a:endParaRPr lang="en-US" sz="2200" dirty="0" smtClean="0"/>
          </a:p>
          <a:p>
            <a:pPr marL="469728" lvl="1" indent="0">
              <a:spcBef>
                <a:spcPts val="400"/>
              </a:spcBef>
              <a:buClr>
                <a:srgbClr val="2DA2BF"/>
              </a:buClr>
              <a:buSzPct val="68000"/>
              <a:buNone/>
            </a:pPr>
            <a:endParaRPr lang="en-US" sz="2800" dirty="0" smtClean="0"/>
          </a:p>
          <a:p>
            <a:pPr marL="469728" lvl="1" indent="0">
              <a:spcBef>
                <a:spcPts val="400"/>
              </a:spcBef>
              <a:buClr>
                <a:srgbClr val="2DA2BF"/>
              </a:buClr>
              <a:buSzPct val="68000"/>
              <a:buNone/>
            </a:pPr>
            <a:endParaRPr lang="nl-BE" sz="3200" dirty="0"/>
          </a:p>
          <a:p>
            <a:endParaRPr lang="nl-BE" dirty="0"/>
          </a:p>
        </p:txBody>
      </p:sp>
    </p:spTree>
    <p:extLst>
      <p:ext uri="{BB962C8B-B14F-4D97-AF65-F5344CB8AC3E}">
        <p14:creationId xmlns:p14="http://schemas.microsoft.com/office/powerpoint/2010/main" val="4033179547"/>
      </p:ext>
    </p:extLst>
  </p:cSld>
  <p:clrMapOvr>
    <a:masterClrMapping/>
  </p:clrMapOvr>
</p:sld>
</file>

<file path=ppt/theme/theme1.xml><?xml version="1.0" encoding="utf-8"?>
<a:theme xmlns:a="http://schemas.openxmlformats.org/drawingml/2006/main" name="Corporate-KU Leuven-Liggend-Achtergrond Wit">
  <a:themeElements>
    <a:clrScheme name="KULeuven-Themakleuren">
      <a:dk1>
        <a:srgbClr val="00407A"/>
      </a:dk1>
      <a:lt1>
        <a:srgbClr val="FFFFFF"/>
      </a:lt1>
      <a:dk2>
        <a:srgbClr val="00407A"/>
      </a:dk2>
      <a:lt2>
        <a:srgbClr val="FFFFFF"/>
      </a:lt2>
      <a:accent1>
        <a:srgbClr val="1D8DB0"/>
      </a:accent1>
      <a:accent2>
        <a:srgbClr val="116E8A"/>
      </a:accent2>
      <a:accent3>
        <a:srgbClr val="52BDEC"/>
      </a:accent3>
      <a:accent4>
        <a:srgbClr val="00407A"/>
      </a:accent4>
      <a:accent5>
        <a:srgbClr val="7F7F7F"/>
      </a:accent5>
      <a:accent6>
        <a:srgbClr val="595959"/>
      </a:accent6>
      <a:hlink>
        <a:srgbClr val="1D8DB0"/>
      </a:hlink>
      <a:folHlink>
        <a:srgbClr val="00407A"/>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rporate-KU Leuven-Liggend-Achtergrond Wit en Watermerk">
  <a:themeElements>
    <a:clrScheme name="KULeuven-Themakleuren">
      <a:dk1>
        <a:srgbClr val="00407A"/>
      </a:dk1>
      <a:lt1>
        <a:srgbClr val="FFFFFF"/>
      </a:lt1>
      <a:dk2>
        <a:srgbClr val="00407A"/>
      </a:dk2>
      <a:lt2>
        <a:srgbClr val="FFFFFF"/>
      </a:lt2>
      <a:accent1>
        <a:srgbClr val="1D8DB0"/>
      </a:accent1>
      <a:accent2>
        <a:srgbClr val="116E8A"/>
      </a:accent2>
      <a:accent3>
        <a:srgbClr val="86BCE5"/>
      </a:accent3>
      <a:accent4>
        <a:srgbClr val="00407A"/>
      </a:accent4>
      <a:accent5>
        <a:srgbClr val="7F7F7F"/>
      </a:accent5>
      <a:accent6>
        <a:srgbClr val="595959"/>
      </a:accent6>
      <a:hlink>
        <a:srgbClr val="009999"/>
      </a:hlink>
      <a:folHlink>
        <a:srgbClr val="800080"/>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corporate-KULeuven</Template>
  <TotalTime>1158</TotalTime>
  <Words>3408</Words>
  <Application>Microsoft Office PowerPoint</Application>
  <PresentationFormat>Skjermfremvisning (4:3)</PresentationFormat>
  <Paragraphs>225</Paragraphs>
  <Slides>24</Slides>
  <Notes>8</Notes>
  <HiddenSlides>0</HiddenSlides>
  <MMClips>0</MMClips>
  <ScaleCrop>false</ScaleCrop>
  <HeadingPairs>
    <vt:vector size="4" baseType="variant">
      <vt:variant>
        <vt:lpstr>Tema</vt:lpstr>
      </vt:variant>
      <vt:variant>
        <vt:i4>2</vt:i4>
      </vt:variant>
      <vt:variant>
        <vt:lpstr>Lysbildetitler</vt:lpstr>
      </vt:variant>
      <vt:variant>
        <vt:i4>24</vt:i4>
      </vt:variant>
    </vt:vector>
  </HeadingPairs>
  <TitlesOfParts>
    <vt:vector size="26" baseType="lpstr">
      <vt:lpstr>Corporate-KU Leuven-Liggend-Achtergrond Wit</vt:lpstr>
      <vt:lpstr>Corporate-KU Leuven-Liggend-Achtergrond Wit en Watermerk</vt:lpstr>
      <vt:lpstr>How does work and its future look like ?  Forms, causes and social effects of changing governance (employment) systems </vt:lpstr>
      <vt:lpstr>Agenda  </vt:lpstr>
      <vt:lpstr>PowerPoint-presentasjon</vt:lpstr>
      <vt:lpstr>What is Work ? </vt:lpstr>
      <vt:lpstr>What is changing about Work ?</vt:lpstr>
      <vt:lpstr>The forms and contect of change </vt:lpstr>
      <vt:lpstr>Governance (employment) systems in transitions </vt:lpstr>
      <vt:lpstr>Governance (employment) systems/employment regimes: A cross-national perspective </vt:lpstr>
      <vt:lpstr>The context: driving forces of change </vt:lpstr>
      <vt:lpstr>The social effects of change</vt:lpstr>
      <vt:lpstr>Inequalities: Insecurity and precarious work </vt:lpstr>
      <vt:lpstr>Inequalities in socio-demographic categories   </vt:lpstr>
      <vt:lpstr>Inequality and social risks in contractual and occupational categories : Occupational diversity   </vt:lpstr>
      <vt:lpstr>Trade Unions  </vt:lpstr>
      <vt:lpstr>Collective bargaining: coverage  </vt:lpstr>
      <vt:lpstr>  From multi-level to ‘competition-oriented’  bargaining   </vt:lpstr>
      <vt:lpstr>Schroeder and Silvia (2009) </vt:lpstr>
      <vt:lpstr>Workers’ representation </vt:lpstr>
      <vt:lpstr>An ‘incentive-based’ approach</vt:lpstr>
      <vt:lpstr>A ‘social-risk’ approach</vt:lpstr>
      <vt:lpstr>Digitalisation and the ‘shared economy’ ? </vt:lpstr>
      <vt:lpstr>The ‘Digital platform economy’ (Zysman and Newman, 2006) </vt:lpstr>
      <vt:lpstr>The 21st knowledge worker: social consequences for work and employment</vt:lpstr>
      <vt:lpstr>Conclusion: What next ?   </vt:lpstr>
    </vt:vector>
  </TitlesOfParts>
  <Company>KULeuven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ICTS | Communicatie, Servicepunt en Opleiding</dc:creator>
  <dc:description>Huisstijl KU Leuven - versie 24 juli 2012</dc:description>
  <cp:lastModifiedBy>Martin</cp:lastModifiedBy>
  <cp:revision>93</cp:revision>
  <dcterms:created xsi:type="dcterms:W3CDTF">2012-07-10T07:57:57Z</dcterms:created>
  <dcterms:modified xsi:type="dcterms:W3CDTF">2016-10-18T18:29:14Z</dcterms:modified>
</cp:coreProperties>
</file>