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20" r:id="rId1"/>
  </p:sldMasterIdLst>
  <p:notesMasterIdLst>
    <p:notesMasterId r:id="rId13"/>
  </p:notesMasterIdLst>
  <p:handoutMasterIdLst>
    <p:handoutMasterId r:id="rId14"/>
  </p:handoutMasterIdLst>
  <p:sldIdLst>
    <p:sldId id="256" r:id="rId2"/>
    <p:sldId id="258" r:id="rId3"/>
    <p:sldId id="275" r:id="rId4"/>
    <p:sldId id="268" r:id="rId5"/>
    <p:sldId id="277" r:id="rId6"/>
    <p:sldId id="280" r:id="rId7"/>
    <p:sldId id="273" r:id="rId8"/>
    <p:sldId id="281" r:id="rId9"/>
    <p:sldId id="282" r:id="rId10"/>
    <p:sldId id="259" r:id="rId11"/>
    <p:sldId id="263" r:id="rId12"/>
  </p:sldIdLst>
  <p:sldSz cx="9144000" cy="6858000" type="screen4x3"/>
  <p:notesSz cx="6858000" cy="10052050"/>
  <p:defaultTextStyle>
    <a:defPPr>
      <a:defRPr lang="hr-H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Ivana Vukorepa" initials=" IV "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000"/>
    <a:srgbClr val="DBD600"/>
    <a:srgbClr val="996633"/>
    <a:srgbClr val="CC9900"/>
    <a:srgbClr val="FFFF00"/>
    <a:srgbClr val="FF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50847" autoAdjust="0"/>
  </p:normalViewPr>
  <p:slideViewPr>
    <p:cSldViewPr>
      <p:cViewPr>
        <p:scale>
          <a:sx n="49" d="100"/>
          <a:sy n="49" d="100"/>
        </p:scale>
        <p:origin x="-25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203444-3DA9-43D4-85B6-D544C28B7046}"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4E3AE3D9-2170-4DA7-82E3-226FC607CA9D}">
      <dgm:prSet phldrT="[Text]" custT="1"/>
      <dgm:spPr>
        <a:ln>
          <a:solidFill>
            <a:schemeClr val="tx1"/>
          </a:solidFill>
        </a:ln>
      </dgm:spPr>
      <dgm:t>
        <a:bodyPr/>
        <a:lstStyle/>
        <a:p>
          <a:pPr algn="l"/>
          <a:r>
            <a:rPr lang="hr-HR" sz="2800" b="1" dirty="0" smtClean="0"/>
            <a:t>State </a:t>
          </a:r>
          <a:r>
            <a:rPr lang="hr-HR" sz="2800" dirty="0" smtClean="0"/>
            <a:t> </a:t>
          </a:r>
          <a:endParaRPr lang="en-US" sz="2800" dirty="0"/>
        </a:p>
      </dgm:t>
    </dgm:pt>
    <dgm:pt modelId="{1BAF5FEE-216D-4FF7-8C37-33D0749CB129}" type="parTrans" cxnId="{F81EAB05-AB25-4D9D-A85E-3AA6D75FEB85}">
      <dgm:prSet/>
      <dgm:spPr/>
      <dgm:t>
        <a:bodyPr/>
        <a:lstStyle/>
        <a:p>
          <a:endParaRPr lang="en-US"/>
        </a:p>
      </dgm:t>
    </dgm:pt>
    <dgm:pt modelId="{F2E486AD-6D18-4FE3-9C66-D467EC1DC0C1}" type="sibTrans" cxnId="{F81EAB05-AB25-4D9D-A85E-3AA6D75FEB85}">
      <dgm:prSet/>
      <dgm:spPr/>
      <dgm:t>
        <a:bodyPr/>
        <a:lstStyle/>
        <a:p>
          <a:endParaRPr lang="en-US"/>
        </a:p>
      </dgm:t>
    </dgm:pt>
    <dgm:pt modelId="{DEC1D5BA-E595-4EC1-85DF-3CEEB2977992}">
      <dgm:prSet phldrT="[Text]" custT="1"/>
      <dgm:spPr/>
      <dgm:t>
        <a:bodyPr/>
        <a:lstStyle/>
        <a:p>
          <a:pPr>
            <a:lnSpc>
              <a:spcPct val="100000"/>
            </a:lnSpc>
            <a:spcAft>
              <a:spcPts val="0"/>
            </a:spcAft>
          </a:pPr>
          <a:r>
            <a:rPr lang="en-US" sz="2000" b="0" noProof="0" dirty="0" err="1" smtClean="0"/>
            <a:t>Labour</a:t>
          </a:r>
          <a:r>
            <a:rPr lang="en-US" sz="2000" b="0" noProof="0" dirty="0" smtClean="0"/>
            <a:t> market participation of elderly</a:t>
          </a:r>
          <a:endParaRPr lang="en-US" sz="2000" b="0" noProof="0" dirty="0"/>
        </a:p>
      </dgm:t>
    </dgm:pt>
    <dgm:pt modelId="{027F83D8-F330-407C-8DD7-BB8E3128352C}" type="parTrans" cxnId="{E40FC483-87F6-4800-8728-59F1D27057E5}">
      <dgm:prSet/>
      <dgm:spPr/>
      <dgm:t>
        <a:bodyPr/>
        <a:lstStyle/>
        <a:p>
          <a:endParaRPr lang="en-US"/>
        </a:p>
      </dgm:t>
    </dgm:pt>
    <dgm:pt modelId="{5CDC69F7-10E1-4FF4-9738-AF2D41517A4E}" type="sibTrans" cxnId="{E40FC483-87F6-4800-8728-59F1D27057E5}">
      <dgm:prSet/>
      <dgm:spPr/>
      <dgm:t>
        <a:bodyPr/>
        <a:lstStyle/>
        <a:p>
          <a:endParaRPr lang="en-US"/>
        </a:p>
      </dgm:t>
    </dgm:pt>
    <dgm:pt modelId="{4C0FD520-B02D-4D60-99F5-5D418E28BFF7}">
      <dgm:prSet phldrT="[Text]" custT="1"/>
      <dgm:spPr>
        <a:ln>
          <a:solidFill>
            <a:schemeClr val="tx1"/>
          </a:solidFill>
        </a:ln>
      </dgm:spPr>
      <dgm:t>
        <a:bodyPr/>
        <a:lstStyle/>
        <a:p>
          <a:pPr algn="l"/>
          <a:r>
            <a:rPr lang="hr-HR" sz="2800" b="1" dirty="0" err="1" smtClean="0"/>
            <a:t>Employer</a:t>
          </a:r>
          <a:endParaRPr lang="en-US" sz="2800" b="1" dirty="0"/>
        </a:p>
      </dgm:t>
    </dgm:pt>
    <dgm:pt modelId="{E1C3E60E-4376-48E1-ADF8-831114F87E3E}" type="parTrans" cxnId="{C7D4CF61-8096-4BD7-864A-230A3B5BB90D}">
      <dgm:prSet/>
      <dgm:spPr/>
      <dgm:t>
        <a:bodyPr/>
        <a:lstStyle/>
        <a:p>
          <a:endParaRPr lang="en-US"/>
        </a:p>
      </dgm:t>
    </dgm:pt>
    <dgm:pt modelId="{F68F4A02-2B78-4A2B-B876-0A41B29470AB}" type="sibTrans" cxnId="{C7D4CF61-8096-4BD7-864A-230A3B5BB90D}">
      <dgm:prSet/>
      <dgm:spPr/>
      <dgm:t>
        <a:bodyPr/>
        <a:lstStyle/>
        <a:p>
          <a:endParaRPr lang="en-US"/>
        </a:p>
      </dgm:t>
    </dgm:pt>
    <dgm:pt modelId="{D329422A-941E-4D31-AA2F-859FEE0114B8}">
      <dgm:prSet phldrT="[Text]" custT="1"/>
      <dgm:spPr/>
      <dgm:t>
        <a:bodyPr/>
        <a:lstStyle/>
        <a:p>
          <a:r>
            <a:rPr lang="en-US" sz="2200" noProof="0" dirty="0" err="1" smtClean="0"/>
            <a:t>utilisation</a:t>
          </a:r>
          <a:r>
            <a:rPr lang="en-US" sz="2200" noProof="0" dirty="0" smtClean="0"/>
            <a:t> of work potential</a:t>
          </a:r>
          <a:endParaRPr lang="en-US" sz="2200" noProof="0" dirty="0"/>
        </a:p>
      </dgm:t>
    </dgm:pt>
    <dgm:pt modelId="{A0BAFABF-DF75-4EA4-B400-28B39BBE663D}" type="parTrans" cxnId="{25E31D6C-73AD-4FA0-AE6C-B2FDD59BE4EE}">
      <dgm:prSet/>
      <dgm:spPr/>
      <dgm:t>
        <a:bodyPr/>
        <a:lstStyle/>
        <a:p>
          <a:endParaRPr lang="en-US"/>
        </a:p>
      </dgm:t>
    </dgm:pt>
    <dgm:pt modelId="{4C9DF0FA-87C3-498A-83C3-4EAB1E11218C}" type="sibTrans" cxnId="{25E31D6C-73AD-4FA0-AE6C-B2FDD59BE4EE}">
      <dgm:prSet/>
      <dgm:spPr/>
      <dgm:t>
        <a:bodyPr/>
        <a:lstStyle/>
        <a:p>
          <a:endParaRPr lang="en-US"/>
        </a:p>
      </dgm:t>
    </dgm:pt>
    <dgm:pt modelId="{5FABF7E8-D4B8-46CE-992D-17B072A9017E}">
      <dgm:prSet phldrT="[Text]" custT="1"/>
      <dgm:spPr>
        <a:ln>
          <a:solidFill>
            <a:schemeClr val="tx1"/>
          </a:solidFill>
        </a:ln>
      </dgm:spPr>
      <dgm:t>
        <a:bodyPr/>
        <a:lstStyle/>
        <a:p>
          <a:pPr algn="l"/>
          <a:r>
            <a:rPr lang="hr-HR" sz="2800" b="1" dirty="0" err="1" smtClean="0"/>
            <a:t>Individual</a:t>
          </a:r>
          <a:endParaRPr lang="en-US" sz="2800" b="1" dirty="0"/>
        </a:p>
      </dgm:t>
    </dgm:pt>
    <dgm:pt modelId="{B241CC65-AED4-4262-A3CB-7839220D3EC3}" type="parTrans" cxnId="{1DC872DA-19A5-49FD-8F18-B967C1AB0534}">
      <dgm:prSet/>
      <dgm:spPr/>
      <dgm:t>
        <a:bodyPr/>
        <a:lstStyle/>
        <a:p>
          <a:endParaRPr lang="en-US"/>
        </a:p>
      </dgm:t>
    </dgm:pt>
    <dgm:pt modelId="{8427ACE0-1C80-495E-9EF7-D13B6583787B}" type="sibTrans" cxnId="{1DC872DA-19A5-49FD-8F18-B967C1AB0534}">
      <dgm:prSet/>
      <dgm:spPr/>
      <dgm:t>
        <a:bodyPr/>
        <a:lstStyle/>
        <a:p>
          <a:endParaRPr lang="en-US"/>
        </a:p>
      </dgm:t>
    </dgm:pt>
    <dgm:pt modelId="{C0830063-6363-4FF9-B93E-1FCD33ACAF64}">
      <dgm:prSet phldrT="[Text]" custT="1"/>
      <dgm:spPr/>
      <dgm:t>
        <a:bodyPr/>
        <a:lstStyle/>
        <a:p>
          <a:r>
            <a:rPr lang="en-US" sz="2200" b="0" u="none" noProof="0" dirty="0" smtClean="0"/>
            <a:t>healthy life habits </a:t>
          </a:r>
          <a:endParaRPr lang="en-US" sz="2200" b="0" u="none" noProof="0" dirty="0"/>
        </a:p>
      </dgm:t>
    </dgm:pt>
    <dgm:pt modelId="{A2DC18E2-7908-4A4B-90C2-D701DC26D316}" type="parTrans" cxnId="{CC27B01C-5990-41E1-8C2E-1CCC86D4EAA5}">
      <dgm:prSet/>
      <dgm:spPr/>
      <dgm:t>
        <a:bodyPr/>
        <a:lstStyle/>
        <a:p>
          <a:endParaRPr lang="en-US"/>
        </a:p>
      </dgm:t>
    </dgm:pt>
    <dgm:pt modelId="{F4BD8769-7A3C-49F8-8BC2-8CD4D415FCA1}" type="sibTrans" cxnId="{CC27B01C-5990-41E1-8C2E-1CCC86D4EAA5}">
      <dgm:prSet/>
      <dgm:spPr/>
      <dgm:t>
        <a:bodyPr/>
        <a:lstStyle/>
        <a:p>
          <a:endParaRPr lang="en-US"/>
        </a:p>
      </dgm:t>
    </dgm:pt>
    <dgm:pt modelId="{836FA70E-E5B0-4FDE-B584-3644FC32164F}">
      <dgm:prSet custT="1"/>
      <dgm:spPr/>
      <dgm:t>
        <a:bodyPr/>
        <a:lstStyle/>
        <a:p>
          <a:r>
            <a:rPr lang="en-US" sz="2200" noProof="0" dirty="0" smtClean="0"/>
            <a:t>flexible work arrangements</a:t>
          </a:r>
          <a:r>
            <a:rPr lang="en-US" sz="2400" noProof="0" dirty="0" smtClean="0"/>
            <a:t> </a:t>
          </a:r>
        </a:p>
      </dgm:t>
    </dgm:pt>
    <dgm:pt modelId="{E916BF12-E04F-44B3-A5E1-97B8BC2FABF8}" type="parTrans" cxnId="{88459551-5A76-4522-A3EB-F3333097B662}">
      <dgm:prSet/>
      <dgm:spPr/>
      <dgm:t>
        <a:bodyPr/>
        <a:lstStyle/>
        <a:p>
          <a:endParaRPr lang="hr-HR"/>
        </a:p>
      </dgm:t>
    </dgm:pt>
    <dgm:pt modelId="{B29391B7-C49F-4079-BEF6-E82621CEB0B7}" type="sibTrans" cxnId="{88459551-5A76-4522-A3EB-F3333097B662}">
      <dgm:prSet/>
      <dgm:spPr/>
      <dgm:t>
        <a:bodyPr/>
        <a:lstStyle/>
        <a:p>
          <a:endParaRPr lang="hr-HR"/>
        </a:p>
      </dgm:t>
    </dgm:pt>
    <dgm:pt modelId="{126AD733-FE60-4315-B568-FB1501452149}">
      <dgm:prSet phldrT="[Text]" custT="1"/>
      <dgm:spPr/>
      <dgm:t>
        <a:bodyPr/>
        <a:lstStyle/>
        <a:p>
          <a:r>
            <a:rPr lang="en-US" sz="2200" b="0" u="none" noProof="0" dirty="0" smtClean="0"/>
            <a:t>keeping work capacity  </a:t>
          </a:r>
          <a:endParaRPr lang="en-US" sz="2200" b="0" u="none" noProof="0" dirty="0"/>
        </a:p>
      </dgm:t>
    </dgm:pt>
    <dgm:pt modelId="{EA3BDE88-8180-480A-81DD-29B1ADA41772}" type="sibTrans" cxnId="{EAE447D1-D86D-4D84-8633-78F0E93BDD91}">
      <dgm:prSet/>
      <dgm:spPr/>
      <dgm:t>
        <a:bodyPr/>
        <a:lstStyle/>
        <a:p>
          <a:endParaRPr lang="hr-HR"/>
        </a:p>
      </dgm:t>
    </dgm:pt>
    <dgm:pt modelId="{F4661B2B-1438-4908-9AFA-C0B928DD9E8D}" type="parTrans" cxnId="{EAE447D1-D86D-4D84-8633-78F0E93BDD91}">
      <dgm:prSet/>
      <dgm:spPr/>
      <dgm:t>
        <a:bodyPr/>
        <a:lstStyle/>
        <a:p>
          <a:endParaRPr lang="hr-HR"/>
        </a:p>
      </dgm:t>
    </dgm:pt>
    <dgm:pt modelId="{5695D178-C0C4-48C9-9AF6-349313C66C1C}">
      <dgm:prSet custT="1"/>
      <dgm:spPr/>
      <dgm:t>
        <a:bodyPr/>
        <a:lstStyle/>
        <a:p>
          <a:r>
            <a:rPr lang="en-US" sz="2000" b="0" noProof="0" dirty="0" smtClean="0"/>
            <a:t>Levying contributions and taxes</a:t>
          </a:r>
          <a:r>
            <a:rPr lang="hr-HR" sz="2000" b="0" noProof="0" dirty="0" smtClean="0"/>
            <a:t> on </a:t>
          </a:r>
          <a:r>
            <a:rPr lang="en-US" sz="2000" b="0" noProof="0" dirty="0" smtClean="0"/>
            <a:t>alternative work arrange</a:t>
          </a:r>
          <a:r>
            <a:rPr lang="hr-HR" sz="2000" b="0" noProof="0" dirty="0" err="1" smtClean="0"/>
            <a:t>ments</a:t>
          </a:r>
          <a:r>
            <a:rPr lang="hr-HR" sz="2000" b="0" noProof="0" dirty="0" smtClean="0"/>
            <a:t> (</a:t>
          </a:r>
          <a:r>
            <a:rPr lang="en-US" sz="2000" b="0" noProof="0" dirty="0" smtClean="0"/>
            <a:t>undeclared work</a:t>
          </a:r>
          <a:r>
            <a:rPr lang="hr-HR" sz="2000" b="0" noProof="0" dirty="0" smtClean="0"/>
            <a:t>)</a:t>
          </a:r>
          <a:endParaRPr lang="en-US" sz="2000" b="0" noProof="0" dirty="0" smtClean="0"/>
        </a:p>
      </dgm:t>
    </dgm:pt>
    <dgm:pt modelId="{789671E4-C3F1-4A8A-9708-3C698F560252}" type="sibTrans" cxnId="{174CF4CA-ECB2-44CC-8C06-DA2AB269BA7C}">
      <dgm:prSet/>
      <dgm:spPr/>
      <dgm:t>
        <a:bodyPr/>
        <a:lstStyle/>
        <a:p>
          <a:endParaRPr lang="hr-HR"/>
        </a:p>
      </dgm:t>
    </dgm:pt>
    <dgm:pt modelId="{AF62C890-357C-4F79-93E4-6CAB9035F1B5}" type="parTrans" cxnId="{174CF4CA-ECB2-44CC-8C06-DA2AB269BA7C}">
      <dgm:prSet/>
      <dgm:spPr/>
      <dgm:t>
        <a:bodyPr/>
        <a:lstStyle/>
        <a:p>
          <a:endParaRPr lang="hr-HR"/>
        </a:p>
      </dgm:t>
    </dgm:pt>
    <dgm:pt modelId="{6FFC2213-C391-4873-9466-0788FF9C7B52}">
      <dgm:prSet phldrT="[Text]" custT="1"/>
      <dgm:spPr/>
      <dgm:t>
        <a:bodyPr/>
        <a:lstStyle/>
        <a:p>
          <a:r>
            <a:rPr lang="en-US" sz="2000" b="0" noProof="0" dirty="0" smtClean="0"/>
            <a:t>Adjusting public sector schemes</a:t>
          </a:r>
        </a:p>
      </dgm:t>
    </dgm:pt>
    <dgm:pt modelId="{BE4090E6-E182-4B14-BB2D-3F4BC10B37A6}" type="parTrans" cxnId="{A0F09876-250F-427B-AC41-6FDD24470384}">
      <dgm:prSet/>
      <dgm:spPr/>
      <dgm:t>
        <a:bodyPr/>
        <a:lstStyle/>
        <a:p>
          <a:endParaRPr lang="hr-HR"/>
        </a:p>
      </dgm:t>
    </dgm:pt>
    <dgm:pt modelId="{0AB68AB3-5B58-4B15-8401-2BB40588B817}" type="sibTrans" cxnId="{A0F09876-250F-427B-AC41-6FDD24470384}">
      <dgm:prSet/>
      <dgm:spPr/>
      <dgm:t>
        <a:bodyPr/>
        <a:lstStyle/>
        <a:p>
          <a:endParaRPr lang="hr-HR"/>
        </a:p>
      </dgm:t>
    </dgm:pt>
    <dgm:pt modelId="{65075229-6FA1-4F6E-9B43-51EB42CE65EB}">
      <dgm:prSet phldrT="[Text]" custT="1"/>
      <dgm:spPr/>
      <dgm:t>
        <a:bodyPr/>
        <a:lstStyle/>
        <a:p>
          <a:pPr>
            <a:lnSpc>
              <a:spcPct val="100000"/>
            </a:lnSpc>
            <a:spcAft>
              <a:spcPts val="0"/>
            </a:spcAft>
          </a:pPr>
          <a:r>
            <a:rPr lang="en-US" sz="2000" b="0" noProof="0" dirty="0" smtClean="0"/>
            <a:t>Unlinking employment termination to age </a:t>
          </a:r>
          <a:endParaRPr lang="en-US" sz="2000" b="0" noProof="0" dirty="0"/>
        </a:p>
      </dgm:t>
    </dgm:pt>
    <dgm:pt modelId="{B8345BB1-F30D-486F-9D70-795883768118}" type="parTrans" cxnId="{954000F0-D853-4AFF-AC7A-88DD9D26BAF0}">
      <dgm:prSet/>
      <dgm:spPr/>
      <dgm:t>
        <a:bodyPr/>
        <a:lstStyle/>
        <a:p>
          <a:endParaRPr lang="hr-HR"/>
        </a:p>
      </dgm:t>
    </dgm:pt>
    <dgm:pt modelId="{1F17546D-C7BF-42AE-8654-FFF718404090}" type="sibTrans" cxnId="{954000F0-D853-4AFF-AC7A-88DD9D26BAF0}">
      <dgm:prSet/>
      <dgm:spPr/>
      <dgm:t>
        <a:bodyPr/>
        <a:lstStyle/>
        <a:p>
          <a:endParaRPr lang="hr-HR"/>
        </a:p>
      </dgm:t>
    </dgm:pt>
    <dgm:pt modelId="{2F2DBF85-0BA5-42FB-BCAC-9638DEF2E1BA}">
      <dgm:prSet phldrT="[Text]" custT="1"/>
      <dgm:spPr/>
      <dgm:t>
        <a:bodyPr/>
        <a:lstStyle/>
        <a:p>
          <a:r>
            <a:rPr lang="en-US" sz="2200" noProof="0" dirty="0" smtClean="0"/>
            <a:t>less strenuous jobs </a:t>
          </a:r>
          <a:endParaRPr lang="en-US" sz="2200" noProof="0" dirty="0"/>
        </a:p>
      </dgm:t>
    </dgm:pt>
    <dgm:pt modelId="{3CF89EAF-0CF2-4EB8-9596-E63E3533E514}" type="parTrans" cxnId="{7CD2823E-61B2-465D-ABBF-B9A90B292040}">
      <dgm:prSet/>
      <dgm:spPr/>
      <dgm:t>
        <a:bodyPr/>
        <a:lstStyle/>
        <a:p>
          <a:endParaRPr lang="hr-HR"/>
        </a:p>
      </dgm:t>
    </dgm:pt>
    <dgm:pt modelId="{8609368F-DBE9-4455-AFBA-0F8F706930B1}" type="sibTrans" cxnId="{7CD2823E-61B2-465D-ABBF-B9A90B292040}">
      <dgm:prSet/>
      <dgm:spPr/>
      <dgm:t>
        <a:bodyPr/>
        <a:lstStyle/>
        <a:p>
          <a:endParaRPr lang="hr-HR"/>
        </a:p>
      </dgm:t>
    </dgm:pt>
    <dgm:pt modelId="{A6AD9E37-CD1A-4966-9F31-620F37F77B6E}">
      <dgm:prSet custT="1"/>
      <dgm:spPr/>
      <dgm:t>
        <a:bodyPr/>
        <a:lstStyle/>
        <a:p>
          <a:r>
            <a:rPr lang="en-US" sz="2000" b="0" noProof="0" dirty="0" smtClean="0"/>
            <a:t>Public &amp; private pensions</a:t>
          </a:r>
        </a:p>
        <a:p>
          <a:endParaRPr lang="hr-HR" sz="2000" b="0" dirty="0" smtClean="0"/>
        </a:p>
      </dgm:t>
    </dgm:pt>
    <dgm:pt modelId="{DA98B248-1FD5-48D7-8E42-75A9D71ED489}" type="parTrans" cxnId="{0F68E2A6-5C4F-4A5E-BF1E-86329D67F34A}">
      <dgm:prSet/>
      <dgm:spPr/>
      <dgm:t>
        <a:bodyPr/>
        <a:lstStyle/>
        <a:p>
          <a:endParaRPr lang="hr-HR"/>
        </a:p>
      </dgm:t>
    </dgm:pt>
    <dgm:pt modelId="{BD71D466-F2C8-44AA-9E23-CCB2DC4DE181}" type="sibTrans" cxnId="{0F68E2A6-5C4F-4A5E-BF1E-86329D67F34A}">
      <dgm:prSet/>
      <dgm:spPr/>
      <dgm:t>
        <a:bodyPr/>
        <a:lstStyle/>
        <a:p>
          <a:endParaRPr lang="hr-HR"/>
        </a:p>
      </dgm:t>
    </dgm:pt>
    <dgm:pt modelId="{2E6E1683-92B5-48DE-9003-57BDCF4374FC}">
      <dgm:prSet phldrT="[Text]" custT="1"/>
      <dgm:spPr/>
      <dgm:t>
        <a:bodyPr/>
        <a:lstStyle/>
        <a:p>
          <a:r>
            <a:rPr lang="en-US" sz="2000" b="0" noProof="0" dirty="0" smtClean="0"/>
            <a:t>Early exit pressure (temporary or permanent)</a:t>
          </a:r>
        </a:p>
      </dgm:t>
    </dgm:pt>
    <dgm:pt modelId="{CE1724E8-401F-4045-AB12-9BB9F965525F}" type="parTrans" cxnId="{0E9F067E-483D-436F-86D0-6794550888A4}">
      <dgm:prSet/>
      <dgm:spPr/>
      <dgm:t>
        <a:bodyPr/>
        <a:lstStyle/>
        <a:p>
          <a:endParaRPr lang="hr-HR"/>
        </a:p>
      </dgm:t>
    </dgm:pt>
    <dgm:pt modelId="{7E704B5C-704B-4738-9513-01FB05B78C94}" type="sibTrans" cxnId="{0E9F067E-483D-436F-86D0-6794550888A4}">
      <dgm:prSet/>
      <dgm:spPr/>
      <dgm:t>
        <a:bodyPr/>
        <a:lstStyle/>
        <a:p>
          <a:endParaRPr lang="hr-HR"/>
        </a:p>
      </dgm:t>
    </dgm:pt>
    <dgm:pt modelId="{35677C88-5B56-4C0C-BD44-370AC9253E6D}" type="pres">
      <dgm:prSet presAssocID="{34203444-3DA9-43D4-85B6-D544C28B7046}" presName="Name0" presStyleCnt="0">
        <dgm:presLayoutVars>
          <dgm:chMax val="7"/>
          <dgm:dir/>
          <dgm:animLvl val="lvl"/>
          <dgm:resizeHandles val="exact"/>
        </dgm:presLayoutVars>
      </dgm:prSet>
      <dgm:spPr/>
      <dgm:t>
        <a:bodyPr/>
        <a:lstStyle/>
        <a:p>
          <a:endParaRPr lang="hr-HR"/>
        </a:p>
      </dgm:t>
    </dgm:pt>
    <dgm:pt modelId="{C1DA31F5-74F9-47B8-9E05-526B59B74EBC}" type="pres">
      <dgm:prSet presAssocID="{4E3AE3D9-2170-4DA7-82E3-226FC607CA9D}" presName="circle1" presStyleLbl="node1" presStyleIdx="0" presStyleCnt="3" custScaleX="66794" custScaleY="94696" custLinFactNeighborX="9627" custLinFactNeighborY="11429"/>
      <dgm:spPr>
        <a:solidFill>
          <a:schemeClr val="bg1">
            <a:lumMod val="65000"/>
          </a:schemeClr>
        </a:solidFill>
      </dgm:spPr>
      <dgm:t>
        <a:bodyPr/>
        <a:lstStyle/>
        <a:p>
          <a:endParaRPr lang="hr-HR"/>
        </a:p>
      </dgm:t>
    </dgm:pt>
    <dgm:pt modelId="{D0B83CE3-DEC0-4C29-B868-62C76D13A28B}" type="pres">
      <dgm:prSet presAssocID="{4E3AE3D9-2170-4DA7-82E3-226FC607CA9D}" presName="space" presStyleCnt="0"/>
      <dgm:spPr/>
    </dgm:pt>
    <dgm:pt modelId="{0483427E-0A7F-44C3-9749-0BAA67BDF029}" type="pres">
      <dgm:prSet presAssocID="{4E3AE3D9-2170-4DA7-82E3-226FC607CA9D}" presName="rect1" presStyleLbl="alignAcc1" presStyleIdx="0" presStyleCnt="3" custScaleX="115325" custScaleY="100000" custLinFactNeighborX="1200" custLinFactNeighborY="-5278"/>
      <dgm:spPr/>
      <dgm:t>
        <a:bodyPr/>
        <a:lstStyle/>
        <a:p>
          <a:endParaRPr lang="en-US"/>
        </a:p>
      </dgm:t>
    </dgm:pt>
    <dgm:pt modelId="{63AB589B-73B9-4832-8BF1-A6128ED5FDF6}" type="pres">
      <dgm:prSet presAssocID="{4C0FD520-B02D-4D60-99F5-5D418E28BFF7}" presName="vertSpace2" presStyleLbl="node1" presStyleIdx="0" presStyleCnt="3"/>
      <dgm:spPr/>
    </dgm:pt>
    <dgm:pt modelId="{B6E3E4CB-4557-4AE2-83A3-E65C33B1220A}" type="pres">
      <dgm:prSet presAssocID="{4C0FD520-B02D-4D60-99F5-5D418E28BFF7}" presName="circle2" presStyleLbl="node1" presStyleIdx="1" presStyleCnt="3" custAng="0" custScaleX="84075" custScaleY="93112" custLinFactNeighborX="-1168" custLinFactNeighborY="5925"/>
      <dgm:spPr>
        <a:solidFill>
          <a:schemeClr val="bg1">
            <a:lumMod val="75000"/>
          </a:schemeClr>
        </a:solidFill>
      </dgm:spPr>
      <dgm:t>
        <a:bodyPr/>
        <a:lstStyle/>
        <a:p>
          <a:endParaRPr lang="hr-HR"/>
        </a:p>
      </dgm:t>
    </dgm:pt>
    <dgm:pt modelId="{5EC44839-322A-4964-A762-5C059C7B7198}" type="pres">
      <dgm:prSet presAssocID="{4C0FD520-B02D-4D60-99F5-5D418E28BFF7}" presName="rect2" presStyleLbl="alignAcc1" presStyleIdx="1" presStyleCnt="3" custScaleX="106376" custScaleY="55825" custLinFactNeighborX="-2060" custLinFactNeighborY="-7547"/>
      <dgm:spPr/>
      <dgm:t>
        <a:bodyPr/>
        <a:lstStyle/>
        <a:p>
          <a:endParaRPr lang="en-US"/>
        </a:p>
      </dgm:t>
    </dgm:pt>
    <dgm:pt modelId="{2F2D5C80-D411-4FFF-87A4-A50A0AAB733A}" type="pres">
      <dgm:prSet presAssocID="{5FABF7E8-D4B8-46CE-992D-17B072A9017E}" presName="vertSpace3" presStyleLbl="node1" presStyleIdx="1" presStyleCnt="3"/>
      <dgm:spPr/>
    </dgm:pt>
    <dgm:pt modelId="{693AEC55-AC18-4F03-9F6C-926F4653D0F0}" type="pres">
      <dgm:prSet presAssocID="{5FABF7E8-D4B8-46CE-992D-17B072A9017E}" presName="circle3" presStyleLbl="node1" presStyleIdx="2" presStyleCnt="3" custLinFactNeighborX="-22922" custLinFactNeighborY="3561"/>
      <dgm:spPr>
        <a:solidFill>
          <a:schemeClr val="bg1">
            <a:lumMod val="85000"/>
          </a:schemeClr>
        </a:solidFill>
      </dgm:spPr>
      <dgm:t>
        <a:bodyPr/>
        <a:lstStyle/>
        <a:p>
          <a:endParaRPr lang="hr-HR"/>
        </a:p>
      </dgm:t>
    </dgm:pt>
    <dgm:pt modelId="{14E153FE-6675-405C-B90E-F63BAD9CECEB}" type="pres">
      <dgm:prSet presAssocID="{5FABF7E8-D4B8-46CE-992D-17B072A9017E}" presName="rect3" presStyleLbl="alignAcc1" presStyleIdx="2" presStyleCnt="3" custScaleX="100000" custScaleY="60021" custLinFactNeighborX="-5248" custLinFactNeighborY="16770"/>
      <dgm:spPr/>
      <dgm:t>
        <a:bodyPr/>
        <a:lstStyle/>
        <a:p>
          <a:endParaRPr lang="en-US"/>
        </a:p>
      </dgm:t>
    </dgm:pt>
    <dgm:pt modelId="{7F519544-C06C-48DA-A9CA-71045E96DDA9}" type="pres">
      <dgm:prSet presAssocID="{4E3AE3D9-2170-4DA7-82E3-226FC607CA9D}" presName="rect1ParTx" presStyleLbl="alignAcc1" presStyleIdx="2" presStyleCnt="3">
        <dgm:presLayoutVars>
          <dgm:chMax val="1"/>
          <dgm:bulletEnabled val="1"/>
        </dgm:presLayoutVars>
      </dgm:prSet>
      <dgm:spPr/>
      <dgm:t>
        <a:bodyPr/>
        <a:lstStyle/>
        <a:p>
          <a:endParaRPr lang="en-US"/>
        </a:p>
      </dgm:t>
    </dgm:pt>
    <dgm:pt modelId="{0D5AEEA3-195F-4359-96EE-BC9BC6DD8DDE}" type="pres">
      <dgm:prSet presAssocID="{4E3AE3D9-2170-4DA7-82E3-226FC607CA9D}" presName="rect1ChTx" presStyleLbl="alignAcc1" presStyleIdx="2" presStyleCnt="3" custScaleX="191207" custScaleY="170370" custLinFactNeighborX="-17598" custLinFactNeighborY="20370">
        <dgm:presLayoutVars>
          <dgm:bulletEnabled val="1"/>
        </dgm:presLayoutVars>
      </dgm:prSet>
      <dgm:spPr/>
      <dgm:t>
        <a:bodyPr/>
        <a:lstStyle/>
        <a:p>
          <a:endParaRPr lang="en-US"/>
        </a:p>
      </dgm:t>
    </dgm:pt>
    <dgm:pt modelId="{FC7F9A5E-3C63-4C34-99FC-92BD32A57438}" type="pres">
      <dgm:prSet presAssocID="{4C0FD520-B02D-4D60-99F5-5D418E28BFF7}" presName="rect2ParTx" presStyleLbl="alignAcc1" presStyleIdx="2" presStyleCnt="3">
        <dgm:presLayoutVars>
          <dgm:chMax val="1"/>
          <dgm:bulletEnabled val="1"/>
        </dgm:presLayoutVars>
      </dgm:prSet>
      <dgm:spPr/>
      <dgm:t>
        <a:bodyPr/>
        <a:lstStyle/>
        <a:p>
          <a:endParaRPr lang="en-US"/>
        </a:p>
      </dgm:t>
    </dgm:pt>
    <dgm:pt modelId="{7D6A9BD2-FB41-4656-A71F-352445020FB3}" type="pres">
      <dgm:prSet presAssocID="{4C0FD520-B02D-4D60-99F5-5D418E28BFF7}" presName="rect2ChTx" presStyleLbl="alignAcc1" presStyleIdx="2" presStyleCnt="3" custScaleX="134617" custScaleY="100000" custLinFactNeighborX="-20391" custLinFactNeighborY="40741">
        <dgm:presLayoutVars>
          <dgm:bulletEnabled val="1"/>
        </dgm:presLayoutVars>
      </dgm:prSet>
      <dgm:spPr/>
      <dgm:t>
        <a:bodyPr/>
        <a:lstStyle/>
        <a:p>
          <a:endParaRPr lang="en-US"/>
        </a:p>
      </dgm:t>
    </dgm:pt>
    <dgm:pt modelId="{B78EAFA0-2555-4C48-B153-534DF1EF30D2}" type="pres">
      <dgm:prSet presAssocID="{5FABF7E8-D4B8-46CE-992D-17B072A9017E}" presName="rect3ParTx" presStyleLbl="alignAcc1" presStyleIdx="2" presStyleCnt="3">
        <dgm:presLayoutVars>
          <dgm:chMax val="1"/>
          <dgm:bulletEnabled val="1"/>
        </dgm:presLayoutVars>
      </dgm:prSet>
      <dgm:spPr/>
      <dgm:t>
        <a:bodyPr/>
        <a:lstStyle/>
        <a:p>
          <a:endParaRPr lang="en-US"/>
        </a:p>
      </dgm:t>
    </dgm:pt>
    <dgm:pt modelId="{B8932783-FDC6-4F6C-AF83-706F8A3C8295}" type="pres">
      <dgm:prSet presAssocID="{5FABF7E8-D4B8-46CE-992D-17B072A9017E}" presName="rect3ChTx" presStyleLbl="alignAcc1" presStyleIdx="2" presStyleCnt="3" custScaleX="144673" custScaleY="100000" custLinFactNeighborX="-15363" custLinFactNeighborY="24074">
        <dgm:presLayoutVars>
          <dgm:bulletEnabled val="1"/>
        </dgm:presLayoutVars>
      </dgm:prSet>
      <dgm:spPr/>
      <dgm:t>
        <a:bodyPr/>
        <a:lstStyle/>
        <a:p>
          <a:endParaRPr lang="en-US"/>
        </a:p>
      </dgm:t>
    </dgm:pt>
  </dgm:ptLst>
  <dgm:cxnLst>
    <dgm:cxn modelId="{075861C9-AE76-43CF-9A20-EE88D6E7744F}" type="presOf" srcId="{6FFC2213-C391-4873-9466-0788FF9C7B52}" destId="{0D5AEEA3-195F-4359-96EE-BC9BC6DD8DDE}" srcOrd="0" destOrd="2" presId="urn:microsoft.com/office/officeart/2005/8/layout/target3"/>
    <dgm:cxn modelId="{80B29F76-5DCD-44E1-97E5-C40610507F88}" type="presOf" srcId="{2F2DBF85-0BA5-42FB-BCAC-9638DEF2E1BA}" destId="{7D6A9BD2-FB41-4656-A71F-352445020FB3}" srcOrd="0" destOrd="1" presId="urn:microsoft.com/office/officeart/2005/8/layout/target3"/>
    <dgm:cxn modelId="{23413411-464B-4B68-87AA-629B7C040F99}" type="presOf" srcId="{34203444-3DA9-43D4-85B6-D544C28B7046}" destId="{35677C88-5B56-4C0C-BD44-370AC9253E6D}" srcOrd="0" destOrd="0" presId="urn:microsoft.com/office/officeart/2005/8/layout/target3"/>
    <dgm:cxn modelId="{A2253129-84A0-4E53-A3EB-2C518E70B753}" type="presOf" srcId="{836FA70E-E5B0-4FDE-B584-3644FC32164F}" destId="{7D6A9BD2-FB41-4656-A71F-352445020FB3}" srcOrd="0" destOrd="2" presId="urn:microsoft.com/office/officeart/2005/8/layout/target3"/>
    <dgm:cxn modelId="{B61183F9-E230-40DC-8030-DAFE865CD77D}" type="presOf" srcId="{65075229-6FA1-4F6E-9B43-51EB42CE65EB}" destId="{0D5AEEA3-195F-4359-96EE-BC9BC6DD8DDE}" srcOrd="0" destOrd="1" presId="urn:microsoft.com/office/officeart/2005/8/layout/target3"/>
    <dgm:cxn modelId="{C7D4CF61-8096-4BD7-864A-230A3B5BB90D}" srcId="{34203444-3DA9-43D4-85B6-D544C28B7046}" destId="{4C0FD520-B02D-4D60-99F5-5D418E28BFF7}" srcOrd="1" destOrd="0" parTransId="{E1C3E60E-4376-48E1-ADF8-831114F87E3E}" sibTransId="{F68F4A02-2B78-4A2B-B876-0A41B29470AB}"/>
    <dgm:cxn modelId="{1DC872DA-19A5-49FD-8F18-B967C1AB0534}" srcId="{34203444-3DA9-43D4-85B6-D544C28B7046}" destId="{5FABF7E8-D4B8-46CE-992D-17B072A9017E}" srcOrd="2" destOrd="0" parTransId="{B241CC65-AED4-4262-A3CB-7839220D3EC3}" sibTransId="{8427ACE0-1C80-495E-9EF7-D13B6583787B}"/>
    <dgm:cxn modelId="{7463E4E5-8363-4BDA-AC6E-19F4CE0A4393}" type="presOf" srcId="{D329422A-941E-4D31-AA2F-859FEE0114B8}" destId="{7D6A9BD2-FB41-4656-A71F-352445020FB3}" srcOrd="0" destOrd="0" presId="urn:microsoft.com/office/officeart/2005/8/layout/target3"/>
    <dgm:cxn modelId="{CC27B01C-5990-41E1-8C2E-1CCC86D4EAA5}" srcId="{5FABF7E8-D4B8-46CE-992D-17B072A9017E}" destId="{C0830063-6363-4FF9-B93E-1FCD33ACAF64}" srcOrd="0" destOrd="0" parTransId="{A2DC18E2-7908-4A4B-90C2-D701DC26D316}" sibTransId="{F4BD8769-7A3C-49F8-8BC2-8CD4D415FCA1}"/>
    <dgm:cxn modelId="{E8B1C80C-DE43-47A0-AA93-F0B0C76BF1C2}" type="presOf" srcId="{126AD733-FE60-4315-B568-FB1501452149}" destId="{B8932783-FDC6-4F6C-AF83-706F8A3C8295}" srcOrd="0" destOrd="1" presId="urn:microsoft.com/office/officeart/2005/8/layout/target3"/>
    <dgm:cxn modelId="{360FD0BA-C276-4AE1-8F5B-4CDA41E9188C}" type="presOf" srcId="{5695D178-C0C4-48C9-9AF6-349313C66C1C}" destId="{0D5AEEA3-195F-4359-96EE-BC9BC6DD8DDE}" srcOrd="0" destOrd="4" presId="urn:microsoft.com/office/officeart/2005/8/layout/target3"/>
    <dgm:cxn modelId="{9942667F-A660-4A98-AB3C-B81BF64775BD}" type="presOf" srcId="{4C0FD520-B02D-4D60-99F5-5D418E28BFF7}" destId="{5EC44839-322A-4964-A762-5C059C7B7198}" srcOrd="0" destOrd="0" presId="urn:microsoft.com/office/officeart/2005/8/layout/target3"/>
    <dgm:cxn modelId="{88459551-5A76-4522-A3EB-F3333097B662}" srcId="{4C0FD520-B02D-4D60-99F5-5D418E28BFF7}" destId="{836FA70E-E5B0-4FDE-B584-3644FC32164F}" srcOrd="2" destOrd="0" parTransId="{E916BF12-E04F-44B3-A5E1-97B8BC2FABF8}" sibTransId="{B29391B7-C49F-4079-BEF6-E82621CEB0B7}"/>
    <dgm:cxn modelId="{826E4157-7160-42B8-B15D-2A981070E1B9}" type="presOf" srcId="{2E6E1683-92B5-48DE-9003-57BDCF4374FC}" destId="{0D5AEEA3-195F-4359-96EE-BC9BC6DD8DDE}" srcOrd="0" destOrd="3" presId="urn:microsoft.com/office/officeart/2005/8/layout/target3"/>
    <dgm:cxn modelId="{E40FC483-87F6-4800-8728-59F1D27057E5}" srcId="{4E3AE3D9-2170-4DA7-82E3-226FC607CA9D}" destId="{DEC1D5BA-E595-4EC1-85DF-3CEEB2977992}" srcOrd="0" destOrd="0" parTransId="{027F83D8-F330-407C-8DD7-BB8E3128352C}" sibTransId="{5CDC69F7-10E1-4FF4-9738-AF2D41517A4E}"/>
    <dgm:cxn modelId="{F81EAB05-AB25-4D9D-A85E-3AA6D75FEB85}" srcId="{34203444-3DA9-43D4-85B6-D544C28B7046}" destId="{4E3AE3D9-2170-4DA7-82E3-226FC607CA9D}" srcOrd="0" destOrd="0" parTransId="{1BAF5FEE-216D-4FF7-8C37-33D0749CB129}" sibTransId="{F2E486AD-6D18-4FE3-9C66-D467EC1DC0C1}"/>
    <dgm:cxn modelId="{A0F09876-250F-427B-AC41-6FDD24470384}" srcId="{4E3AE3D9-2170-4DA7-82E3-226FC607CA9D}" destId="{6FFC2213-C391-4873-9466-0788FF9C7B52}" srcOrd="2" destOrd="0" parTransId="{BE4090E6-E182-4B14-BB2D-3F4BC10B37A6}" sibTransId="{0AB68AB3-5B58-4B15-8401-2BB40588B817}"/>
    <dgm:cxn modelId="{8081CE38-F6F3-4AA5-B9E6-A813221ED4E6}" type="presOf" srcId="{5FABF7E8-D4B8-46CE-992D-17B072A9017E}" destId="{B78EAFA0-2555-4C48-B153-534DF1EF30D2}" srcOrd="1" destOrd="0" presId="urn:microsoft.com/office/officeart/2005/8/layout/target3"/>
    <dgm:cxn modelId="{0E9F067E-483D-436F-86D0-6794550888A4}" srcId="{4E3AE3D9-2170-4DA7-82E3-226FC607CA9D}" destId="{2E6E1683-92B5-48DE-9003-57BDCF4374FC}" srcOrd="3" destOrd="0" parTransId="{CE1724E8-401F-4045-AB12-9BB9F965525F}" sibTransId="{7E704B5C-704B-4738-9513-01FB05B78C94}"/>
    <dgm:cxn modelId="{174CF4CA-ECB2-44CC-8C06-DA2AB269BA7C}" srcId="{4E3AE3D9-2170-4DA7-82E3-226FC607CA9D}" destId="{5695D178-C0C4-48C9-9AF6-349313C66C1C}" srcOrd="4" destOrd="0" parTransId="{AF62C890-357C-4F79-93E4-6CAB9035F1B5}" sibTransId="{789671E4-C3F1-4A8A-9708-3C698F560252}"/>
    <dgm:cxn modelId="{09854DDA-CF49-41A9-85B2-DA89C84413DE}" type="presOf" srcId="{4E3AE3D9-2170-4DA7-82E3-226FC607CA9D}" destId="{0483427E-0A7F-44C3-9749-0BAA67BDF029}" srcOrd="0" destOrd="0" presId="urn:microsoft.com/office/officeart/2005/8/layout/target3"/>
    <dgm:cxn modelId="{4A5E2777-F6EE-4FFB-8A7F-E3F4156849DA}" type="presOf" srcId="{5FABF7E8-D4B8-46CE-992D-17B072A9017E}" destId="{14E153FE-6675-405C-B90E-F63BAD9CECEB}" srcOrd="0" destOrd="0" presId="urn:microsoft.com/office/officeart/2005/8/layout/target3"/>
    <dgm:cxn modelId="{EAE447D1-D86D-4D84-8633-78F0E93BDD91}" srcId="{5FABF7E8-D4B8-46CE-992D-17B072A9017E}" destId="{126AD733-FE60-4315-B568-FB1501452149}" srcOrd="1" destOrd="0" parTransId="{F4661B2B-1438-4908-9AFA-C0B928DD9E8D}" sibTransId="{EA3BDE88-8180-480A-81DD-29B1ADA41772}"/>
    <dgm:cxn modelId="{3FCC4ACA-439A-417D-911A-92BBA7D63E6A}" type="presOf" srcId="{4E3AE3D9-2170-4DA7-82E3-226FC607CA9D}" destId="{7F519544-C06C-48DA-A9CA-71045E96DDA9}" srcOrd="1" destOrd="0" presId="urn:microsoft.com/office/officeart/2005/8/layout/target3"/>
    <dgm:cxn modelId="{D7098DED-7FD5-463D-BA6A-9B76EC14FBD3}" type="presOf" srcId="{C0830063-6363-4FF9-B93E-1FCD33ACAF64}" destId="{B8932783-FDC6-4F6C-AF83-706F8A3C8295}" srcOrd="0" destOrd="0" presId="urn:microsoft.com/office/officeart/2005/8/layout/target3"/>
    <dgm:cxn modelId="{7CD2823E-61B2-465D-ABBF-B9A90B292040}" srcId="{4C0FD520-B02D-4D60-99F5-5D418E28BFF7}" destId="{2F2DBF85-0BA5-42FB-BCAC-9638DEF2E1BA}" srcOrd="1" destOrd="0" parTransId="{3CF89EAF-0CF2-4EB8-9596-E63E3533E514}" sibTransId="{8609368F-DBE9-4455-AFBA-0F8F706930B1}"/>
    <dgm:cxn modelId="{704E443B-1451-4FE4-B766-585A524A345F}" type="presOf" srcId="{4C0FD520-B02D-4D60-99F5-5D418E28BFF7}" destId="{FC7F9A5E-3C63-4C34-99FC-92BD32A57438}" srcOrd="1" destOrd="0" presId="urn:microsoft.com/office/officeart/2005/8/layout/target3"/>
    <dgm:cxn modelId="{954000F0-D853-4AFF-AC7A-88DD9D26BAF0}" srcId="{4E3AE3D9-2170-4DA7-82E3-226FC607CA9D}" destId="{65075229-6FA1-4F6E-9B43-51EB42CE65EB}" srcOrd="1" destOrd="0" parTransId="{B8345BB1-F30D-486F-9D70-795883768118}" sibTransId="{1F17546D-C7BF-42AE-8654-FFF718404090}"/>
    <dgm:cxn modelId="{D282FC52-3707-4A84-81D4-EAE18F47B991}" type="presOf" srcId="{A6AD9E37-CD1A-4966-9F31-620F37F77B6E}" destId="{0D5AEEA3-195F-4359-96EE-BC9BC6DD8DDE}" srcOrd="0" destOrd="5" presId="urn:microsoft.com/office/officeart/2005/8/layout/target3"/>
    <dgm:cxn modelId="{A4253C8B-5BC9-4C05-985C-5524650C3CAB}" type="presOf" srcId="{DEC1D5BA-E595-4EC1-85DF-3CEEB2977992}" destId="{0D5AEEA3-195F-4359-96EE-BC9BC6DD8DDE}" srcOrd="0" destOrd="0" presId="urn:microsoft.com/office/officeart/2005/8/layout/target3"/>
    <dgm:cxn modelId="{0F68E2A6-5C4F-4A5E-BF1E-86329D67F34A}" srcId="{4E3AE3D9-2170-4DA7-82E3-226FC607CA9D}" destId="{A6AD9E37-CD1A-4966-9F31-620F37F77B6E}" srcOrd="5" destOrd="0" parTransId="{DA98B248-1FD5-48D7-8E42-75A9D71ED489}" sibTransId="{BD71D466-F2C8-44AA-9E23-CCB2DC4DE181}"/>
    <dgm:cxn modelId="{25E31D6C-73AD-4FA0-AE6C-B2FDD59BE4EE}" srcId="{4C0FD520-B02D-4D60-99F5-5D418E28BFF7}" destId="{D329422A-941E-4D31-AA2F-859FEE0114B8}" srcOrd="0" destOrd="0" parTransId="{A0BAFABF-DF75-4EA4-B400-28B39BBE663D}" sibTransId="{4C9DF0FA-87C3-498A-83C3-4EAB1E11218C}"/>
    <dgm:cxn modelId="{082B17CF-8E4D-492C-83D1-9FFFF0D75BD0}" type="presParOf" srcId="{35677C88-5B56-4C0C-BD44-370AC9253E6D}" destId="{C1DA31F5-74F9-47B8-9E05-526B59B74EBC}" srcOrd="0" destOrd="0" presId="urn:microsoft.com/office/officeart/2005/8/layout/target3"/>
    <dgm:cxn modelId="{6F0479D5-B27C-4196-ADB9-B22BE8A42E16}" type="presParOf" srcId="{35677C88-5B56-4C0C-BD44-370AC9253E6D}" destId="{D0B83CE3-DEC0-4C29-B868-62C76D13A28B}" srcOrd="1" destOrd="0" presId="urn:microsoft.com/office/officeart/2005/8/layout/target3"/>
    <dgm:cxn modelId="{C825D8BC-C512-4173-A326-C2F242C4414B}" type="presParOf" srcId="{35677C88-5B56-4C0C-BD44-370AC9253E6D}" destId="{0483427E-0A7F-44C3-9749-0BAA67BDF029}" srcOrd="2" destOrd="0" presId="urn:microsoft.com/office/officeart/2005/8/layout/target3"/>
    <dgm:cxn modelId="{E2D23288-9131-4B7B-9992-A1A806B44AE6}" type="presParOf" srcId="{35677C88-5B56-4C0C-BD44-370AC9253E6D}" destId="{63AB589B-73B9-4832-8BF1-A6128ED5FDF6}" srcOrd="3" destOrd="0" presId="urn:microsoft.com/office/officeart/2005/8/layout/target3"/>
    <dgm:cxn modelId="{21A4CAB8-E22E-49F4-9095-57A13141821F}" type="presParOf" srcId="{35677C88-5B56-4C0C-BD44-370AC9253E6D}" destId="{B6E3E4CB-4557-4AE2-83A3-E65C33B1220A}" srcOrd="4" destOrd="0" presId="urn:microsoft.com/office/officeart/2005/8/layout/target3"/>
    <dgm:cxn modelId="{B40A9DA5-8FBE-4288-AECC-7E1A7ACFE638}" type="presParOf" srcId="{35677C88-5B56-4C0C-BD44-370AC9253E6D}" destId="{5EC44839-322A-4964-A762-5C059C7B7198}" srcOrd="5" destOrd="0" presId="urn:microsoft.com/office/officeart/2005/8/layout/target3"/>
    <dgm:cxn modelId="{29F774CE-10D1-4A86-8A3E-60A453EF4ED0}" type="presParOf" srcId="{35677C88-5B56-4C0C-BD44-370AC9253E6D}" destId="{2F2D5C80-D411-4FFF-87A4-A50A0AAB733A}" srcOrd="6" destOrd="0" presId="urn:microsoft.com/office/officeart/2005/8/layout/target3"/>
    <dgm:cxn modelId="{3BBD7EE5-9137-4767-A923-948D6CBED147}" type="presParOf" srcId="{35677C88-5B56-4C0C-BD44-370AC9253E6D}" destId="{693AEC55-AC18-4F03-9F6C-926F4653D0F0}" srcOrd="7" destOrd="0" presId="urn:microsoft.com/office/officeart/2005/8/layout/target3"/>
    <dgm:cxn modelId="{8E860C40-E572-4C52-81A5-B9CEE539E564}" type="presParOf" srcId="{35677C88-5B56-4C0C-BD44-370AC9253E6D}" destId="{14E153FE-6675-405C-B90E-F63BAD9CECEB}" srcOrd="8" destOrd="0" presId="urn:microsoft.com/office/officeart/2005/8/layout/target3"/>
    <dgm:cxn modelId="{5E051E2F-1D06-4654-9F0B-213477B4CE41}" type="presParOf" srcId="{35677C88-5B56-4C0C-BD44-370AC9253E6D}" destId="{7F519544-C06C-48DA-A9CA-71045E96DDA9}" srcOrd="9" destOrd="0" presId="urn:microsoft.com/office/officeart/2005/8/layout/target3"/>
    <dgm:cxn modelId="{80182392-FBFF-453E-8145-0260EB7E535B}" type="presParOf" srcId="{35677C88-5B56-4C0C-BD44-370AC9253E6D}" destId="{0D5AEEA3-195F-4359-96EE-BC9BC6DD8DDE}" srcOrd="10" destOrd="0" presId="urn:microsoft.com/office/officeart/2005/8/layout/target3"/>
    <dgm:cxn modelId="{AE8DE59D-0431-4005-8F0E-5C00CD278FAB}" type="presParOf" srcId="{35677C88-5B56-4C0C-BD44-370AC9253E6D}" destId="{FC7F9A5E-3C63-4C34-99FC-92BD32A57438}" srcOrd="11" destOrd="0" presId="urn:microsoft.com/office/officeart/2005/8/layout/target3"/>
    <dgm:cxn modelId="{C9B461C4-BBAE-4EEE-BC88-32438EE12198}" type="presParOf" srcId="{35677C88-5B56-4C0C-BD44-370AC9253E6D}" destId="{7D6A9BD2-FB41-4656-A71F-352445020FB3}" srcOrd="12" destOrd="0" presId="urn:microsoft.com/office/officeart/2005/8/layout/target3"/>
    <dgm:cxn modelId="{ABAD36AB-0D49-440C-849C-CEC3C5536EF9}" type="presParOf" srcId="{35677C88-5B56-4C0C-BD44-370AC9253E6D}" destId="{B78EAFA0-2555-4C48-B153-534DF1EF30D2}" srcOrd="13" destOrd="0" presId="urn:microsoft.com/office/officeart/2005/8/layout/target3"/>
    <dgm:cxn modelId="{52002810-54C8-41C1-89D5-2E1105DD1B3A}" type="presParOf" srcId="{35677C88-5B56-4C0C-BD44-370AC9253E6D}" destId="{B8932783-FDC6-4F6C-AF83-706F8A3C8295}"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2603"/>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84613" y="0"/>
            <a:ext cx="2971800" cy="502603"/>
          </a:xfrm>
          <a:prstGeom prst="rect">
            <a:avLst/>
          </a:prstGeom>
        </p:spPr>
        <p:txBody>
          <a:bodyPr vert="horz" lIns="91440" tIns="45720" rIns="91440" bIns="45720" rtlCol="0"/>
          <a:lstStyle>
            <a:lvl1pPr algn="r">
              <a:defRPr sz="1200"/>
            </a:lvl1pPr>
          </a:lstStyle>
          <a:p>
            <a:fld id="{E6C9F836-2BFC-4980-84FA-D79496E89DD6}" type="datetimeFigureOut">
              <a:rPr lang="hr-HR" smtClean="0"/>
              <a:pPr/>
              <a:t>18.10.2016.</a:t>
            </a:fld>
            <a:endParaRPr lang="hr-HR"/>
          </a:p>
        </p:txBody>
      </p:sp>
      <p:sp>
        <p:nvSpPr>
          <p:cNvPr id="4" name="Footer Placeholder 3"/>
          <p:cNvSpPr>
            <a:spLocks noGrp="1"/>
          </p:cNvSpPr>
          <p:nvPr>
            <p:ph type="ftr" sz="quarter" idx="2"/>
          </p:nvPr>
        </p:nvSpPr>
        <p:spPr>
          <a:xfrm>
            <a:off x="0" y="9547703"/>
            <a:ext cx="2971800" cy="502603"/>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84613" y="9547703"/>
            <a:ext cx="2971800" cy="502603"/>
          </a:xfrm>
          <a:prstGeom prst="rect">
            <a:avLst/>
          </a:prstGeom>
        </p:spPr>
        <p:txBody>
          <a:bodyPr vert="horz" lIns="91440" tIns="45720" rIns="91440" bIns="45720" rtlCol="0" anchor="b"/>
          <a:lstStyle>
            <a:lvl1pPr algn="r">
              <a:defRPr sz="1200"/>
            </a:lvl1pPr>
          </a:lstStyle>
          <a:p>
            <a:fld id="{8425081C-E0CE-421A-829E-EC41D9516154}" type="slidenum">
              <a:rPr lang="hr-HR" smtClean="0"/>
              <a:pPr/>
              <a:t>‹#›</a:t>
            </a:fld>
            <a:endParaRPr lang="hr-HR"/>
          </a:p>
        </p:txBody>
      </p:sp>
    </p:spTree>
    <p:extLst>
      <p:ext uri="{BB962C8B-B14F-4D97-AF65-F5344CB8AC3E}">
        <p14:creationId xmlns:p14="http://schemas.microsoft.com/office/powerpoint/2010/main" val="409180377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50260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hr-HR"/>
          </a:p>
        </p:txBody>
      </p:sp>
      <p:sp>
        <p:nvSpPr>
          <p:cNvPr id="6147" name="Rectangle 3"/>
          <p:cNvSpPr>
            <a:spLocks noGrp="1" noChangeArrowheads="1"/>
          </p:cNvSpPr>
          <p:nvPr>
            <p:ph type="dt" idx="1"/>
          </p:nvPr>
        </p:nvSpPr>
        <p:spPr bwMode="auto">
          <a:xfrm>
            <a:off x="3884613" y="0"/>
            <a:ext cx="2971800" cy="50260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hr-HR"/>
          </a:p>
        </p:txBody>
      </p:sp>
      <p:sp>
        <p:nvSpPr>
          <p:cNvPr id="24580" name="Rectangle 4"/>
          <p:cNvSpPr>
            <a:spLocks noGrp="1" noRot="1" noChangeAspect="1" noChangeArrowheads="1" noTextEdit="1"/>
          </p:cNvSpPr>
          <p:nvPr>
            <p:ph type="sldImg" idx="2"/>
          </p:nvPr>
        </p:nvSpPr>
        <p:spPr bwMode="auto">
          <a:xfrm>
            <a:off x="917575" y="754063"/>
            <a:ext cx="5022850" cy="3768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774724"/>
            <a:ext cx="5486400" cy="45234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r-HR" noProof="0" smtClean="0"/>
              <a:t>Click to edit Master text styles</a:t>
            </a:r>
          </a:p>
          <a:p>
            <a:pPr lvl="1"/>
            <a:r>
              <a:rPr lang="hr-HR" noProof="0" smtClean="0"/>
              <a:t>Second level</a:t>
            </a:r>
          </a:p>
          <a:p>
            <a:pPr lvl="2"/>
            <a:r>
              <a:rPr lang="hr-HR" noProof="0" smtClean="0"/>
              <a:t>Third level</a:t>
            </a:r>
          </a:p>
          <a:p>
            <a:pPr lvl="3"/>
            <a:r>
              <a:rPr lang="hr-HR" noProof="0" smtClean="0"/>
              <a:t>Fourth level</a:t>
            </a:r>
          </a:p>
          <a:p>
            <a:pPr lvl="4"/>
            <a:r>
              <a:rPr lang="hr-HR" noProof="0" smtClean="0"/>
              <a:t>Fifth level</a:t>
            </a:r>
          </a:p>
        </p:txBody>
      </p:sp>
      <p:sp>
        <p:nvSpPr>
          <p:cNvPr id="6150" name="Rectangle 6"/>
          <p:cNvSpPr>
            <a:spLocks noGrp="1" noChangeArrowheads="1"/>
          </p:cNvSpPr>
          <p:nvPr>
            <p:ph type="ftr" sz="quarter" idx="4"/>
          </p:nvPr>
        </p:nvSpPr>
        <p:spPr bwMode="auto">
          <a:xfrm>
            <a:off x="0" y="9547703"/>
            <a:ext cx="2971800" cy="50260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hr-HR"/>
          </a:p>
        </p:txBody>
      </p:sp>
      <p:sp>
        <p:nvSpPr>
          <p:cNvPr id="6151" name="Rectangle 7"/>
          <p:cNvSpPr>
            <a:spLocks noGrp="1" noChangeArrowheads="1"/>
          </p:cNvSpPr>
          <p:nvPr>
            <p:ph type="sldNum" sz="quarter" idx="5"/>
          </p:nvPr>
        </p:nvSpPr>
        <p:spPr bwMode="auto">
          <a:xfrm>
            <a:off x="3884613" y="9547703"/>
            <a:ext cx="2971800" cy="50260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3BBF9F0-B81B-4965-9E0A-37AC8DC4BE81}" type="slidenum">
              <a:rPr lang="hr-HR" altLang="x-none"/>
              <a:pPr/>
              <a:t>‹#›</a:t>
            </a:fld>
            <a:endParaRPr lang="hr-HR" altLang="x-none"/>
          </a:p>
        </p:txBody>
      </p:sp>
    </p:spTree>
    <p:extLst>
      <p:ext uri="{BB962C8B-B14F-4D97-AF65-F5344CB8AC3E}">
        <p14:creationId xmlns:p14="http://schemas.microsoft.com/office/powerpoint/2010/main" val="3940218914"/>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sz="1000" baseline="0" noProof="0" dirty="0" smtClean="0"/>
          </a:p>
        </p:txBody>
      </p:sp>
      <p:sp>
        <p:nvSpPr>
          <p:cNvPr id="4" name="Slide Number Placeholder 3"/>
          <p:cNvSpPr>
            <a:spLocks noGrp="1"/>
          </p:cNvSpPr>
          <p:nvPr>
            <p:ph type="sldNum" sz="quarter" idx="10"/>
          </p:nvPr>
        </p:nvSpPr>
        <p:spPr/>
        <p:txBody>
          <a:bodyPr/>
          <a:lstStyle/>
          <a:p>
            <a:fld id="{33BBF9F0-B81B-4965-9E0A-37AC8DC4BE81}" type="slidenum">
              <a:rPr lang="hr-HR" altLang="x-none" smtClean="0"/>
              <a:pPr/>
              <a:t>1</a:t>
            </a:fld>
            <a:endParaRPr lang="hr-HR" altLang="x-none"/>
          </a:p>
        </p:txBody>
      </p:sp>
      <p:sp>
        <p:nvSpPr>
          <p:cNvPr id="5" name="Footer Placeholder 4"/>
          <p:cNvSpPr>
            <a:spLocks noGrp="1"/>
          </p:cNvSpPr>
          <p:nvPr>
            <p:ph type="ftr" sz="quarter" idx="11"/>
          </p:nvPr>
        </p:nvSpPr>
        <p:spPr/>
        <p:txBody>
          <a:bodyPr/>
          <a:lstStyle/>
          <a:p>
            <a:pPr>
              <a:defRPr/>
            </a:pPr>
            <a:endParaRPr lang="hr-HR"/>
          </a:p>
        </p:txBody>
      </p:sp>
    </p:spTree>
    <p:extLst>
      <p:ext uri="{BB962C8B-B14F-4D97-AF65-F5344CB8AC3E}">
        <p14:creationId xmlns:p14="http://schemas.microsoft.com/office/powerpoint/2010/main" val="2404175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smtClean="0"/>
              <a:t>Francis Bacon. (1561–1626). In his essays „Of youth and Age” wrote</a:t>
            </a:r>
            <a:r>
              <a:rPr lang="en-US" baseline="0" noProof="0" dirty="0" smtClean="0"/>
              <a:t> about the difference</a:t>
            </a:r>
            <a:r>
              <a:rPr lang="hr-HR" baseline="0" noProof="0" dirty="0" smtClean="0"/>
              <a:t>s</a:t>
            </a:r>
            <a:r>
              <a:rPr lang="en-US" baseline="0" noProof="0" dirty="0" smtClean="0"/>
              <a:t> between the young and the old. Among other things he warn</a:t>
            </a:r>
            <a:r>
              <a:rPr lang="hr-HR" baseline="0" noProof="0" dirty="0" err="1" smtClean="0"/>
              <a:t>ed</a:t>
            </a:r>
            <a:r>
              <a:rPr lang="en-US" baseline="0" noProof="0" dirty="0" smtClean="0"/>
              <a:t> that </a:t>
            </a:r>
            <a:r>
              <a:rPr lang="en-US" noProof="0" dirty="0" smtClean="0"/>
              <a:t> </a:t>
            </a:r>
          </a:p>
          <a:p>
            <a:endParaRPr lang="en-US" noProof="0" dirty="0" smtClean="0"/>
          </a:p>
          <a:p>
            <a:r>
              <a:rPr lang="en-US" i="1" noProof="0" dirty="0" smtClean="0"/>
              <a:t>„Young men are fitter to invent than to judge; fitter for execution than for counsel; and fitter for new projects than for settled business.</a:t>
            </a:r>
          </a:p>
          <a:p>
            <a:endParaRPr lang="en-US" i="1" noProof="0" dirty="0" smtClean="0"/>
          </a:p>
          <a:p>
            <a:r>
              <a:rPr lang="en-US" i="1" noProof="0" dirty="0" smtClean="0"/>
              <a:t>Men of age object too much, consult too long, adventure too little, repent too soon, and seldom drive business home to the full period, but content themselves with a mediocrity of success.</a:t>
            </a:r>
          </a:p>
          <a:p>
            <a:endParaRPr lang="en-US" i="1" noProof="0" dirty="0" smtClean="0"/>
          </a:p>
          <a:p>
            <a:r>
              <a:rPr lang="en-US" i="1" noProof="0" dirty="0" smtClean="0"/>
              <a:t>Certainly it is good to compound employments of both„</a:t>
            </a:r>
          </a:p>
          <a:p>
            <a:endParaRPr lang="en-US" noProof="0" dirty="0" smtClean="0"/>
          </a:p>
          <a:p>
            <a:r>
              <a:rPr lang="en-US" noProof="0" dirty="0" smtClean="0"/>
              <a:t>So </a:t>
            </a:r>
            <a:r>
              <a:rPr lang="en-US" noProof="0" dirty="0" err="1" smtClean="0"/>
              <a:t>Francic</a:t>
            </a:r>
            <a:r>
              <a:rPr lang="en-US" noProof="0" dirty="0" smtClean="0"/>
              <a:t> </a:t>
            </a:r>
            <a:r>
              <a:rPr lang="hr-HR" noProof="0" dirty="0" smtClean="0"/>
              <a:t>B</a:t>
            </a:r>
            <a:r>
              <a:rPr lang="en-US" noProof="0" dirty="0" err="1" smtClean="0"/>
              <a:t>acon</a:t>
            </a:r>
            <a:r>
              <a:rPr lang="en-US" noProof="0" dirty="0" smtClean="0"/>
              <a:t> a long time ago </a:t>
            </a:r>
            <a:r>
              <a:rPr lang="en-US" noProof="0" dirty="0" err="1" smtClean="0"/>
              <a:t>recognised</a:t>
            </a:r>
            <a:r>
              <a:rPr lang="en-US" noProof="0" dirty="0" smtClean="0"/>
              <a:t> the need to combine</a:t>
            </a:r>
            <a:r>
              <a:rPr lang="hr-HR" noProof="0" dirty="0" smtClean="0"/>
              <a:t> </a:t>
            </a:r>
            <a:r>
              <a:rPr lang="hr-HR" noProof="0" dirty="0" err="1" smtClean="0"/>
              <a:t>in</a:t>
            </a:r>
            <a:r>
              <a:rPr lang="hr-HR" noProof="0" dirty="0" smtClean="0"/>
              <a:t> </a:t>
            </a:r>
            <a:r>
              <a:rPr lang="hr-HR" noProof="0" dirty="0" err="1" smtClean="0"/>
              <a:t>emplyoemnt</a:t>
            </a:r>
            <a:r>
              <a:rPr lang="hr-HR" noProof="0" dirty="0" smtClean="0"/>
              <a:t> </a:t>
            </a:r>
            <a:r>
              <a:rPr lang="en-US" baseline="0" noProof="0" dirty="0" smtClean="0"/>
              <a:t> </a:t>
            </a:r>
            <a:r>
              <a:rPr lang="en-US" b="1" u="sng" strike="noStrike" baseline="0" noProof="0" dirty="0" smtClean="0"/>
              <a:t>the </a:t>
            </a:r>
            <a:r>
              <a:rPr lang="en-US" b="1" u="sng" strike="noStrike" baseline="0" noProof="0" dirty="0" err="1" smtClean="0"/>
              <a:t>vigour</a:t>
            </a:r>
            <a:r>
              <a:rPr lang="en-US" b="1" u="sng" strike="noStrike" baseline="0" noProof="0" dirty="0" smtClean="0"/>
              <a:t> of the young and the vigilance of the old.  And the combination of the two is presented in </a:t>
            </a:r>
            <a:r>
              <a:rPr lang="en-US" b="1" u="sng" strike="noStrike" baseline="0" noProof="0" dirty="0" err="1" smtClean="0"/>
              <a:t>th</a:t>
            </a:r>
            <a:r>
              <a:rPr lang="hr-HR" b="1" u="sng" strike="noStrike" baseline="0" noProof="0" dirty="0" err="1" smtClean="0"/>
              <a:t>ese</a:t>
            </a:r>
            <a:r>
              <a:rPr lang="hr-HR" b="1" u="sng" strike="noStrike" baseline="0" noProof="0" dirty="0" smtClean="0"/>
              <a:t> </a:t>
            </a:r>
            <a:r>
              <a:rPr lang="en-US" b="1" u="sng" strike="noStrike" baseline="0" noProof="0" dirty="0" smtClean="0"/>
              <a:t>picture</a:t>
            </a:r>
            <a:r>
              <a:rPr lang="hr-HR" b="1" u="sng" strike="noStrike" baseline="0" noProof="0" dirty="0" smtClean="0"/>
              <a:t>s</a:t>
            </a:r>
            <a:r>
              <a:rPr lang="en-US" b="1" u="sng" strike="noStrike" baseline="0" noProof="0" dirty="0" smtClean="0"/>
              <a:t>. </a:t>
            </a:r>
            <a:endParaRPr lang="en-US" b="1" u="sng" strike="noStrike" noProof="0" dirty="0"/>
          </a:p>
        </p:txBody>
      </p:sp>
      <p:sp>
        <p:nvSpPr>
          <p:cNvPr id="4" name="Footer Placeholder 3"/>
          <p:cNvSpPr>
            <a:spLocks noGrp="1"/>
          </p:cNvSpPr>
          <p:nvPr>
            <p:ph type="ftr" sz="quarter" idx="10"/>
          </p:nvPr>
        </p:nvSpPr>
        <p:spPr/>
        <p:txBody>
          <a:bodyPr/>
          <a:lstStyle/>
          <a:p>
            <a:pPr>
              <a:defRPr/>
            </a:pPr>
            <a:endParaRPr lang="hr-HR"/>
          </a:p>
        </p:txBody>
      </p:sp>
      <p:sp>
        <p:nvSpPr>
          <p:cNvPr id="5" name="Slide Number Placeholder 4"/>
          <p:cNvSpPr>
            <a:spLocks noGrp="1"/>
          </p:cNvSpPr>
          <p:nvPr>
            <p:ph type="sldNum" sz="quarter" idx="11"/>
          </p:nvPr>
        </p:nvSpPr>
        <p:spPr/>
        <p:txBody>
          <a:bodyPr/>
          <a:lstStyle/>
          <a:p>
            <a:fld id="{33BBF9F0-B81B-4965-9E0A-37AC8DC4BE81}" type="slidenum">
              <a:rPr lang="hr-HR" altLang="x-none" smtClean="0"/>
              <a:pPr/>
              <a:t>10</a:t>
            </a:fld>
            <a:endParaRPr lang="hr-HR" altLang="x-none"/>
          </a:p>
        </p:txBody>
      </p:sp>
    </p:spTree>
    <p:extLst>
      <p:ext uri="{BB962C8B-B14F-4D97-AF65-F5344CB8AC3E}">
        <p14:creationId xmlns:p14="http://schemas.microsoft.com/office/powerpoint/2010/main" val="4032274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smtClean="0"/>
          </a:p>
        </p:txBody>
      </p:sp>
      <p:sp>
        <p:nvSpPr>
          <p:cNvPr id="4" name="Slide Number Placeholder 3"/>
          <p:cNvSpPr>
            <a:spLocks noGrp="1"/>
          </p:cNvSpPr>
          <p:nvPr>
            <p:ph type="sldNum" sz="quarter" idx="10"/>
          </p:nvPr>
        </p:nvSpPr>
        <p:spPr/>
        <p:txBody>
          <a:bodyPr/>
          <a:lstStyle/>
          <a:p>
            <a:fld id="{ADEF7609-2EFE-4588-89DB-6F9404AF0004}" type="slidenum">
              <a:rPr lang="en-US" smtClean="0"/>
              <a:pPr/>
              <a:t>11</a:t>
            </a:fld>
            <a:endParaRPr lang="en-US"/>
          </a:p>
        </p:txBody>
      </p:sp>
    </p:spTree>
    <p:extLst>
      <p:ext uri="{BB962C8B-B14F-4D97-AF65-F5344CB8AC3E}">
        <p14:creationId xmlns:p14="http://schemas.microsoft.com/office/powerpoint/2010/main" val="139229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Footer Placeholder 3"/>
          <p:cNvSpPr>
            <a:spLocks noGrp="1"/>
          </p:cNvSpPr>
          <p:nvPr>
            <p:ph type="ftr" sz="quarter" idx="10"/>
          </p:nvPr>
        </p:nvSpPr>
        <p:spPr/>
        <p:txBody>
          <a:bodyPr/>
          <a:lstStyle/>
          <a:p>
            <a:pPr>
              <a:defRPr/>
            </a:pPr>
            <a:endParaRPr lang="hr-HR"/>
          </a:p>
        </p:txBody>
      </p:sp>
      <p:sp>
        <p:nvSpPr>
          <p:cNvPr id="5" name="Slide Number Placeholder 4"/>
          <p:cNvSpPr>
            <a:spLocks noGrp="1"/>
          </p:cNvSpPr>
          <p:nvPr>
            <p:ph type="sldNum" sz="quarter" idx="11"/>
          </p:nvPr>
        </p:nvSpPr>
        <p:spPr/>
        <p:txBody>
          <a:bodyPr/>
          <a:lstStyle/>
          <a:p>
            <a:fld id="{33BBF9F0-B81B-4965-9E0A-37AC8DC4BE81}" type="slidenum">
              <a:rPr lang="hr-HR" altLang="x-none" smtClean="0"/>
              <a:pPr/>
              <a:t>2</a:t>
            </a:fld>
            <a:endParaRPr lang="hr-HR" altLang="x-none"/>
          </a:p>
        </p:txBody>
      </p:sp>
    </p:spTree>
    <p:extLst>
      <p:ext uri="{BB962C8B-B14F-4D97-AF65-F5344CB8AC3E}">
        <p14:creationId xmlns:p14="http://schemas.microsoft.com/office/powerpoint/2010/main" val="1890397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baseline="0" noProof="0" dirty="0" smtClean="0"/>
          </a:p>
        </p:txBody>
      </p:sp>
      <p:sp>
        <p:nvSpPr>
          <p:cNvPr id="4" name="Footer Placeholder 3"/>
          <p:cNvSpPr>
            <a:spLocks noGrp="1"/>
          </p:cNvSpPr>
          <p:nvPr>
            <p:ph type="ftr" sz="quarter" idx="10"/>
          </p:nvPr>
        </p:nvSpPr>
        <p:spPr/>
        <p:txBody>
          <a:bodyPr/>
          <a:lstStyle/>
          <a:p>
            <a:pPr>
              <a:defRPr/>
            </a:pPr>
            <a:endParaRPr lang="hr-HR"/>
          </a:p>
        </p:txBody>
      </p:sp>
      <p:sp>
        <p:nvSpPr>
          <p:cNvPr id="5" name="Slide Number Placeholder 4"/>
          <p:cNvSpPr>
            <a:spLocks noGrp="1"/>
          </p:cNvSpPr>
          <p:nvPr>
            <p:ph type="sldNum" sz="quarter" idx="11"/>
          </p:nvPr>
        </p:nvSpPr>
        <p:spPr/>
        <p:txBody>
          <a:bodyPr/>
          <a:lstStyle/>
          <a:p>
            <a:fld id="{33BBF9F0-B81B-4965-9E0A-37AC8DC4BE81}" type="slidenum">
              <a:rPr lang="hr-HR" altLang="x-none" smtClean="0"/>
              <a:pPr/>
              <a:t>3</a:t>
            </a:fld>
            <a:endParaRPr lang="hr-HR" altLang="x-none"/>
          </a:p>
        </p:txBody>
      </p:sp>
    </p:spTree>
    <p:extLst>
      <p:ext uri="{BB962C8B-B14F-4D97-AF65-F5344CB8AC3E}">
        <p14:creationId xmlns:p14="http://schemas.microsoft.com/office/powerpoint/2010/main" val="3122333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300"/>
              </a:spcBef>
            </a:pPr>
            <a:r>
              <a:rPr lang="en-US" baseline="0" noProof="0" dirty="0" smtClean="0"/>
              <a:t> </a:t>
            </a:r>
          </a:p>
        </p:txBody>
      </p:sp>
      <p:sp>
        <p:nvSpPr>
          <p:cNvPr id="4" name="Footer Placeholder 3"/>
          <p:cNvSpPr>
            <a:spLocks noGrp="1"/>
          </p:cNvSpPr>
          <p:nvPr>
            <p:ph type="ftr" sz="quarter" idx="10"/>
          </p:nvPr>
        </p:nvSpPr>
        <p:spPr/>
        <p:txBody>
          <a:bodyPr/>
          <a:lstStyle/>
          <a:p>
            <a:pPr>
              <a:defRPr/>
            </a:pPr>
            <a:endParaRPr lang="hr-HR"/>
          </a:p>
        </p:txBody>
      </p:sp>
      <p:sp>
        <p:nvSpPr>
          <p:cNvPr id="5" name="Slide Number Placeholder 4"/>
          <p:cNvSpPr>
            <a:spLocks noGrp="1"/>
          </p:cNvSpPr>
          <p:nvPr>
            <p:ph type="sldNum" sz="quarter" idx="11"/>
          </p:nvPr>
        </p:nvSpPr>
        <p:spPr/>
        <p:txBody>
          <a:bodyPr/>
          <a:lstStyle/>
          <a:p>
            <a:fld id="{33BBF9F0-B81B-4965-9E0A-37AC8DC4BE81}" type="slidenum">
              <a:rPr lang="hr-HR" altLang="x-none" smtClean="0"/>
              <a:pPr/>
              <a:t>4</a:t>
            </a:fld>
            <a:endParaRPr lang="hr-HR" altLang="x-none"/>
          </a:p>
        </p:txBody>
      </p:sp>
    </p:spTree>
    <p:extLst>
      <p:ext uri="{BB962C8B-B14F-4D97-AF65-F5344CB8AC3E}">
        <p14:creationId xmlns:p14="http://schemas.microsoft.com/office/powerpoint/2010/main" val="2067558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noProof="0" dirty="0" smtClean="0"/>
          </a:p>
        </p:txBody>
      </p:sp>
      <p:sp>
        <p:nvSpPr>
          <p:cNvPr id="4" name="Footer Placeholder 3"/>
          <p:cNvSpPr>
            <a:spLocks noGrp="1"/>
          </p:cNvSpPr>
          <p:nvPr>
            <p:ph type="ftr" sz="quarter" idx="10"/>
          </p:nvPr>
        </p:nvSpPr>
        <p:spPr/>
        <p:txBody>
          <a:bodyPr/>
          <a:lstStyle/>
          <a:p>
            <a:pPr>
              <a:defRPr/>
            </a:pPr>
            <a:endParaRPr lang="hr-HR"/>
          </a:p>
        </p:txBody>
      </p:sp>
      <p:sp>
        <p:nvSpPr>
          <p:cNvPr id="5" name="Slide Number Placeholder 4"/>
          <p:cNvSpPr>
            <a:spLocks noGrp="1"/>
          </p:cNvSpPr>
          <p:nvPr>
            <p:ph type="sldNum" sz="quarter" idx="11"/>
          </p:nvPr>
        </p:nvSpPr>
        <p:spPr/>
        <p:txBody>
          <a:bodyPr/>
          <a:lstStyle/>
          <a:p>
            <a:fld id="{33BBF9F0-B81B-4965-9E0A-37AC8DC4BE81}" type="slidenum">
              <a:rPr lang="hr-HR" altLang="x-none" smtClean="0"/>
              <a:pPr/>
              <a:t>5</a:t>
            </a:fld>
            <a:endParaRPr lang="hr-HR" altLang="x-none"/>
          </a:p>
        </p:txBody>
      </p:sp>
    </p:spTree>
    <p:extLst>
      <p:ext uri="{BB962C8B-B14F-4D97-AF65-F5344CB8AC3E}">
        <p14:creationId xmlns:p14="http://schemas.microsoft.com/office/powerpoint/2010/main" val="3523524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Footer Placeholder 3"/>
          <p:cNvSpPr>
            <a:spLocks noGrp="1"/>
          </p:cNvSpPr>
          <p:nvPr>
            <p:ph type="ftr" sz="quarter" idx="10"/>
          </p:nvPr>
        </p:nvSpPr>
        <p:spPr/>
        <p:txBody>
          <a:bodyPr/>
          <a:lstStyle/>
          <a:p>
            <a:pPr>
              <a:defRPr/>
            </a:pPr>
            <a:endParaRPr lang="hr-HR"/>
          </a:p>
        </p:txBody>
      </p:sp>
      <p:sp>
        <p:nvSpPr>
          <p:cNvPr id="5" name="Slide Number Placeholder 4"/>
          <p:cNvSpPr>
            <a:spLocks noGrp="1"/>
          </p:cNvSpPr>
          <p:nvPr>
            <p:ph type="sldNum" sz="quarter" idx="11"/>
          </p:nvPr>
        </p:nvSpPr>
        <p:spPr/>
        <p:txBody>
          <a:bodyPr/>
          <a:lstStyle/>
          <a:p>
            <a:fld id="{33BBF9F0-B81B-4965-9E0A-37AC8DC4BE81}" type="slidenum">
              <a:rPr lang="hr-HR" altLang="x-none" smtClean="0"/>
              <a:pPr/>
              <a:t>6</a:t>
            </a:fld>
            <a:endParaRPr lang="hr-HR" altLang="x-none"/>
          </a:p>
        </p:txBody>
      </p:sp>
    </p:spTree>
    <p:extLst>
      <p:ext uri="{BB962C8B-B14F-4D97-AF65-F5344CB8AC3E}">
        <p14:creationId xmlns:p14="http://schemas.microsoft.com/office/powerpoint/2010/main" val="1438874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b="0" strike="noStrike" dirty="0"/>
          </a:p>
        </p:txBody>
      </p:sp>
      <p:sp>
        <p:nvSpPr>
          <p:cNvPr id="4" name="Footer Placeholder 3"/>
          <p:cNvSpPr>
            <a:spLocks noGrp="1"/>
          </p:cNvSpPr>
          <p:nvPr>
            <p:ph type="ftr" sz="quarter" idx="10"/>
          </p:nvPr>
        </p:nvSpPr>
        <p:spPr/>
        <p:txBody>
          <a:bodyPr/>
          <a:lstStyle/>
          <a:p>
            <a:pPr>
              <a:defRPr/>
            </a:pPr>
            <a:endParaRPr lang="hr-HR"/>
          </a:p>
        </p:txBody>
      </p:sp>
      <p:sp>
        <p:nvSpPr>
          <p:cNvPr id="5" name="Slide Number Placeholder 4"/>
          <p:cNvSpPr>
            <a:spLocks noGrp="1"/>
          </p:cNvSpPr>
          <p:nvPr>
            <p:ph type="sldNum" sz="quarter" idx="11"/>
          </p:nvPr>
        </p:nvSpPr>
        <p:spPr/>
        <p:txBody>
          <a:bodyPr/>
          <a:lstStyle/>
          <a:p>
            <a:fld id="{33BBF9F0-B81B-4965-9E0A-37AC8DC4BE81}" type="slidenum">
              <a:rPr lang="hr-HR" altLang="x-none" smtClean="0"/>
              <a:pPr/>
              <a:t>7</a:t>
            </a:fld>
            <a:endParaRPr lang="hr-HR" altLang="x-none"/>
          </a:p>
        </p:txBody>
      </p:sp>
    </p:spTree>
    <p:extLst>
      <p:ext uri="{BB962C8B-B14F-4D97-AF65-F5344CB8AC3E}">
        <p14:creationId xmlns:p14="http://schemas.microsoft.com/office/powerpoint/2010/main" val="3797707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baseline="0" dirty="0" smtClean="0"/>
          </a:p>
          <a:p>
            <a:endParaRPr lang="hr-HR" dirty="0"/>
          </a:p>
        </p:txBody>
      </p:sp>
      <p:sp>
        <p:nvSpPr>
          <p:cNvPr id="4" name="Footer Placeholder 3"/>
          <p:cNvSpPr>
            <a:spLocks noGrp="1"/>
          </p:cNvSpPr>
          <p:nvPr>
            <p:ph type="ftr" sz="quarter" idx="10"/>
          </p:nvPr>
        </p:nvSpPr>
        <p:spPr/>
        <p:txBody>
          <a:bodyPr/>
          <a:lstStyle/>
          <a:p>
            <a:pPr>
              <a:defRPr/>
            </a:pPr>
            <a:endParaRPr lang="hr-HR"/>
          </a:p>
        </p:txBody>
      </p:sp>
      <p:sp>
        <p:nvSpPr>
          <p:cNvPr id="5" name="Slide Number Placeholder 4"/>
          <p:cNvSpPr>
            <a:spLocks noGrp="1"/>
          </p:cNvSpPr>
          <p:nvPr>
            <p:ph type="sldNum" sz="quarter" idx="11"/>
          </p:nvPr>
        </p:nvSpPr>
        <p:spPr/>
        <p:txBody>
          <a:bodyPr/>
          <a:lstStyle/>
          <a:p>
            <a:fld id="{33BBF9F0-B81B-4965-9E0A-37AC8DC4BE81}" type="slidenum">
              <a:rPr lang="hr-HR" altLang="x-none" smtClean="0"/>
              <a:pPr/>
              <a:t>8</a:t>
            </a:fld>
            <a:endParaRPr lang="hr-HR" altLang="x-none"/>
          </a:p>
        </p:txBody>
      </p:sp>
    </p:spTree>
    <p:extLst>
      <p:ext uri="{BB962C8B-B14F-4D97-AF65-F5344CB8AC3E}">
        <p14:creationId xmlns:p14="http://schemas.microsoft.com/office/powerpoint/2010/main" val="296503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smtClean="0"/>
              <a:t>Prolongation of working careers is</a:t>
            </a:r>
            <a:r>
              <a:rPr lang="en-US" baseline="0" dirty="0" smtClean="0"/>
              <a:t> a challenge for everyone: </a:t>
            </a:r>
            <a:r>
              <a:rPr lang="en-US" dirty="0" smtClean="0"/>
              <a:t>for the individuals,</a:t>
            </a:r>
            <a:r>
              <a:rPr lang="en-US" baseline="0" dirty="0" smtClean="0"/>
              <a:t> employers and for the state. Future challenges are linked to the policies that should work towards effective increases in the </a:t>
            </a:r>
            <a:r>
              <a:rPr lang="en-US" baseline="0" dirty="0" err="1" smtClean="0"/>
              <a:t>labour</a:t>
            </a:r>
            <a:r>
              <a:rPr lang="en-US" baseline="0" dirty="0" smtClean="0"/>
              <a:t> market participation of the elderly. Hence, states are responsible for normative framing of consistent policies that will work within their institutional and cultural context. </a:t>
            </a:r>
          </a:p>
          <a:p>
            <a:r>
              <a:rPr lang="en-US" baseline="0" dirty="0" smtClean="0"/>
              <a:t> </a:t>
            </a:r>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noProof="0" dirty="0" smtClean="0"/>
              <a:t>Regarding </a:t>
            </a:r>
            <a:r>
              <a:rPr lang="en-US" noProof="0" dirty="0" err="1" smtClean="0"/>
              <a:t>labour</a:t>
            </a:r>
            <a:r>
              <a:rPr lang="en-US" noProof="0" dirty="0" smtClean="0"/>
              <a:t> market policy,</a:t>
            </a:r>
            <a:r>
              <a:rPr lang="en-US" baseline="0" noProof="0" dirty="0" smtClean="0"/>
              <a:t> it seems to me that employment termination should not be linked to a certain age, or at least that the age limit should be put at the age much higher than the NRA (normal retirement age). </a:t>
            </a:r>
            <a:r>
              <a:rPr lang="en-US" baseline="0" noProof="0" dirty="0" err="1" smtClean="0"/>
              <a:t>Mandat</a:t>
            </a:r>
            <a:r>
              <a:rPr lang="hr-HR" baseline="0" noProof="0" dirty="0" smtClean="0"/>
              <a:t>o</a:t>
            </a:r>
            <a:r>
              <a:rPr lang="en-US" baseline="0" noProof="0" dirty="0" err="1" smtClean="0"/>
              <a:t>ry</a:t>
            </a:r>
            <a:r>
              <a:rPr lang="en-US" baseline="0" noProof="0" dirty="0" smtClean="0"/>
              <a:t> retirement legislation in the public sector is additionally controversial, because it increases redistribution between the economically active elderly in the private sector and the unproductive elderly in the public sector. </a:t>
            </a:r>
          </a:p>
          <a:p>
            <a:endParaRPr lang="en-US" baseline="0" noProof="0" dirty="0" smtClean="0"/>
          </a:p>
          <a:p>
            <a:r>
              <a:rPr lang="en-US" baseline="0" noProof="0" dirty="0" smtClean="0"/>
              <a:t>Due to retirement age increases , it is reasonable to expect additional pressures towards early </a:t>
            </a:r>
            <a:r>
              <a:rPr lang="en-US" baseline="0" noProof="0" dirty="0" err="1" smtClean="0"/>
              <a:t>labour</a:t>
            </a:r>
            <a:r>
              <a:rPr lang="en-US" baseline="0" noProof="0" dirty="0" smtClean="0"/>
              <a:t> market exits: for example due to unemployment, sickness or disability. Apart from activation logic aimed at full health recovery, partial retirement with </a:t>
            </a:r>
            <a:r>
              <a:rPr lang="en-US" baseline="0" noProof="0" dirty="0" err="1" smtClean="0"/>
              <a:t>actuarilly</a:t>
            </a:r>
            <a:r>
              <a:rPr lang="en-US" baseline="0" noProof="0" dirty="0" smtClean="0"/>
              <a:t> fair reduction of pension benefits might be a good strategy. Alternative work forms, such as voucher work, causal work, crowd work,  should be also subject to levying contributions and taxes. We must be careful that those that work in retirement</a:t>
            </a:r>
            <a:r>
              <a:rPr lang="hr-HR" baseline="0" noProof="0" dirty="0" smtClean="0"/>
              <a:t> </a:t>
            </a:r>
            <a:r>
              <a:rPr lang="hr-HR" baseline="0" noProof="0" dirty="0" err="1" smtClean="0"/>
              <a:t>and</a:t>
            </a:r>
            <a:r>
              <a:rPr lang="hr-HR" baseline="0" noProof="0" dirty="0" smtClean="0"/>
              <a:t> </a:t>
            </a:r>
            <a:r>
              <a:rPr lang="hr-HR" baseline="0" noProof="0" dirty="0" err="1" smtClean="0"/>
              <a:t>in</a:t>
            </a:r>
            <a:r>
              <a:rPr lang="hr-HR" baseline="0" noProof="0" dirty="0" smtClean="0"/>
              <a:t> </a:t>
            </a:r>
            <a:r>
              <a:rPr lang="hr-HR" baseline="0" noProof="0" dirty="0" err="1" smtClean="0"/>
              <a:t>these</a:t>
            </a:r>
            <a:r>
              <a:rPr lang="hr-HR" baseline="0" noProof="0" dirty="0" smtClean="0"/>
              <a:t> </a:t>
            </a:r>
            <a:r>
              <a:rPr lang="hr-HR" baseline="0" noProof="0" dirty="0" err="1" smtClean="0"/>
              <a:t>atypical</a:t>
            </a:r>
            <a:r>
              <a:rPr lang="hr-HR" baseline="0" noProof="0" dirty="0" smtClean="0"/>
              <a:t> </a:t>
            </a:r>
            <a:r>
              <a:rPr lang="hr-HR" baseline="0" noProof="0" dirty="0" err="1" smtClean="0"/>
              <a:t>work</a:t>
            </a:r>
            <a:r>
              <a:rPr lang="hr-HR" baseline="0" noProof="0" dirty="0" smtClean="0"/>
              <a:t> </a:t>
            </a:r>
            <a:r>
              <a:rPr lang="hr-HR" baseline="0" noProof="0" dirty="0" err="1" smtClean="0"/>
              <a:t>arrangments</a:t>
            </a:r>
            <a:r>
              <a:rPr lang="en-US" baseline="0" noProof="0" dirty="0" smtClean="0"/>
              <a:t> do not become cheaper labor compared to other workers, because it could impair the long-term financing of our pension systems. The importance of private pension savings and various pay-out arrangements within multi-pillar pension systems should not be neglected when it comes to non-working phases</a:t>
            </a:r>
            <a:r>
              <a:rPr lang="hr-HR" baseline="0" noProof="0" dirty="0" smtClean="0"/>
              <a:t>, </a:t>
            </a:r>
            <a:r>
              <a:rPr lang="hr-HR" baseline="0" noProof="0" dirty="0" err="1" smtClean="0"/>
              <a:t>and</a:t>
            </a:r>
            <a:r>
              <a:rPr lang="hr-HR" baseline="0" noProof="0" dirty="0" smtClean="0"/>
              <a:t> </a:t>
            </a:r>
            <a:r>
              <a:rPr lang="hr-HR" baseline="0" noProof="0" dirty="0" err="1" smtClean="0"/>
              <a:t>we</a:t>
            </a:r>
            <a:r>
              <a:rPr lang="hr-HR" baseline="0" noProof="0" dirty="0" smtClean="0"/>
              <a:t> </a:t>
            </a:r>
            <a:r>
              <a:rPr lang="hr-HR" baseline="0" noProof="0" dirty="0" err="1" smtClean="0"/>
              <a:t>will</a:t>
            </a:r>
            <a:r>
              <a:rPr lang="hr-HR" baseline="0" noProof="0" dirty="0" smtClean="0"/>
              <a:t> </a:t>
            </a:r>
            <a:r>
              <a:rPr lang="hr-HR" baseline="0" noProof="0" dirty="0" err="1" smtClean="0"/>
              <a:t>have</a:t>
            </a:r>
            <a:r>
              <a:rPr lang="hr-HR" baseline="0" noProof="0" dirty="0" smtClean="0"/>
              <a:t> more </a:t>
            </a:r>
            <a:r>
              <a:rPr lang="hr-HR" baseline="0" noProof="0" dirty="0" err="1" smtClean="0"/>
              <a:t>of</a:t>
            </a:r>
            <a:r>
              <a:rPr lang="hr-HR" baseline="0" noProof="0" dirty="0" smtClean="0"/>
              <a:t> </a:t>
            </a:r>
            <a:r>
              <a:rPr lang="hr-HR" baseline="0" noProof="0" dirty="0" err="1" smtClean="0"/>
              <a:t>those</a:t>
            </a:r>
            <a:r>
              <a:rPr lang="hr-HR" baseline="0" noProof="0" dirty="0" smtClean="0"/>
              <a:t> </a:t>
            </a:r>
            <a:r>
              <a:rPr lang="hr-HR" baseline="0" noProof="0" dirty="0" err="1" smtClean="0"/>
              <a:t>because</a:t>
            </a:r>
            <a:r>
              <a:rPr lang="hr-HR" baseline="0" noProof="0" dirty="0" smtClean="0"/>
              <a:t> </a:t>
            </a:r>
            <a:r>
              <a:rPr lang="hr-HR" baseline="0" noProof="0" dirty="0" err="1" smtClean="0"/>
              <a:t>people</a:t>
            </a:r>
            <a:r>
              <a:rPr lang="hr-HR" baseline="0" noProof="0" dirty="0" smtClean="0"/>
              <a:t> </a:t>
            </a:r>
            <a:r>
              <a:rPr lang="hr-HR" baseline="0" noProof="0" dirty="0" err="1" smtClean="0"/>
              <a:t>will</a:t>
            </a:r>
            <a:r>
              <a:rPr lang="hr-HR" baseline="0" noProof="0" dirty="0" smtClean="0"/>
              <a:t> start </a:t>
            </a:r>
            <a:r>
              <a:rPr lang="hr-HR" baseline="0" noProof="0" dirty="0" err="1" smtClean="0"/>
              <a:t>being</a:t>
            </a:r>
            <a:r>
              <a:rPr lang="hr-HR" baseline="0" noProof="0" dirty="0" smtClean="0"/>
              <a:t> </a:t>
            </a:r>
            <a:r>
              <a:rPr lang="hr-HR" baseline="0" noProof="0" dirty="0" err="1" smtClean="0"/>
              <a:t>tired</a:t>
            </a:r>
            <a:r>
              <a:rPr lang="hr-HR" baseline="0" noProof="0" dirty="0" smtClean="0"/>
              <a:t> </a:t>
            </a:r>
            <a:r>
              <a:rPr lang="hr-HR" baseline="0" noProof="0" dirty="0" err="1" smtClean="0"/>
              <a:t>from</a:t>
            </a:r>
            <a:r>
              <a:rPr lang="hr-HR" baseline="0" noProof="0" dirty="0" smtClean="0"/>
              <a:t> </a:t>
            </a:r>
            <a:r>
              <a:rPr lang="hr-HR" baseline="0" noProof="0" dirty="0" err="1" smtClean="0"/>
              <a:t>work</a:t>
            </a:r>
            <a:r>
              <a:rPr lang="hr-HR" baseline="0" noProof="0" dirty="0" smtClean="0"/>
              <a:t> </a:t>
            </a:r>
            <a:r>
              <a:rPr lang="hr-HR" baseline="0" noProof="0" dirty="0" err="1" smtClean="0"/>
              <a:t>and</a:t>
            </a:r>
            <a:r>
              <a:rPr lang="hr-HR" baseline="0" noProof="0" dirty="0" smtClean="0"/>
              <a:t> </a:t>
            </a:r>
            <a:r>
              <a:rPr lang="hr-HR" baseline="0" noProof="0" dirty="0" err="1" smtClean="0"/>
              <a:t>life</a:t>
            </a:r>
            <a:r>
              <a:rPr lang="hr-HR" baseline="0" noProof="0" dirty="0" smtClean="0"/>
              <a:t>. </a:t>
            </a:r>
            <a:endParaRPr lang="en-US" baseline="0" noProof="0" dirty="0" smtClean="0"/>
          </a:p>
          <a:p>
            <a:endParaRPr lang="en-US" baseline="0" noProof="0" dirty="0" smtClean="0"/>
          </a:p>
          <a:p>
            <a:r>
              <a:rPr lang="en-US" baseline="0" noProof="0" dirty="0" smtClean="0"/>
              <a:t>Employers have the challenge to keep „older” workers in </a:t>
            </a:r>
            <a:r>
              <a:rPr lang="en-US" baseline="0" noProof="0" dirty="0" err="1" smtClean="0"/>
              <a:t>emplo</a:t>
            </a:r>
            <a:r>
              <a:rPr lang="hr-HR" baseline="0" noProof="0" dirty="0" err="1" smtClean="0"/>
              <a:t>yme</a:t>
            </a:r>
            <a:r>
              <a:rPr lang="en-US" baseline="0" noProof="0" dirty="0" err="1" smtClean="0"/>
              <a:t>nt</a:t>
            </a:r>
            <a:r>
              <a:rPr lang="en-US" baseline="0" noProof="0" dirty="0" smtClean="0"/>
              <a:t> and to </a:t>
            </a:r>
            <a:r>
              <a:rPr lang="en-US" baseline="0" noProof="0" dirty="0" err="1" smtClean="0"/>
              <a:t>organise</a:t>
            </a:r>
            <a:r>
              <a:rPr lang="en-US" baseline="0" noProof="0" dirty="0" smtClean="0"/>
              <a:t> work in such a way as to be able to utilize all their working potential, while individuals should be encouraged to live healthy life styles in order to be able to keep their working capacity.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hr-HR" noProof="0" dirty="0" smtClean="0"/>
          </a:p>
          <a:p>
            <a:r>
              <a:rPr lang="en-US" b="1" strike="sngStrike" dirty="0" smtClean="0"/>
              <a:t>Freedom to choose an occupation and right to engage in work</a:t>
            </a:r>
            <a:endParaRPr lang="hr-HR" b="1" strike="sngStrike" dirty="0" smtClean="0"/>
          </a:p>
        </p:txBody>
      </p:sp>
      <p:sp>
        <p:nvSpPr>
          <p:cNvPr id="4" name="Slide Number Placeholder 3"/>
          <p:cNvSpPr>
            <a:spLocks noGrp="1"/>
          </p:cNvSpPr>
          <p:nvPr>
            <p:ph type="sldNum" sz="quarter" idx="10"/>
          </p:nvPr>
        </p:nvSpPr>
        <p:spPr/>
        <p:txBody>
          <a:bodyPr/>
          <a:lstStyle/>
          <a:p>
            <a:fld id="{ADEF7609-2EFE-4588-89DB-6F9404AF0004}" type="slidenum">
              <a:rPr lang="en-US" smtClean="0"/>
              <a:pPr/>
              <a:t>9</a:t>
            </a:fld>
            <a:endParaRPr lang="en-US"/>
          </a:p>
        </p:txBody>
      </p:sp>
    </p:spTree>
    <p:extLst>
      <p:ext uri="{BB962C8B-B14F-4D97-AF65-F5344CB8AC3E}">
        <p14:creationId xmlns:p14="http://schemas.microsoft.com/office/powerpoint/2010/main" val="318693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hr-HR"/>
          </a:p>
        </p:txBody>
      </p:sp>
      <p:sp>
        <p:nvSpPr>
          <p:cNvPr id="5" name="Footer Placeholder 4"/>
          <p:cNvSpPr>
            <a:spLocks noGrp="1"/>
          </p:cNvSpPr>
          <p:nvPr>
            <p:ph type="ftr" sz="quarter" idx="11"/>
          </p:nvPr>
        </p:nvSpPr>
        <p:spPr/>
        <p:txBody>
          <a:bodyPr/>
          <a:lstStyle/>
          <a:p>
            <a:pPr>
              <a:defRPr/>
            </a:pPr>
            <a:r>
              <a:rPr lang="en-US" smtClean="0"/>
              <a:t>I. Vukorepa: Flexible retirement</a:t>
            </a:r>
            <a:endParaRPr lang="hr-HR"/>
          </a:p>
        </p:txBody>
      </p:sp>
      <p:sp>
        <p:nvSpPr>
          <p:cNvPr id="6" name="Slide Number Placeholder 5"/>
          <p:cNvSpPr>
            <a:spLocks noGrp="1"/>
          </p:cNvSpPr>
          <p:nvPr>
            <p:ph type="sldNum" sz="quarter" idx="12"/>
          </p:nvPr>
        </p:nvSpPr>
        <p:spPr/>
        <p:txBody>
          <a:bodyPr/>
          <a:lstStyle/>
          <a:p>
            <a:fld id="{1471F5EC-EDC9-4A61-860B-D604FCE53903}" type="slidenum">
              <a:rPr lang="hr-HR" altLang="x-none" smtClean="0"/>
              <a:pPr/>
              <a:t>‹#›</a:t>
            </a:fld>
            <a:endParaRPr lang="hr-HR" altLang="x-none"/>
          </a:p>
        </p:txBody>
      </p:sp>
    </p:spTree>
    <p:extLst>
      <p:ext uri="{BB962C8B-B14F-4D97-AF65-F5344CB8AC3E}">
        <p14:creationId xmlns:p14="http://schemas.microsoft.com/office/powerpoint/2010/main" val="3207065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hr-HR"/>
          </a:p>
        </p:txBody>
      </p:sp>
      <p:sp>
        <p:nvSpPr>
          <p:cNvPr id="5" name="Footer Placeholder 4"/>
          <p:cNvSpPr>
            <a:spLocks noGrp="1"/>
          </p:cNvSpPr>
          <p:nvPr>
            <p:ph type="ftr" sz="quarter" idx="11"/>
          </p:nvPr>
        </p:nvSpPr>
        <p:spPr/>
        <p:txBody>
          <a:bodyPr/>
          <a:lstStyle/>
          <a:p>
            <a:pPr>
              <a:defRPr/>
            </a:pPr>
            <a:r>
              <a:rPr lang="en-US" smtClean="0"/>
              <a:t>I. Vukorepa: Flexible retirement</a:t>
            </a:r>
            <a:endParaRPr lang="hr-HR"/>
          </a:p>
        </p:txBody>
      </p:sp>
      <p:sp>
        <p:nvSpPr>
          <p:cNvPr id="6" name="Slide Number Placeholder 5"/>
          <p:cNvSpPr>
            <a:spLocks noGrp="1"/>
          </p:cNvSpPr>
          <p:nvPr>
            <p:ph type="sldNum" sz="quarter" idx="12"/>
          </p:nvPr>
        </p:nvSpPr>
        <p:spPr/>
        <p:txBody>
          <a:bodyPr/>
          <a:lstStyle/>
          <a:p>
            <a:fld id="{D0724C33-A0EE-4B5F-89E1-8221B383604E}" type="slidenum">
              <a:rPr lang="hr-HR" altLang="x-none" smtClean="0"/>
              <a:pPr/>
              <a:t>‹#›</a:t>
            </a:fld>
            <a:endParaRPr lang="hr-HR" altLang="x-none"/>
          </a:p>
        </p:txBody>
      </p:sp>
    </p:spTree>
    <p:extLst>
      <p:ext uri="{BB962C8B-B14F-4D97-AF65-F5344CB8AC3E}">
        <p14:creationId xmlns:p14="http://schemas.microsoft.com/office/powerpoint/2010/main" val="673572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hr-HR"/>
          </a:p>
        </p:txBody>
      </p:sp>
      <p:sp>
        <p:nvSpPr>
          <p:cNvPr id="5" name="Footer Placeholder 4"/>
          <p:cNvSpPr>
            <a:spLocks noGrp="1"/>
          </p:cNvSpPr>
          <p:nvPr>
            <p:ph type="ftr" sz="quarter" idx="11"/>
          </p:nvPr>
        </p:nvSpPr>
        <p:spPr/>
        <p:txBody>
          <a:bodyPr/>
          <a:lstStyle/>
          <a:p>
            <a:pPr>
              <a:defRPr/>
            </a:pPr>
            <a:r>
              <a:rPr lang="en-US" smtClean="0"/>
              <a:t>I. Vukorepa: Flexible retirement</a:t>
            </a:r>
            <a:endParaRPr lang="hr-HR"/>
          </a:p>
        </p:txBody>
      </p:sp>
      <p:sp>
        <p:nvSpPr>
          <p:cNvPr id="6" name="Slide Number Placeholder 5"/>
          <p:cNvSpPr>
            <a:spLocks noGrp="1"/>
          </p:cNvSpPr>
          <p:nvPr>
            <p:ph type="sldNum" sz="quarter" idx="12"/>
          </p:nvPr>
        </p:nvSpPr>
        <p:spPr/>
        <p:txBody>
          <a:bodyPr/>
          <a:lstStyle/>
          <a:p>
            <a:fld id="{E9AF294F-3C90-49F4-B0B2-F3CF27072564}" type="slidenum">
              <a:rPr lang="hr-HR" altLang="x-none" smtClean="0"/>
              <a:pPr/>
              <a:t>‹#›</a:t>
            </a:fld>
            <a:endParaRPr lang="hr-HR" altLang="x-none"/>
          </a:p>
        </p:txBody>
      </p:sp>
    </p:spTree>
    <p:extLst>
      <p:ext uri="{BB962C8B-B14F-4D97-AF65-F5344CB8AC3E}">
        <p14:creationId xmlns:p14="http://schemas.microsoft.com/office/powerpoint/2010/main" val="309439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hr-HR"/>
          </a:p>
        </p:txBody>
      </p:sp>
      <p:sp>
        <p:nvSpPr>
          <p:cNvPr id="5" name="Footer Placeholder 4"/>
          <p:cNvSpPr>
            <a:spLocks noGrp="1"/>
          </p:cNvSpPr>
          <p:nvPr>
            <p:ph type="ftr" sz="quarter" idx="11"/>
          </p:nvPr>
        </p:nvSpPr>
        <p:spPr/>
        <p:txBody>
          <a:bodyPr/>
          <a:lstStyle/>
          <a:p>
            <a:pPr>
              <a:defRPr/>
            </a:pPr>
            <a:r>
              <a:rPr lang="en-US" smtClean="0"/>
              <a:t>I. Vukorepa: Flexible retirement</a:t>
            </a:r>
            <a:endParaRPr lang="hr-HR"/>
          </a:p>
        </p:txBody>
      </p:sp>
      <p:sp>
        <p:nvSpPr>
          <p:cNvPr id="6" name="Slide Number Placeholder 5"/>
          <p:cNvSpPr>
            <a:spLocks noGrp="1"/>
          </p:cNvSpPr>
          <p:nvPr>
            <p:ph type="sldNum" sz="quarter" idx="12"/>
          </p:nvPr>
        </p:nvSpPr>
        <p:spPr/>
        <p:txBody>
          <a:bodyPr/>
          <a:lstStyle/>
          <a:p>
            <a:fld id="{4369C4CA-B93B-4CF7-8FA2-3B34E19789F6}" type="slidenum">
              <a:rPr lang="hr-HR" altLang="x-none" smtClean="0"/>
              <a:pPr/>
              <a:t>‹#›</a:t>
            </a:fld>
            <a:endParaRPr lang="hr-HR" altLang="x-none"/>
          </a:p>
        </p:txBody>
      </p:sp>
    </p:spTree>
    <p:extLst>
      <p:ext uri="{BB962C8B-B14F-4D97-AF65-F5344CB8AC3E}">
        <p14:creationId xmlns:p14="http://schemas.microsoft.com/office/powerpoint/2010/main" val="2056263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hr-HR"/>
          </a:p>
        </p:txBody>
      </p:sp>
      <p:sp>
        <p:nvSpPr>
          <p:cNvPr id="5" name="Footer Placeholder 4"/>
          <p:cNvSpPr>
            <a:spLocks noGrp="1"/>
          </p:cNvSpPr>
          <p:nvPr>
            <p:ph type="ftr" sz="quarter" idx="11"/>
          </p:nvPr>
        </p:nvSpPr>
        <p:spPr/>
        <p:txBody>
          <a:bodyPr/>
          <a:lstStyle/>
          <a:p>
            <a:pPr>
              <a:defRPr/>
            </a:pPr>
            <a:r>
              <a:rPr lang="en-US" smtClean="0"/>
              <a:t>I. Vukorepa: Flexible retirement</a:t>
            </a:r>
            <a:endParaRPr lang="hr-HR"/>
          </a:p>
        </p:txBody>
      </p:sp>
      <p:sp>
        <p:nvSpPr>
          <p:cNvPr id="6" name="Slide Number Placeholder 5"/>
          <p:cNvSpPr>
            <a:spLocks noGrp="1"/>
          </p:cNvSpPr>
          <p:nvPr>
            <p:ph type="sldNum" sz="quarter" idx="12"/>
          </p:nvPr>
        </p:nvSpPr>
        <p:spPr/>
        <p:txBody>
          <a:bodyPr/>
          <a:lstStyle/>
          <a:p>
            <a:fld id="{E5ABD26D-49CE-4CAE-94EE-44F4BB6B97F4}" type="slidenum">
              <a:rPr lang="hr-HR" altLang="x-none" smtClean="0"/>
              <a:pPr/>
              <a:t>‹#›</a:t>
            </a:fld>
            <a:endParaRPr lang="hr-HR" altLang="x-none"/>
          </a:p>
        </p:txBody>
      </p:sp>
    </p:spTree>
    <p:extLst>
      <p:ext uri="{BB962C8B-B14F-4D97-AF65-F5344CB8AC3E}">
        <p14:creationId xmlns:p14="http://schemas.microsoft.com/office/powerpoint/2010/main" val="939443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hr-HR"/>
          </a:p>
        </p:txBody>
      </p:sp>
      <p:sp>
        <p:nvSpPr>
          <p:cNvPr id="6" name="Footer Placeholder 5"/>
          <p:cNvSpPr>
            <a:spLocks noGrp="1"/>
          </p:cNvSpPr>
          <p:nvPr>
            <p:ph type="ftr" sz="quarter" idx="11"/>
          </p:nvPr>
        </p:nvSpPr>
        <p:spPr/>
        <p:txBody>
          <a:bodyPr/>
          <a:lstStyle/>
          <a:p>
            <a:pPr>
              <a:defRPr/>
            </a:pPr>
            <a:r>
              <a:rPr lang="en-US" smtClean="0"/>
              <a:t>I. Vukorepa: Flexible retirement</a:t>
            </a:r>
            <a:endParaRPr lang="hr-HR"/>
          </a:p>
        </p:txBody>
      </p:sp>
      <p:sp>
        <p:nvSpPr>
          <p:cNvPr id="7" name="Slide Number Placeholder 6"/>
          <p:cNvSpPr>
            <a:spLocks noGrp="1"/>
          </p:cNvSpPr>
          <p:nvPr>
            <p:ph type="sldNum" sz="quarter" idx="12"/>
          </p:nvPr>
        </p:nvSpPr>
        <p:spPr/>
        <p:txBody>
          <a:bodyPr/>
          <a:lstStyle/>
          <a:p>
            <a:fld id="{74BDC6EA-53E6-4D0B-96CE-8A363B65AD9C}" type="slidenum">
              <a:rPr lang="hr-HR" altLang="x-none" smtClean="0"/>
              <a:pPr/>
              <a:t>‹#›</a:t>
            </a:fld>
            <a:endParaRPr lang="hr-HR" altLang="x-none"/>
          </a:p>
        </p:txBody>
      </p:sp>
    </p:spTree>
    <p:extLst>
      <p:ext uri="{BB962C8B-B14F-4D97-AF65-F5344CB8AC3E}">
        <p14:creationId xmlns:p14="http://schemas.microsoft.com/office/powerpoint/2010/main" val="2030902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hr-HR"/>
          </a:p>
        </p:txBody>
      </p:sp>
      <p:sp>
        <p:nvSpPr>
          <p:cNvPr id="8" name="Footer Placeholder 7"/>
          <p:cNvSpPr>
            <a:spLocks noGrp="1"/>
          </p:cNvSpPr>
          <p:nvPr>
            <p:ph type="ftr" sz="quarter" idx="11"/>
          </p:nvPr>
        </p:nvSpPr>
        <p:spPr/>
        <p:txBody>
          <a:bodyPr/>
          <a:lstStyle/>
          <a:p>
            <a:pPr>
              <a:defRPr/>
            </a:pPr>
            <a:r>
              <a:rPr lang="en-US" smtClean="0"/>
              <a:t>I. Vukorepa: Flexible retirement</a:t>
            </a:r>
            <a:endParaRPr lang="hr-HR"/>
          </a:p>
        </p:txBody>
      </p:sp>
      <p:sp>
        <p:nvSpPr>
          <p:cNvPr id="9" name="Slide Number Placeholder 8"/>
          <p:cNvSpPr>
            <a:spLocks noGrp="1"/>
          </p:cNvSpPr>
          <p:nvPr>
            <p:ph type="sldNum" sz="quarter" idx="12"/>
          </p:nvPr>
        </p:nvSpPr>
        <p:spPr/>
        <p:txBody>
          <a:bodyPr/>
          <a:lstStyle/>
          <a:p>
            <a:fld id="{136C270F-BE35-40B3-99EA-C8CCB2D62563}" type="slidenum">
              <a:rPr lang="hr-HR" altLang="x-none" smtClean="0"/>
              <a:pPr/>
              <a:t>‹#›</a:t>
            </a:fld>
            <a:endParaRPr lang="hr-HR" altLang="x-none"/>
          </a:p>
        </p:txBody>
      </p:sp>
    </p:spTree>
    <p:extLst>
      <p:ext uri="{BB962C8B-B14F-4D97-AF65-F5344CB8AC3E}">
        <p14:creationId xmlns:p14="http://schemas.microsoft.com/office/powerpoint/2010/main" val="21069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hr-HR"/>
          </a:p>
        </p:txBody>
      </p:sp>
      <p:sp>
        <p:nvSpPr>
          <p:cNvPr id="4" name="Footer Placeholder 3"/>
          <p:cNvSpPr>
            <a:spLocks noGrp="1"/>
          </p:cNvSpPr>
          <p:nvPr>
            <p:ph type="ftr" sz="quarter" idx="11"/>
          </p:nvPr>
        </p:nvSpPr>
        <p:spPr/>
        <p:txBody>
          <a:bodyPr/>
          <a:lstStyle/>
          <a:p>
            <a:pPr>
              <a:defRPr/>
            </a:pPr>
            <a:r>
              <a:rPr lang="en-US" smtClean="0"/>
              <a:t>I. Vukorepa: Flexible retirement</a:t>
            </a:r>
            <a:endParaRPr lang="hr-HR"/>
          </a:p>
        </p:txBody>
      </p:sp>
      <p:sp>
        <p:nvSpPr>
          <p:cNvPr id="5" name="Slide Number Placeholder 4"/>
          <p:cNvSpPr>
            <a:spLocks noGrp="1"/>
          </p:cNvSpPr>
          <p:nvPr>
            <p:ph type="sldNum" sz="quarter" idx="12"/>
          </p:nvPr>
        </p:nvSpPr>
        <p:spPr/>
        <p:txBody>
          <a:bodyPr/>
          <a:lstStyle/>
          <a:p>
            <a:fld id="{192BBF8D-54B9-4CDD-8F99-03D7829327AD}" type="slidenum">
              <a:rPr lang="hr-HR" altLang="x-none" smtClean="0"/>
              <a:pPr/>
              <a:t>‹#›</a:t>
            </a:fld>
            <a:endParaRPr lang="hr-HR" altLang="x-none"/>
          </a:p>
        </p:txBody>
      </p:sp>
    </p:spTree>
    <p:extLst>
      <p:ext uri="{BB962C8B-B14F-4D97-AF65-F5344CB8AC3E}">
        <p14:creationId xmlns:p14="http://schemas.microsoft.com/office/powerpoint/2010/main" val="204254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hr-HR"/>
          </a:p>
        </p:txBody>
      </p:sp>
      <p:sp>
        <p:nvSpPr>
          <p:cNvPr id="3" name="Footer Placeholder 2"/>
          <p:cNvSpPr>
            <a:spLocks noGrp="1"/>
          </p:cNvSpPr>
          <p:nvPr>
            <p:ph type="ftr" sz="quarter" idx="11"/>
          </p:nvPr>
        </p:nvSpPr>
        <p:spPr/>
        <p:txBody>
          <a:bodyPr/>
          <a:lstStyle/>
          <a:p>
            <a:pPr>
              <a:defRPr/>
            </a:pPr>
            <a:r>
              <a:rPr lang="en-US" smtClean="0"/>
              <a:t>I. Vukorepa: Flexible retirement</a:t>
            </a:r>
            <a:endParaRPr lang="hr-HR"/>
          </a:p>
        </p:txBody>
      </p:sp>
      <p:sp>
        <p:nvSpPr>
          <p:cNvPr id="4" name="Slide Number Placeholder 3"/>
          <p:cNvSpPr>
            <a:spLocks noGrp="1"/>
          </p:cNvSpPr>
          <p:nvPr>
            <p:ph type="sldNum" sz="quarter" idx="12"/>
          </p:nvPr>
        </p:nvSpPr>
        <p:spPr/>
        <p:txBody>
          <a:bodyPr/>
          <a:lstStyle/>
          <a:p>
            <a:fld id="{B29D302D-C855-4AB7-9CDD-3AC33CBDADCA}" type="slidenum">
              <a:rPr lang="hr-HR" altLang="x-none" smtClean="0"/>
              <a:pPr/>
              <a:t>‹#›</a:t>
            </a:fld>
            <a:endParaRPr lang="hr-HR" altLang="x-none"/>
          </a:p>
        </p:txBody>
      </p:sp>
    </p:spTree>
    <p:extLst>
      <p:ext uri="{BB962C8B-B14F-4D97-AF65-F5344CB8AC3E}">
        <p14:creationId xmlns:p14="http://schemas.microsoft.com/office/powerpoint/2010/main" val="383289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hr-HR"/>
          </a:p>
        </p:txBody>
      </p:sp>
      <p:sp>
        <p:nvSpPr>
          <p:cNvPr id="6" name="Footer Placeholder 5"/>
          <p:cNvSpPr>
            <a:spLocks noGrp="1"/>
          </p:cNvSpPr>
          <p:nvPr>
            <p:ph type="ftr" sz="quarter" idx="11"/>
          </p:nvPr>
        </p:nvSpPr>
        <p:spPr/>
        <p:txBody>
          <a:bodyPr/>
          <a:lstStyle/>
          <a:p>
            <a:pPr>
              <a:defRPr/>
            </a:pPr>
            <a:r>
              <a:rPr lang="en-US" smtClean="0"/>
              <a:t>I. Vukorepa: Flexible retirement</a:t>
            </a:r>
            <a:endParaRPr lang="hr-HR"/>
          </a:p>
        </p:txBody>
      </p:sp>
      <p:sp>
        <p:nvSpPr>
          <p:cNvPr id="7" name="Slide Number Placeholder 6"/>
          <p:cNvSpPr>
            <a:spLocks noGrp="1"/>
          </p:cNvSpPr>
          <p:nvPr>
            <p:ph type="sldNum" sz="quarter" idx="12"/>
          </p:nvPr>
        </p:nvSpPr>
        <p:spPr/>
        <p:txBody>
          <a:bodyPr/>
          <a:lstStyle/>
          <a:p>
            <a:fld id="{87FB8733-82E9-4F86-ADEC-DAD604EC98DB}" type="slidenum">
              <a:rPr lang="hr-HR" altLang="x-none" smtClean="0"/>
              <a:pPr/>
              <a:t>‹#›</a:t>
            </a:fld>
            <a:endParaRPr lang="hr-HR" altLang="x-none"/>
          </a:p>
        </p:txBody>
      </p:sp>
    </p:spTree>
    <p:extLst>
      <p:ext uri="{BB962C8B-B14F-4D97-AF65-F5344CB8AC3E}">
        <p14:creationId xmlns:p14="http://schemas.microsoft.com/office/powerpoint/2010/main" val="63849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hr-HR"/>
          </a:p>
        </p:txBody>
      </p:sp>
      <p:sp>
        <p:nvSpPr>
          <p:cNvPr id="6" name="Footer Placeholder 5"/>
          <p:cNvSpPr>
            <a:spLocks noGrp="1"/>
          </p:cNvSpPr>
          <p:nvPr>
            <p:ph type="ftr" sz="quarter" idx="11"/>
          </p:nvPr>
        </p:nvSpPr>
        <p:spPr/>
        <p:txBody>
          <a:bodyPr/>
          <a:lstStyle/>
          <a:p>
            <a:pPr>
              <a:defRPr/>
            </a:pPr>
            <a:r>
              <a:rPr lang="en-US" smtClean="0"/>
              <a:t>I. Vukorepa: Flexible retirement</a:t>
            </a:r>
            <a:endParaRPr lang="hr-HR"/>
          </a:p>
        </p:txBody>
      </p:sp>
      <p:sp>
        <p:nvSpPr>
          <p:cNvPr id="7" name="Slide Number Placeholder 6"/>
          <p:cNvSpPr>
            <a:spLocks noGrp="1"/>
          </p:cNvSpPr>
          <p:nvPr>
            <p:ph type="sldNum" sz="quarter" idx="12"/>
          </p:nvPr>
        </p:nvSpPr>
        <p:spPr/>
        <p:txBody>
          <a:bodyPr/>
          <a:lstStyle/>
          <a:p>
            <a:fld id="{455D33FA-50B6-4346-95A3-0AF41B626913}" type="slidenum">
              <a:rPr lang="hr-HR" altLang="x-none" smtClean="0"/>
              <a:pPr/>
              <a:t>‹#›</a:t>
            </a:fld>
            <a:endParaRPr lang="hr-HR" altLang="x-none"/>
          </a:p>
        </p:txBody>
      </p:sp>
    </p:spTree>
    <p:extLst>
      <p:ext uri="{BB962C8B-B14F-4D97-AF65-F5344CB8AC3E}">
        <p14:creationId xmlns:p14="http://schemas.microsoft.com/office/powerpoint/2010/main" val="1199969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hr-H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I. Vukorepa: Flexible retirement</a:t>
            </a:r>
            <a:endParaRPr lang="hr-H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F27BB-AB40-49AD-B437-1C2557571C57}" type="slidenum">
              <a:rPr lang="hr-HR" altLang="x-none" smtClean="0"/>
              <a:pPr/>
              <a:t>‹#›</a:t>
            </a:fld>
            <a:endParaRPr lang="hr-HR" altLang="x-none"/>
          </a:p>
        </p:txBody>
      </p:sp>
    </p:spTree>
    <p:extLst>
      <p:ext uri="{BB962C8B-B14F-4D97-AF65-F5344CB8AC3E}">
        <p14:creationId xmlns:p14="http://schemas.microsoft.com/office/powerpoint/2010/main" val="3473490841"/>
      </p:ext>
    </p:extLst>
  </p:cSld>
  <p:clrMap bg1="lt1" tx1="dk1" bg2="lt2" tx2="dk2" accent1="accent1" accent2="accent2" accent3="accent3" accent4="accent4" accent5="accent5" accent6="accent6" hlink="hlink" folHlink="folHlink"/>
  <p:sldLayoutIdLst>
    <p:sldLayoutId id="2147484121" r:id="rId1"/>
    <p:sldLayoutId id="2147484122" r:id="rId2"/>
    <p:sldLayoutId id="2147484123" r:id="rId3"/>
    <p:sldLayoutId id="2147484124" r:id="rId4"/>
    <p:sldLayoutId id="2147484125" r:id="rId5"/>
    <p:sldLayoutId id="2147484126" r:id="rId6"/>
    <p:sldLayoutId id="2147484127" r:id="rId7"/>
    <p:sldLayoutId id="2147484128" r:id="rId8"/>
    <p:sldLayoutId id="2147484129" r:id="rId9"/>
    <p:sldLayoutId id="2147484130" r:id="rId10"/>
    <p:sldLayoutId id="214748413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76872"/>
            <a:ext cx="7772400" cy="1008112"/>
          </a:xfrm>
        </p:spPr>
        <p:txBody>
          <a:bodyPr>
            <a:noAutofit/>
          </a:bodyPr>
          <a:lstStyle/>
          <a:p>
            <a:pPr algn="ctr" eaLnBrk="1" fontAlgn="auto" hangingPunct="1">
              <a:spcAft>
                <a:spcPts val="0"/>
              </a:spcAft>
              <a:defRPr/>
            </a:pPr>
            <a:r>
              <a:rPr lang="hr-HR" sz="2000" b="0" dirty="0">
                <a:solidFill>
                  <a:schemeClr val="tx1"/>
                </a:solidFill>
                <a:effectLst/>
              </a:rPr>
              <a:t/>
            </a:r>
            <a:br>
              <a:rPr lang="hr-HR" sz="2000" b="0" dirty="0">
                <a:solidFill>
                  <a:schemeClr val="tx1"/>
                </a:solidFill>
                <a:effectLst/>
              </a:rPr>
            </a:br>
            <a:r>
              <a:rPr lang="en-US" sz="3600" dirty="0">
                <a:solidFill>
                  <a:schemeClr val="tx1"/>
                </a:solidFill>
              </a:rPr>
              <a:t/>
            </a:r>
            <a:br>
              <a:rPr lang="en-US" sz="3600" dirty="0">
                <a:solidFill>
                  <a:schemeClr val="tx1"/>
                </a:solidFill>
              </a:rPr>
            </a:br>
            <a:r>
              <a:rPr lang="en-US" sz="3600" dirty="0" smtClean="0">
                <a:solidFill>
                  <a:schemeClr val="tx1"/>
                </a:solidFill>
                <a:latin typeface="+mn-lt"/>
              </a:rPr>
              <a:t>Flexible retirement</a:t>
            </a:r>
          </a:p>
        </p:txBody>
      </p:sp>
      <p:sp>
        <p:nvSpPr>
          <p:cNvPr id="9219" name="Rectangle 3"/>
          <p:cNvSpPr>
            <a:spLocks noGrp="1" noChangeArrowheads="1"/>
          </p:cNvSpPr>
          <p:nvPr>
            <p:ph type="subTitle" idx="1"/>
          </p:nvPr>
        </p:nvSpPr>
        <p:spPr>
          <a:xfrm>
            <a:off x="685800" y="3933056"/>
            <a:ext cx="7773988" cy="720079"/>
          </a:xfrm>
        </p:spPr>
        <p:txBody>
          <a:bodyPr>
            <a:normAutofit fontScale="92500" lnSpcReduction="20000"/>
          </a:bodyPr>
          <a:lstStyle/>
          <a:p>
            <a:pPr marR="0" algn="ctr" eaLnBrk="1" hangingPunct="1"/>
            <a:r>
              <a:rPr lang="hr-HR" altLang="x-none" sz="2600" dirty="0" smtClean="0">
                <a:latin typeface="+mj-lt"/>
              </a:rPr>
              <a:t>Doc. dr. sc. Ivana Vukorepa</a:t>
            </a:r>
          </a:p>
          <a:p>
            <a:pPr marR="0" algn="ctr" eaLnBrk="1" hangingPunct="1">
              <a:spcBef>
                <a:spcPts val="600"/>
              </a:spcBef>
            </a:pPr>
            <a:r>
              <a:rPr lang="hr-HR" altLang="x-none" sz="2600" dirty="0" smtClean="0">
                <a:latin typeface="+mj-lt"/>
              </a:rPr>
              <a:t>University </a:t>
            </a:r>
            <a:r>
              <a:rPr lang="hr-HR" altLang="x-none" sz="2600" dirty="0" err="1" smtClean="0">
                <a:latin typeface="+mj-lt"/>
              </a:rPr>
              <a:t>of</a:t>
            </a:r>
            <a:r>
              <a:rPr lang="hr-HR" altLang="x-none" sz="2600" dirty="0" smtClean="0">
                <a:latin typeface="+mj-lt"/>
              </a:rPr>
              <a:t> Zagreb </a:t>
            </a:r>
          </a:p>
        </p:txBody>
      </p:sp>
      <p:sp>
        <p:nvSpPr>
          <p:cNvPr id="5" name="Rectangle 2"/>
          <p:cNvSpPr txBox="1">
            <a:spLocks noChangeArrowheads="1"/>
          </p:cNvSpPr>
          <p:nvPr/>
        </p:nvSpPr>
        <p:spPr>
          <a:xfrm>
            <a:off x="828502" y="548680"/>
            <a:ext cx="7772400" cy="1080120"/>
          </a:xfrm>
          <a:prstGeom prst="rect">
            <a:avLst/>
          </a:prstGeom>
        </p:spPr>
        <p:txBody>
          <a:bodyPr vert="horz" anchor="b">
            <a:noAutofit/>
            <a:scene3d>
              <a:camera prst="orthographicFront"/>
              <a:lightRig rig="soft" dir="t"/>
            </a:scene3d>
            <a:sp3d prstMaterial="softEdge">
              <a:bevelT w="25400" h="25400"/>
            </a:sp3d>
          </a:bodyPr>
          <a:lstStyle>
            <a:lvl1pPr algn="r" rtl="0" eaLnBrk="0" fontAlgn="base" hangingPunct="0">
              <a:spcBef>
                <a:spcPct val="0"/>
              </a:spcBef>
              <a:spcAft>
                <a:spcPct val="0"/>
              </a:spcAft>
              <a:defRPr sz="48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eaLnBrk="1" fontAlgn="auto" hangingPunct="1">
              <a:spcAft>
                <a:spcPts val="0"/>
              </a:spcAft>
              <a:defRPr/>
            </a:pPr>
            <a:r>
              <a:rPr lang="en-US" sz="2400" b="0" dirty="0" smtClean="0">
                <a:solidFill>
                  <a:schemeClr val="tx1"/>
                </a:solidFill>
                <a:effectLst/>
              </a:rPr>
              <a:t>EISS Conference</a:t>
            </a:r>
            <a:r>
              <a:rPr lang="hr-HR" sz="2400" b="0" dirty="0" smtClean="0">
                <a:solidFill>
                  <a:schemeClr val="tx1"/>
                </a:solidFill>
                <a:effectLst/>
              </a:rPr>
              <a:t> 2016 </a:t>
            </a:r>
          </a:p>
          <a:p>
            <a:pPr algn="ctr" eaLnBrk="1" fontAlgn="auto" hangingPunct="1">
              <a:spcAft>
                <a:spcPts val="0"/>
              </a:spcAft>
              <a:defRPr/>
            </a:pPr>
            <a:r>
              <a:rPr lang="en-US" sz="2400" dirty="0" smtClean="0">
                <a:solidFill>
                  <a:schemeClr val="tx1"/>
                </a:solidFill>
                <a:effectLst/>
              </a:rPr>
              <a:t>Social Security and the </a:t>
            </a:r>
            <a:r>
              <a:rPr lang="hr-HR" sz="2400" dirty="0" smtClean="0">
                <a:solidFill>
                  <a:schemeClr val="tx1"/>
                </a:solidFill>
                <a:effectLst/>
              </a:rPr>
              <a:t>C</a:t>
            </a:r>
            <a:r>
              <a:rPr lang="en-US" sz="2400" dirty="0" smtClean="0">
                <a:solidFill>
                  <a:schemeClr val="tx1"/>
                </a:solidFill>
                <a:effectLst/>
              </a:rPr>
              <a:t>hanging Concept of Work </a:t>
            </a:r>
          </a:p>
          <a:p>
            <a:pPr algn="ctr" eaLnBrk="1" fontAlgn="auto" hangingPunct="1">
              <a:spcAft>
                <a:spcPts val="0"/>
              </a:spcAft>
              <a:defRPr/>
            </a:pPr>
            <a:r>
              <a:rPr lang="en-US" sz="2400" b="0" dirty="0" smtClean="0">
                <a:solidFill>
                  <a:schemeClr val="tx1"/>
                </a:solidFill>
                <a:effectLst/>
              </a:rPr>
              <a:t>Oslo</a:t>
            </a:r>
            <a:r>
              <a:rPr lang="hr-HR" sz="2400" b="0" dirty="0" smtClean="0">
                <a:solidFill>
                  <a:schemeClr val="tx1"/>
                </a:solidFill>
                <a:effectLst/>
              </a:rPr>
              <a:t>, 2</a:t>
            </a:r>
            <a:r>
              <a:rPr lang="en-US" sz="2400" b="0" dirty="0" smtClean="0">
                <a:solidFill>
                  <a:schemeClr val="tx1"/>
                </a:solidFill>
                <a:effectLst/>
              </a:rPr>
              <a:t>2 </a:t>
            </a:r>
            <a:r>
              <a:rPr lang="hr-HR" sz="2400" b="0" dirty="0" smtClean="0">
                <a:solidFill>
                  <a:schemeClr val="tx1"/>
                </a:solidFill>
                <a:effectLst/>
              </a:rPr>
              <a:t>– 23 </a:t>
            </a:r>
            <a:r>
              <a:rPr lang="en-US" sz="2400" b="0" dirty="0" smtClean="0">
                <a:solidFill>
                  <a:schemeClr val="tx1"/>
                </a:solidFill>
                <a:effectLst/>
              </a:rPr>
              <a:t>September 2016</a:t>
            </a:r>
          </a:p>
        </p:txBody>
      </p:sp>
      <p:pic>
        <p:nvPicPr>
          <p:cNvPr id="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5068359"/>
            <a:ext cx="4752528" cy="11137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hr-HR"/>
          </a:p>
        </p:txBody>
      </p:sp>
      <p:sp>
        <p:nvSpPr>
          <p:cNvPr id="2" name="Content Placeholder 1"/>
          <p:cNvSpPr>
            <a:spLocks noGrp="1"/>
          </p:cNvSpPr>
          <p:nvPr>
            <p:ph idx="1"/>
          </p:nvPr>
        </p:nvSpPr>
        <p:spPr/>
        <p:txBody>
          <a:bodyPr/>
          <a:lstStyle/>
          <a:p>
            <a:endParaRPr lang="hr-HR" dirty="0" smtClean="0"/>
          </a:p>
          <a:p>
            <a:pPr marL="109728" indent="0">
              <a:buNone/>
            </a:pPr>
            <a:r>
              <a:rPr lang="en-US" sz="6600" dirty="0" smtClean="0"/>
              <a:t>One more thing...</a:t>
            </a:r>
            <a:endParaRPr lang="hr-HR" sz="6600" dirty="0"/>
          </a:p>
        </p:txBody>
      </p:sp>
      <p:sp>
        <p:nvSpPr>
          <p:cNvPr id="3" name="Footer Placeholder 2"/>
          <p:cNvSpPr>
            <a:spLocks noGrp="1"/>
          </p:cNvSpPr>
          <p:nvPr>
            <p:ph type="ftr" sz="quarter" idx="11"/>
          </p:nvPr>
        </p:nvSpPr>
        <p:spPr/>
        <p:txBody>
          <a:bodyPr/>
          <a:lstStyle/>
          <a:p>
            <a:pPr>
              <a:defRPr/>
            </a:pPr>
            <a:r>
              <a:rPr lang="en-US" smtClean="0"/>
              <a:t>I. Vukorepa: Flexible retirement</a:t>
            </a:r>
            <a:endParaRPr lang="hr-HR"/>
          </a:p>
        </p:txBody>
      </p:sp>
      <p:sp>
        <p:nvSpPr>
          <p:cNvPr id="4" name="Slide Number Placeholder 3"/>
          <p:cNvSpPr>
            <a:spLocks noGrp="1"/>
          </p:cNvSpPr>
          <p:nvPr>
            <p:ph type="sldNum" sz="quarter" idx="12"/>
          </p:nvPr>
        </p:nvSpPr>
        <p:spPr/>
        <p:txBody>
          <a:bodyPr/>
          <a:lstStyle/>
          <a:p>
            <a:fld id="{4369C4CA-B93B-4CF7-8FA2-3B34E19789F6}" type="slidenum">
              <a:rPr lang="hr-HR" altLang="x-none" smtClean="0"/>
              <a:pPr/>
              <a:t>10</a:t>
            </a:fld>
            <a:endParaRPr lang="hr-HR" altLang="x-none"/>
          </a:p>
        </p:txBody>
      </p:sp>
    </p:spTree>
    <p:extLst>
      <p:ext uri="{BB962C8B-B14F-4D97-AF65-F5344CB8AC3E}">
        <p14:creationId xmlns:p14="http://schemas.microsoft.com/office/powerpoint/2010/main" val="27261619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3200" dirty="0" smtClean="0"/>
              <a:t>Vigor </a:t>
            </a:r>
            <a:r>
              <a:rPr lang="en-US" sz="3200" dirty="0"/>
              <a:t>of the young and the vigilance of the old</a:t>
            </a:r>
            <a:r>
              <a:rPr lang="en-US" sz="3200" dirty="0" smtClean="0"/>
              <a:t>!</a:t>
            </a:r>
            <a:endParaRPr lang="en-US" sz="3200" dirty="0"/>
          </a:p>
        </p:txBody>
      </p:sp>
      <p:sp>
        <p:nvSpPr>
          <p:cNvPr id="3" name="Footer Placeholder 2"/>
          <p:cNvSpPr>
            <a:spLocks noGrp="1"/>
          </p:cNvSpPr>
          <p:nvPr>
            <p:ph type="ftr" sz="quarter" idx="11"/>
          </p:nvPr>
        </p:nvSpPr>
        <p:spPr/>
        <p:txBody>
          <a:bodyPr/>
          <a:lstStyle/>
          <a:p>
            <a:r>
              <a:rPr lang="pl-PL" smtClean="0"/>
              <a:t>I. Vukorepa: Flexible retirement</a:t>
            </a:r>
            <a:endParaRPr lang="en-US" dirty="0"/>
          </a:p>
        </p:txBody>
      </p:sp>
      <p:sp>
        <p:nvSpPr>
          <p:cNvPr id="4" name="Slide Number Placeholder 3"/>
          <p:cNvSpPr>
            <a:spLocks noGrp="1"/>
          </p:cNvSpPr>
          <p:nvPr>
            <p:ph type="sldNum" sz="quarter" idx="12"/>
          </p:nvPr>
        </p:nvSpPr>
        <p:spPr/>
        <p:txBody>
          <a:bodyPr/>
          <a:lstStyle/>
          <a:p>
            <a:fld id="{5CB2D093-BF11-404E-87E0-02A65A224FD4}" type="slidenum">
              <a:rPr lang="en-US" smtClean="0"/>
              <a:pPr/>
              <a:t>11</a:t>
            </a:fld>
            <a:endParaRPr lang="en-US"/>
          </a:p>
        </p:txBody>
      </p:sp>
      <p:pic>
        <p:nvPicPr>
          <p:cNvPr id="6" name="Picture 2" descr="http://www.rba.hr/web/photos/flexiplus-baka.jpg"/>
          <p:cNvPicPr>
            <a:picLocks noChangeAspect="1" noChangeArrowheads="1"/>
          </p:cNvPicPr>
          <p:nvPr/>
        </p:nvPicPr>
        <p:blipFill>
          <a:blip r:embed="rId3" cstate="print"/>
          <a:srcRect/>
          <a:stretch>
            <a:fillRect/>
          </a:stretch>
        </p:blipFill>
        <p:spPr bwMode="auto">
          <a:xfrm>
            <a:off x="1043608" y="2060848"/>
            <a:ext cx="3072093" cy="3138849"/>
          </a:xfrm>
          <a:prstGeom prst="rect">
            <a:avLst/>
          </a:prstGeom>
          <a:solidFill>
            <a:srgbClr val="FFFF00"/>
          </a:solidFill>
          <a:ln w="9525">
            <a:solidFill>
              <a:schemeClr val="accent1"/>
            </a:solidFill>
            <a:miter lim="800000"/>
            <a:headEnd/>
            <a:tailEnd/>
          </a:ln>
        </p:spPr>
      </p:pic>
      <p:pic>
        <p:nvPicPr>
          <p:cNvPr id="10" name="Picture 9"/>
          <p:cNvPicPr>
            <a:picLocks noChangeAspect="1"/>
          </p:cNvPicPr>
          <p:nvPr/>
        </p:nvPicPr>
        <p:blipFill>
          <a:blip r:embed="rId4"/>
          <a:stretch>
            <a:fillRect/>
          </a:stretch>
        </p:blipFill>
        <p:spPr>
          <a:xfrm>
            <a:off x="4837770" y="2564904"/>
            <a:ext cx="3240360" cy="2160240"/>
          </a:xfrm>
          <a:prstGeom prst="rect">
            <a:avLst/>
          </a:prstGeom>
        </p:spPr>
      </p:pic>
    </p:spTree>
    <p:extLst>
      <p:ext uri="{BB962C8B-B14F-4D97-AF65-F5344CB8AC3E}">
        <p14:creationId xmlns:p14="http://schemas.microsoft.com/office/powerpoint/2010/main" val="383115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Outline:</a:t>
            </a:r>
            <a:endParaRPr lang="hr-HR" dirty="0"/>
          </a:p>
        </p:txBody>
      </p:sp>
      <p:sp>
        <p:nvSpPr>
          <p:cNvPr id="2" name="Content Placeholder 1"/>
          <p:cNvSpPr>
            <a:spLocks noGrp="1"/>
          </p:cNvSpPr>
          <p:nvPr>
            <p:ph idx="1"/>
          </p:nvPr>
        </p:nvSpPr>
        <p:spPr>
          <a:xfrm>
            <a:off x="628650" y="1844824"/>
            <a:ext cx="7886700" cy="4332139"/>
          </a:xfrm>
        </p:spPr>
        <p:txBody>
          <a:bodyPr>
            <a:normAutofit/>
          </a:bodyPr>
          <a:lstStyle/>
          <a:p>
            <a:r>
              <a:rPr lang="en-US" sz="3200" b="1" dirty="0" smtClean="0"/>
              <a:t>Why </a:t>
            </a:r>
            <a:r>
              <a:rPr lang="en-US" sz="3200" dirty="0" smtClean="0"/>
              <a:t>is it an important issue ?   </a:t>
            </a:r>
          </a:p>
          <a:p>
            <a:r>
              <a:rPr lang="en-US" sz="3200" b="1" dirty="0" smtClean="0"/>
              <a:t>What </a:t>
            </a:r>
            <a:r>
              <a:rPr lang="en-US" sz="3200" dirty="0" smtClean="0"/>
              <a:t>are countries doing now ?   </a:t>
            </a:r>
          </a:p>
          <a:p>
            <a:r>
              <a:rPr lang="en-US" sz="3200" b="1" dirty="0" smtClean="0"/>
              <a:t>How </a:t>
            </a:r>
            <a:r>
              <a:rPr lang="en-US" sz="3200" dirty="0" smtClean="0"/>
              <a:t>should we proceed in the future?  </a:t>
            </a:r>
          </a:p>
          <a:p>
            <a:endParaRPr lang="hr-HR" b="1" dirty="0"/>
          </a:p>
          <a:p>
            <a:endParaRPr lang="hr-HR" b="1" dirty="0" smtClean="0"/>
          </a:p>
          <a:p>
            <a:pPr marL="0" indent="0">
              <a:buNone/>
            </a:pPr>
            <a:endParaRPr lang="hr-HR" dirty="0" smtClean="0">
              <a:latin typeface="+mj-lt"/>
            </a:endParaRPr>
          </a:p>
          <a:p>
            <a:pPr marL="0" indent="0">
              <a:buNone/>
            </a:pPr>
            <a:r>
              <a:rPr lang="en-US" dirty="0" smtClean="0">
                <a:latin typeface="+mj-lt"/>
              </a:rPr>
              <a:t>sustainable pension systems with adequate benefits</a:t>
            </a:r>
          </a:p>
          <a:p>
            <a:pPr marL="0" indent="0">
              <a:buNone/>
            </a:pPr>
            <a:endParaRPr lang="hr-HR" dirty="0"/>
          </a:p>
        </p:txBody>
      </p:sp>
      <p:sp>
        <p:nvSpPr>
          <p:cNvPr id="3" name="Footer Placeholder 2"/>
          <p:cNvSpPr>
            <a:spLocks noGrp="1"/>
          </p:cNvSpPr>
          <p:nvPr>
            <p:ph type="ftr" sz="quarter" idx="11"/>
          </p:nvPr>
        </p:nvSpPr>
        <p:spPr/>
        <p:txBody>
          <a:bodyPr/>
          <a:lstStyle/>
          <a:p>
            <a:pPr>
              <a:defRPr/>
            </a:pPr>
            <a:r>
              <a:rPr lang="en-US" dirty="0" smtClean="0"/>
              <a:t>I. Vukorepa: Flexible retirement</a:t>
            </a:r>
            <a:endParaRPr lang="hr-HR" dirty="0"/>
          </a:p>
        </p:txBody>
      </p:sp>
      <p:sp>
        <p:nvSpPr>
          <p:cNvPr id="4" name="Slide Number Placeholder 3"/>
          <p:cNvSpPr>
            <a:spLocks noGrp="1"/>
          </p:cNvSpPr>
          <p:nvPr>
            <p:ph type="sldNum" sz="quarter" idx="12"/>
          </p:nvPr>
        </p:nvSpPr>
        <p:spPr/>
        <p:txBody>
          <a:bodyPr/>
          <a:lstStyle/>
          <a:p>
            <a:fld id="{4369C4CA-B93B-4CF7-8FA2-3B34E19789F6}" type="slidenum">
              <a:rPr lang="hr-HR" altLang="x-none" smtClean="0"/>
              <a:pPr/>
              <a:t>2</a:t>
            </a:fld>
            <a:endParaRPr lang="hr-HR" altLang="x-none"/>
          </a:p>
        </p:txBody>
      </p:sp>
      <p:sp>
        <p:nvSpPr>
          <p:cNvPr id="6" name="Down Arrow 5"/>
          <p:cNvSpPr/>
          <p:nvPr/>
        </p:nvSpPr>
        <p:spPr>
          <a:xfrm>
            <a:off x="3563888" y="3789040"/>
            <a:ext cx="1512168" cy="1008112"/>
          </a:xfrm>
          <a:prstGeom prst="down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985173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60438"/>
          </a:xfrm>
        </p:spPr>
        <p:txBody>
          <a:bodyPr>
            <a:normAutofit/>
          </a:bodyPr>
          <a:lstStyle/>
          <a:p>
            <a:r>
              <a:rPr lang="en-US" sz="3200" dirty="0" smtClean="0"/>
              <a:t>Why is flexible retirement important? </a:t>
            </a:r>
            <a:endParaRPr lang="en-US" sz="3200" dirty="0"/>
          </a:p>
        </p:txBody>
      </p:sp>
      <p:sp>
        <p:nvSpPr>
          <p:cNvPr id="18" name="Content Placeholder 17"/>
          <p:cNvSpPr>
            <a:spLocks noGrp="1"/>
          </p:cNvSpPr>
          <p:nvPr>
            <p:ph sz="half" idx="1"/>
          </p:nvPr>
        </p:nvSpPr>
        <p:spPr>
          <a:xfrm>
            <a:off x="628650" y="1484784"/>
            <a:ext cx="4303390" cy="4871567"/>
          </a:xfrm>
          <a:ln>
            <a:solidFill>
              <a:schemeClr val="tx1"/>
            </a:solidFill>
          </a:ln>
        </p:spPr>
        <p:txBody>
          <a:bodyPr>
            <a:noAutofit/>
          </a:bodyPr>
          <a:lstStyle/>
          <a:p>
            <a:r>
              <a:rPr lang="en-US" sz="2600" dirty="0" smtClean="0"/>
              <a:t>Demographic </a:t>
            </a:r>
            <a:r>
              <a:rPr lang="hr-HR" sz="2600" dirty="0" err="1" smtClean="0"/>
              <a:t>aging</a:t>
            </a:r>
            <a:endParaRPr lang="en-US" sz="2600" dirty="0" smtClean="0"/>
          </a:p>
          <a:p>
            <a:r>
              <a:rPr lang="hr-HR" sz="2600" dirty="0" err="1" smtClean="0"/>
              <a:t>L</a:t>
            </a:r>
            <a:r>
              <a:rPr lang="en-US" sz="2600" dirty="0" err="1" smtClean="0"/>
              <a:t>abour</a:t>
            </a:r>
            <a:r>
              <a:rPr lang="en-US" sz="2600" dirty="0" smtClean="0"/>
              <a:t> </a:t>
            </a:r>
            <a:r>
              <a:rPr lang="en-US" sz="2600" dirty="0"/>
              <a:t>market segmentation </a:t>
            </a:r>
            <a:endParaRPr lang="hr-HR" sz="2600" dirty="0" smtClean="0"/>
          </a:p>
          <a:p>
            <a:pPr lvl="1"/>
            <a:r>
              <a:rPr lang="en-US" sz="2200" dirty="0" smtClean="0"/>
              <a:t>Technological progress</a:t>
            </a:r>
          </a:p>
          <a:p>
            <a:pPr lvl="1"/>
            <a:r>
              <a:rPr lang="en-US" sz="2200" dirty="0" smtClean="0"/>
              <a:t>Globalization </a:t>
            </a:r>
            <a:endParaRPr lang="hr-HR" sz="2200" dirty="0" smtClean="0"/>
          </a:p>
          <a:p>
            <a:r>
              <a:rPr lang="en-US" sz="2600" dirty="0" smtClean="0"/>
              <a:t>Pension policy mismanagement</a:t>
            </a:r>
            <a:endParaRPr lang="hr-HR" sz="2600" dirty="0" smtClean="0"/>
          </a:p>
          <a:p>
            <a:r>
              <a:rPr lang="en-US" sz="2600" dirty="0" smtClean="0"/>
              <a:t>Retirement centered approach</a:t>
            </a:r>
            <a:endParaRPr lang="hr-HR" sz="2600" dirty="0" smtClean="0"/>
          </a:p>
          <a:p>
            <a:pPr marL="0" indent="0">
              <a:buNone/>
            </a:pPr>
            <a:endParaRPr lang="en-US" sz="2600" dirty="0" smtClean="0"/>
          </a:p>
          <a:p>
            <a:pPr marL="0" indent="0">
              <a:buNone/>
            </a:pPr>
            <a:r>
              <a:rPr lang="en-US" sz="2600" dirty="0" smtClean="0"/>
              <a:t>??? Sustainability ???</a:t>
            </a:r>
          </a:p>
          <a:p>
            <a:pPr marL="0" indent="0">
              <a:buNone/>
            </a:pPr>
            <a:r>
              <a:rPr lang="en-US" sz="2600" dirty="0" smtClean="0"/>
              <a:t>???  Adequacy   ???</a:t>
            </a:r>
            <a:endParaRPr lang="en-US" sz="2600" dirty="0"/>
          </a:p>
        </p:txBody>
      </p:sp>
      <p:sp>
        <p:nvSpPr>
          <p:cNvPr id="19" name="Content Placeholder 18"/>
          <p:cNvSpPr>
            <a:spLocks noGrp="1"/>
          </p:cNvSpPr>
          <p:nvPr>
            <p:ph sz="half" idx="2"/>
          </p:nvPr>
        </p:nvSpPr>
        <p:spPr>
          <a:xfrm>
            <a:off x="4932040" y="1690689"/>
            <a:ext cx="3583310" cy="4486274"/>
          </a:xfrm>
          <a:ln>
            <a:noFill/>
          </a:ln>
        </p:spPr>
        <p:txBody>
          <a:bodyPr>
            <a:normAutofit fontScale="92500" lnSpcReduction="20000"/>
          </a:bodyPr>
          <a:lstStyle/>
          <a:p>
            <a:pPr marL="0" indent="0" algn="ctr">
              <a:buNone/>
            </a:pPr>
            <a:endParaRPr lang="hr-HR" dirty="0" smtClean="0"/>
          </a:p>
          <a:p>
            <a:pPr marL="0" indent="0" algn="ctr">
              <a:buNone/>
            </a:pPr>
            <a:endParaRPr lang="hr-HR" dirty="0" smtClean="0"/>
          </a:p>
          <a:p>
            <a:pPr marL="0" indent="0" algn="ctr">
              <a:buNone/>
            </a:pPr>
            <a:endParaRPr lang="hr-HR" dirty="0"/>
          </a:p>
          <a:p>
            <a:pPr marL="0" indent="0" algn="ctr">
              <a:buNone/>
            </a:pPr>
            <a:endParaRPr lang="hr-HR" dirty="0" smtClean="0"/>
          </a:p>
          <a:p>
            <a:pPr marL="0" indent="0" algn="ctr">
              <a:buNone/>
            </a:pPr>
            <a:r>
              <a:rPr lang="en-US" sz="4100" dirty="0" smtClean="0"/>
              <a:t>Live </a:t>
            </a:r>
            <a:r>
              <a:rPr lang="en-US" sz="4100" dirty="0"/>
              <a:t>healthier!</a:t>
            </a:r>
          </a:p>
          <a:p>
            <a:pPr marL="0" indent="0" algn="ctr">
              <a:buNone/>
            </a:pPr>
            <a:endParaRPr lang="en-US" sz="4100" dirty="0"/>
          </a:p>
          <a:p>
            <a:pPr marL="0" indent="0" algn="ctr">
              <a:buNone/>
            </a:pPr>
            <a:r>
              <a:rPr lang="en-US" sz="4100" b="1" u="sng" dirty="0" smtClean="0"/>
              <a:t>Work </a:t>
            </a:r>
            <a:r>
              <a:rPr lang="en-US" sz="4100" b="1" u="sng" dirty="0"/>
              <a:t>longer</a:t>
            </a:r>
            <a:r>
              <a:rPr lang="en-US" sz="4100" b="1" u="sng" dirty="0" smtClean="0"/>
              <a:t>!</a:t>
            </a:r>
            <a:endParaRPr lang="hr-HR" sz="4100" b="1" u="sng" dirty="0" smtClean="0"/>
          </a:p>
          <a:p>
            <a:pPr marL="0" indent="0" algn="ctr">
              <a:buNone/>
            </a:pPr>
            <a:endParaRPr lang="en-US" sz="4100" dirty="0"/>
          </a:p>
          <a:p>
            <a:pPr marL="0" indent="0" algn="ctr">
              <a:buNone/>
            </a:pPr>
            <a:r>
              <a:rPr lang="en-US" sz="4100" dirty="0" smtClean="0"/>
              <a:t>Save </a:t>
            </a:r>
            <a:r>
              <a:rPr lang="en-US" sz="4100" dirty="0"/>
              <a:t>more!</a:t>
            </a:r>
          </a:p>
          <a:p>
            <a:pPr marL="0" indent="0" algn="ctr">
              <a:buNone/>
            </a:pPr>
            <a:endParaRPr lang="hr-HR" dirty="0"/>
          </a:p>
        </p:txBody>
      </p:sp>
      <p:sp>
        <p:nvSpPr>
          <p:cNvPr id="4" name="Footer Placeholder 3"/>
          <p:cNvSpPr>
            <a:spLocks noGrp="1"/>
          </p:cNvSpPr>
          <p:nvPr>
            <p:ph type="ftr" sz="quarter" idx="11"/>
          </p:nvPr>
        </p:nvSpPr>
        <p:spPr/>
        <p:txBody>
          <a:bodyPr/>
          <a:lstStyle/>
          <a:p>
            <a:r>
              <a:rPr lang="en-US" smtClean="0"/>
              <a:t>I. Vukorepa: Flexible retirement</a:t>
            </a:r>
            <a:endParaRPr lang="hr-HR"/>
          </a:p>
        </p:txBody>
      </p:sp>
      <p:sp>
        <p:nvSpPr>
          <p:cNvPr id="5" name="Slide Number Placeholder 4"/>
          <p:cNvSpPr>
            <a:spLocks noGrp="1"/>
          </p:cNvSpPr>
          <p:nvPr>
            <p:ph type="sldNum" sz="quarter" idx="12"/>
          </p:nvPr>
        </p:nvSpPr>
        <p:spPr/>
        <p:txBody>
          <a:bodyPr/>
          <a:lstStyle/>
          <a:p>
            <a:fld id="{4369C4CA-B93B-4CF7-8FA2-3B34E19789F6}" type="slidenum">
              <a:rPr lang="hr-HR" altLang="x-none" smtClean="0"/>
              <a:pPr/>
              <a:t>3</a:t>
            </a:fld>
            <a:endParaRPr lang="hr-HR" altLang="x-none"/>
          </a:p>
        </p:txBody>
      </p:sp>
      <p:sp>
        <p:nvSpPr>
          <p:cNvPr id="24" name="Striped Right Arrow 23"/>
          <p:cNvSpPr/>
          <p:nvPr/>
        </p:nvSpPr>
        <p:spPr>
          <a:xfrm>
            <a:off x="3887924" y="4653136"/>
            <a:ext cx="1368152" cy="875753"/>
          </a:xfrm>
          <a:prstGeom prst="strip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3422432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hr-HR" dirty="0" err="1" smtClean="0"/>
              <a:t>Flexible</a:t>
            </a:r>
            <a:r>
              <a:rPr lang="hr-HR" dirty="0" smtClean="0"/>
              <a:t> </a:t>
            </a:r>
            <a:r>
              <a:rPr lang="hr-HR" dirty="0" err="1" smtClean="0"/>
              <a:t>retirement</a:t>
            </a:r>
            <a:r>
              <a:rPr lang="hr-HR" dirty="0" smtClean="0"/>
              <a:t> - </a:t>
            </a:r>
            <a:r>
              <a:rPr lang="hr-HR" dirty="0" err="1" smtClean="0"/>
              <a:t>advantages</a:t>
            </a:r>
            <a:endParaRPr lang="hr-HR" dirty="0"/>
          </a:p>
        </p:txBody>
      </p:sp>
      <p:sp>
        <p:nvSpPr>
          <p:cNvPr id="2" name="Content Placeholder 1"/>
          <p:cNvSpPr>
            <a:spLocks noGrp="1"/>
          </p:cNvSpPr>
          <p:nvPr>
            <p:ph idx="1"/>
          </p:nvPr>
        </p:nvSpPr>
        <p:spPr>
          <a:xfrm>
            <a:off x="628650" y="1988840"/>
            <a:ext cx="7886700" cy="4188123"/>
          </a:xfrm>
        </p:spPr>
        <p:txBody>
          <a:bodyPr/>
          <a:lstStyle/>
          <a:p>
            <a:pPr>
              <a:spcBef>
                <a:spcPts val="1800"/>
              </a:spcBef>
            </a:pPr>
            <a:r>
              <a:rPr lang="hr-HR" sz="3200" dirty="0" err="1" smtClean="0"/>
              <a:t>complementary</a:t>
            </a:r>
            <a:r>
              <a:rPr lang="hr-HR" sz="3200" dirty="0" smtClean="0"/>
              <a:t> to </a:t>
            </a:r>
            <a:r>
              <a:rPr lang="hr-HR" sz="3200" dirty="0" err="1" smtClean="0"/>
              <a:t>retiremnt</a:t>
            </a:r>
            <a:r>
              <a:rPr lang="hr-HR" sz="3200" dirty="0" smtClean="0"/>
              <a:t> age </a:t>
            </a:r>
            <a:r>
              <a:rPr lang="hr-HR" sz="3200" dirty="0" err="1" smtClean="0"/>
              <a:t>increases</a:t>
            </a:r>
            <a:r>
              <a:rPr lang="hr-HR" sz="3200" dirty="0" smtClean="0"/>
              <a:t> </a:t>
            </a:r>
          </a:p>
          <a:p>
            <a:pPr>
              <a:spcBef>
                <a:spcPts val="1800"/>
              </a:spcBef>
            </a:pPr>
            <a:r>
              <a:rPr lang="hr-HR" sz="3200" dirty="0" err="1" smtClean="0"/>
              <a:t>preservation</a:t>
            </a:r>
            <a:r>
              <a:rPr lang="hr-HR" sz="3200" dirty="0" smtClean="0"/>
              <a:t> </a:t>
            </a:r>
            <a:r>
              <a:rPr lang="hr-HR" sz="3200" dirty="0" err="1" smtClean="0"/>
              <a:t>of</a:t>
            </a:r>
            <a:r>
              <a:rPr lang="hr-HR" sz="3200" dirty="0" smtClean="0"/>
              <a:t> human </a:t>
            </a:r>
            <a:r>
              <a:rPr lang="hr-HR" sz="3200" dirty="0" err="1" smtClean="0"/>
              <a:t>capital</a:t>
            </a:r>
            <a:r>
              <a:rPr lang="hr-HR" sz="3200" dirty="0" smtClean="0"/>
              <a:t> </a:t>
            </a:r>
          </a:p>
          <a:p>
            <a:pPr>
              <a:spcBef>
                <a:spcPts val="1800"/>
              </a:spcBef>
            </a:pPr>
            <a:r>
              <a:rPr lang="hr-HR" sz="3200" dirty="0" err="1" smtClean="0"/>
              <a:t>allows</a:t>
            </a:r>
            <a:r>
              <a:rPr lang="hr-HR" sz="3200" dirty="0" smtClean="0"/>
              <a:t> talent </a:t>
            </a:r>
            <a:r>
              <a:rPr lang="hr-HR" sz="3200" dirty="0" err="1" smtClean="0"/>
              <a:t>phasing</a:t>
            </a:r>
            <a:r>
              <a:rPr lang="hr-HR" sz="3200" dirty="0" smtClean="0"/>
              <a:t> </a:t>
            </a:r>
            <a:r>
              <a:rPr lang="hr-HR" sz="3200" dirty="0" err="1" smtClean="0"/>
              <a:t>in</a:t>
            </a:r>
            <a:r>
              <a:rPr lang="hr-HR" sz="3200" dirty="0" smtClean="0"/>
              <a:t> &amp; </a:t>
            </a:r>
            <a:r>
              <a:rPr lang="hr-HR" sz="3200" dirty="0" err="1" smtClean="0"/>
              <a:t>out</a:t>
            </a:r>
            <a:r>
              <a:rPr lang="hr-HR" sz="3200" dirty="0" smtClean="0"/>
              <a:t> </a:t>
            </a:r>
            <a:r>
              <a:rPr lang="en-US" sz="3200" dirty="0" smtClean="0"/>
              <a:t> </a:t>
            </a:r>
            <a:endParaRPr lang="hr-HR" sz="3200" dirty="0" smtClean="0"/>
          </a:p>
          <a:p>
            <a:pPr>
              <a:spcBef>
                <a:spcPts val="1800"/>
              </a:spcBef>
            </a:pPr>
            <a:r>
              <a:rPr lang="hr-HR" sz="3200" dirty="0" err="1" smtClean="0"/>
              <a:t>solution</a:t>
            </a:r>
            <a:r>
              <a:rPr lang="hr-HR" sz="3200" dirty="0" smtClean="0"/>
              <a:t> to </a:t>
            </a:r>
            <a:r>
              <a:rPr lang="hr-HR" sz="3200" dirty="0" err="1" smtClean="0"/>
              <a:t>skill</a:t>
            </a:r>
            <a:r>
              <a:rPr lang="hr-HR" sz="3200" dirty="0" smtClean="0"/>
              <a:t> </a:t>
            </a:r>
            <a:r>
              <a:rPr lang="hr-HR" sz="3200" dirty="0" err="1" smtClean="0"/>
              <a:t>shortage</a:t>
            </a:r>
            <a:endParaRPr lang="hr-HR" sz="3200" dirty="0" smtClean="0"/>
          </a:p>
          <a:p>
            <a:pPr>
              <a:spcBef>
                <a:spcPts val="1800"/>
              </a:spcBef>
            </a:pPr>
            <a:r>
              <a:rPr lang="hr-HR" sz="3200" dirty="0" err="1" smtClean="0"/>
              <a:t>individual</a:t>
            </a:r>
            <a:r>
              <a:rPr lang="hr-HR" sz="3200" dirty="0" smtClean="0"/>
              <a:t> </a:t>
            </a:r>
            <a:r>
              <a:rPr lang="hr-HR" sz="3200" dirty="0" err="1" smtClean="0"/>
              <a:t>well-being</a:t>
            </a:r>
            <a:r>
              <a:rPr lang="hr-HR" sz="3200" dirty="0" smtClean="0"/>
              <a:t> </a:t>
            </a:r>
            <a:endParaRPr lang="hr-HR" sz="3200" dirty="0"/>
          </a:p>
          <a:p>
            <a:pPr>
              <a:spcBef>
                <a:spcPts val="1800"/>
              </a:spcBef>
            </a:pPr>
            <a:r>
              <a:rPr lang="hr-HR" sz="3200" dirty="0" err="1" smtClean="0"/>
              <a:t>improves</a:t>
            </a:r>
            <a:r>
              <a:rPr lang="hr-HR" sz="3200" dirty="0" smtClean="0"/>
              <a:t> </a:t>
            </a:r>
            <a:r>
              <a:rPr lang="hr-HR" sz="3200" dirty="0" err="1" smtClean="0"/>
              <a:t>finances</a:t>
            </a:r>
            <a:endParaRPr lang="hr-HR" sz="3200" dirty="0" smtClean="0"/>
          </a:p>
          <a:p>
            <a:pPr marL="0" indent="0">
              <a:buNone/>
            </a:pPr>
            <a:endParaRPr lang="hr-HR" dirty="0"/>
          </a:p>
        </p:txBody>
      </p:sp>
      <p:sp>
        <p:nvSpPr>
          <p:cNvPr id="3" name="Footer Placeholder 2"/>
          <p:cNvSpPr>
            <a:spLocks noGrp="1"/>
          </p:cNvSpPr>
          <p:nvPr>
            <p:ph type="ftr" sz="quarter" idx="11"/>
          </p:nvPr>
        </p:nvSpPr>
        <p:spPr/>
        <p:txBody>
          <a:bodyPr/>
          <a:lstStyle/>
          <a:p>
            <a:pPr>
              <a:defRPr/>
            </a:pPr>
            <a:r>
              <a:rPr lang="en-US" smtClean="0"/>
              <a:t>I. Vukorepa: Flexible retirement</a:t>
            </a:r>
            <a:endParaRPr lang="hr-HR"/>
          </a:p>
        </p:txBody>
      </p:sp>
      <p:sp>
        <p:nvSpPr>
          <p:cNvPr id="4" name="Slide Number Placeholder 3"/>
          <p:cNvSpPr>
            <a:spLocks noGrp="1"/>
          </p:cNvSpPr>
          <p:nvPr>
            <p:ph type="sldNum" sz="quarter" idx="12"/>
          </p:nvPr>
        </p:nvSpPr>
        <p:spPr/>
        <p:txBody>
          <a:bodyPr/>
          <a:lstStyle/>
          <a:p>
            <a:fld id="{4369C4CA-B93B-4CF7-8FA2-3B34E19789F6}" type="slidenum">
              <a:rPr lang="hr-HR" altLang="x-none" smtClean="0"/>
              <a:pPr/>
              <a:t>4</a:t>
            </a:fld>
            <a:endParaRPr lang="hr-HR" altLang="x-none"/>
          </a:p>
        </p:txBody>
      </p:sp>
    </p:spTree>
    <p:extLst>
      <p:ext uri="{BB962C8B-B14F-4D97-AF65-F5344CB8AC3E}">
        <p14:creationId xmlns:p14="http://schemas.microsoft.com/office/powerpoint/2010/main" val="3752409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41016"/>
          </a:xfrm>
        </p:spPr>
        <p:txBody>
          <a:bodyPr/>
          <a:lstStyle/>
          <a:p>
            <a:r>
              <a:rPr lang="en-US" dirty="0"/>
              <a:t>Healthy life years </a:t>
            </a:r>
            <a:r>
              <a:rPr lang="en-US" dirty="0" smtClean="0"/>
              <a:t>at </a:t>
            </a:r>
            <a:r>
              <a:rPr lang="en-US" dirty="0"/>
              <a:t>age 65</a:t>
            </a:r>
            <a:endParaRPr lang="hr-HR" dirty="0"/>
          </a:p>
        </p:txBody>
      </p:sp>
      <p:pic>
        <p:nvPicPr>
          <p:cNvPr id="7" name="Content Placeholder 6"/>
          <p:cNvPicPr>
            <a:picLocks noGrp="1" noChangeAspect="1"/>
          </p:cNvPicPr>
          <p:nvPr>
            <p:ph sz="half" idx="1"/>
          </p:nvPr>
        </p:nvPicPr>
        <p:blipFill>
          <a:blip r:embed="rId3"/>
          <a:stretch>
            <a:fillRect/>
          </a:stretch>
        </p:blipFill>
        <p:spPr>
          <a:xfrm>
            <a:off x="292022" y="1484784"/>
            <a:ext cx="4207970" cy="4392489"/>
          </a:xfrm>
          <a:prstGeom prst="rect">
            <a:avLst/>
          </a:prstGeom>
        </p:spPr>
      </p:pic>
      <p:pic>
        <p:nvPicPr>
          <p:cNvPr id="8" name="Content Placeholder 7"/>
          <p:cNvPicPr>
            <a:picLocks noGrp="1" noChangeAspect="1"/>
          </p:cNvPicPr>
          <p:nvPr>
            <p:ph sz="half" idx="2"/>
          </p:nvPr>
        </p:nvPicPr>
        <p:blipFill>
          <a:blip r:embed="rId4"/>
          <a:stretch>
            <a:fillRect/>
          </a:stretch>
        </p:blipFill>
        <p:spPr>
          <a:xfrm>
            <a:off x="4719824" y="1484784"/>
            <a:ext cx="4240344" cy="4392489"/>
          </a:xfrm>
          <a:prstGeom prst="rect">
            <a:avLst/>
          </a:prstGeom>
        </p:spPr>
      </p:pic>
      <p:sp>
        <p:nvSpPr>
          <p:cNvPr id="5" name="Footer Placeholder 4"/>
          <p:cNvSpPr>
            <a:spLocks noGrp="1"/>
          </p:cNvSpPr>
          <p:nvPr>
            <p:ph type="ftr" sz="quarter" idx="11"/>
          </p:nvPr>
        </p:nvSpPr>
        <p:spPr/>
        <p:txBody>
          <a:bodyPr/>
          <a:lstStyle/>
          <a:p>
            <a:pPr>
              <a:defRPr/>
            </a:pPr>
            <a:r>
              <a:rPr lang="hr-HR" dirty="0" err="1" smtClean="0"/>
              <a:t>Source</a:t>
            </a:r>
            <a:r>
              <a:rPr lang="hr-HR" dirty="0" smtClean="0"/>
              <a:t>: </a:t>
            </a:r>
            <a:r>
              <a:rPr lang="hr-HR" dirty="0" err="1" smtClean="0"/>
              <a:t>Eurostat</a:t>
            </a:r>
            <a:r>
              <a:rPr lang="hr-HR" dirty="0" smtClean="0"/>
              <a:t> </a:t>
            </a:r>
            <a:endParaRPr lang="hr-HR" dirty="0"/>
          </a:p>
        </p:txBody>
      </p:sp>
      <p:sp>
        <p:nvSpPr>
          <p:cNvPr id="6" name="Slide Number Placeholder 5"/>
          <p:cNvSpPr>
            <a:spLocks noGrp="1"/>
          </p:cNvSpPr>
          <p:nvPr>
            <p:ph type="sldNum" sz="quarter" idx="12"/>
          </p:nvPr>
        </p:nvSpPr>
        <p:spPr/>
        <p:txBody>
          <a:bodyPr/>
          <a:lstStyle/>
          <a:p>
            <a:fld id="{74BDC6EA-53E6-4D0B-96CE-8A363B65AD9C}" type="slidenum">
              <a:rPr lang="hr-HR" altLang="x-none" smtClean="0"/>
              <a:pPr/>
              <a:t>5</a:t>
            </a:fld>
            <a:endParaRPr lang="hr-HR" altLang="x-none"/>
          </a:p>
        </p:txBody>
      </p:sp>
    </p:spTree>
    <p:extLst>
      <p:ext uri="{BB962C8B-B14F-4D97-AF65-F5344CB8AC3E}">
        <p14:creationId xmlns:p14="http://schemas.microsoft.com/office/powerpoint/2010/main" val="4064375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28650" y="365127"/>
            <a:ext cx="7759774" cy="831626"/>
          </a:xfrm>
        </p:spPr>
        <p:txBody>
          <a:bodyPr>
            <a:normAutofit/>
          </a:bodyPr>
          <a:lstStyle/>
          <a:p>
            <a:r>
              <a:rPr lang="en-US" sz="3600" dirty="0"/>
              <a:t>Employment rate from 65 to 69 years </a:t>
            </a:r>
            <a:endParaRPr lang="hr-HR" sz="3600" dirty="0"/>
          </a:p>
        </p:txBody>
      </p:sp>
      <p:sp>
        <p:nvSpPr>
          <p:cNvPr id="5" name="Footer Placeholder 4"/>
          <p:cNvSpPr>
            <a:spLocks noGrp="1"/>
          </p:cNvSpPr>
          <p:nvPr>
            <p:ph type="ftr" sz="quarter" idx="11"/>
          </p:nvPr>
        </p:nvSpPr>
        <p:spPr/>
        <p:txBody>
          <a:bodyPr/>
          <a:lstStyle/>
          <a:p>
            <a:pPr>
              <a:defRPr/>
            </a:pPr>
            <a:r>
              <a:rPr lang="en-US" dirty="0" smtClean="0"/>
              <a:t>I. Vukorepa: Flexible retirement</a:t>
            </a:r>
            <a:endParaRPr lang="hr-HR" dirty="0"/>
          </a:p>
        </p:txBody>
      </p:sp>
      <p:sp>
        <p:nvSpPr>
          <p:cNvPr id="6" name="Slide Number Placeholder 5"/>
          <p:cNvSpPr>
            <a:spLocks noGrp="1"/>
          </p:cNvSpPr>
          <p:nvPr>
            <p:ph type="sldNum" sz="quarter" idx="12"/>
          </p:nvPr>
        </p:nvSpPr>
        <p:spPr/>
        <p:txBody>
          <a:bodyPr/>
          <a:lstStyle/>
          <a:p>
            <a:fld id="{74BDC6EA-53E6-4D0B-96CE-8A363B65AD9C}" type="slidenum">
              <a:rPr lang="hr-HR" altLang="x-none" smtClean="0"/>
              <a:pPr/>
              <a:t>6</a:t>
            </a:fld>
            <a:endParaRPr lang="hr-HR" altLang="x-none"/>
          </a:p>
        </p:txBody>
      </p:sp>
      <p:pic>
        <p:nvPicPr>
          <p:cNvPr id="10" name="Picture 9"/>
          <p:cNvPicPr>
            <a:picLocks noChangeAspect="1"/>
          </p:cNvPicPr>
          <p:nvPr/>
        </p:nvPicPr>
        <p:blipFill>
          <a:blip r:embed="rId3"/>
          <a:stretch>
            <a:fillRect/>
          </a:stretch>
        </p:blipFill>
        <p:spPr>
          <a:xfrm>
            <a:off x="728175" y="1556792"/>
            <a:ext cx="7444225" cy="4248472"/>
          </a:xfrm>
          <a:prstGeom prst="rect">
            <a:avLst/>
          </a:prstGeom>
        </p:spPr>
      </p:pic>
      <p:sp>
        <p:nvSpPr>
          <p:cNvPr id="11" name="Footer Placeholder 4"/>
          <p:cNvSpPr txBox="1">
            <a:spLocks/>
          </p:cNvSpPr>
          <p:nvPr/>
        </p:nvSpPr>
        <p:spPr>
          <a:xfrm>
            <a:off x="899592" y="5898245"/>
            <a:ext cx="3086100" cy="365125"/>
          </a:xfrm>
          <a:prstGeom prst="rect">
            <a:avLst/>
          </a:prstGeom>
        </p:spPr>
        <p:txBody>
          <a:bodyPr vert="horz" lIns="91440" tIns="45720" rIns="91440" bIns="45720" rtlCol="0" anchor="ctr"/>
          <a:lstStyle>
            <a:defPPr>
              <a:defRPr lang="hr-HR"/>
            </a:defPPr>
            <a:lvl1pPr algn="ctr" rtl="0" fontAlgn="base">
              <a:spcBef>
                <a:spcPct val="0"/>
              </a:spcBef>
              <a:spcAft>
                <a:spcPct val="0"/>
              </a:spcAft>
              <a:defRPr sz="1200" kern="1200">
                <a:solidFill>
                  <a:schemeClr val="tx1">
                    <a:tint val="75000"/>
                  </a:schemeClr>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l">
              <a:defRPr/>
            </a:pPr>
            <a:r>
              <a:rPr lang="hr-HR" dirty="0" err="1" smtClean="0"/>
              <a:t>Source</a:t>
            </a:r>
            <a:r>
              <a:rPr lang="hr-HR" dirty="0" smtClean="0"/>
              <a:t>: </a:t>
            </a:r>
            <a:r>
              <a:rPr lang="hr-HR" dirty="0" err="1" smtClean="0"/>
              <a:t>Eurostat</a:t>
            </a:r>
            <a:r>
              <a:rPr lang="hr-HR" dirty="0" smtClean="0"/>
              <a:t> </a:t>
            </a:r>
            <a:endParaRPr lang="hr-HR" dirty="0"/>
          </a:p>
        </p:txBody>
      </p:sp>
    </p:spTree>
    <p:extLst>
      <p:ext uri="{BB962C8B-B14F-4D97-AF65-F5344CB8AC3E}">
        <p14:creationId xmlns:p14="http://schemas.microsoft.com/office/powerpoint/2010/main" val="1345212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9841" y="365127"/>
            <a:ext cx="7886700" cy="1047650"/>
          </a:xfrm>
        </p:spPr>
        <p:txBody>
          <a:bodyPr>
            <a:normAutofit/>
          </a:bodyPr>
          <a:lstStyle/>
          <a:p>
            <a:r>
              <a:rPr lang="en-US" sz="3600" dirty="0" smtClean="0"/>
              <a:t>Factors influencing „productive aging”</a:t>
            </a:r>
            <a:endParaRPr lang="en-US" sz="3600" dirty="0"/>
          </a:p>
        </p:txBody>
      </p:sp>
      <p:sp>
        <p:nvSpPr>
          <p:cNvPr id="7" name="Text Placeholder 6"/>
          <p:cNvSpPr>
            <a:spLocks noGrp="1"/>
          </p:cNvSpPr>
          <p:nvPr>
            <p:ph type="body" idx="1"/>
          </p:nvPr>
        </p:nvSpPr>
        <p:spPr>
          <a:xfrm>
            <a:off x="629842" y="1681162"/>
            <a:ext cx="3868340" cy="4196109"/>
          </a:xfrm>
        </p:spPr>
        <p:txBody>
          <a:bodyPr>
            <a:noAutofit/>
          </a:bodyPr>
          <a:lstStyle/>
          <a:p>
            <a:pPr>
              <a:spcBef>
                <a:spcPts val="1800"/>
              </a:spcBef>
            </a:pPr>
            <a:r>
              <a:rPr lang="en-US" b="0" dirty="0" smtClean="0"/>
              <a:t>Health </a:t>
            </a:r>
          </a:p>
          <a:p>
            <a:pPr>
              <a:spcBef>
                <a:spcPts val="1800"/>
              </a:spcBef>
            </a:pPr>
            <a:r>
              <a:rPr lang="en-US" b="0" dirty="0" smtClean="0"/>
              <a:t>Family status </a:t>
            </a:r>
          </a:p>
          <a:p>
            <a:pPr>
              <a:spcBef>
                <a:spcPts val="1800"/>
              </a:spcBef>
            </a:pPr>
            <a:r>
              <a:rPr lang="en-US" b="0" dirty="0" smtClean="0"/>
              <a:t>Social recognition and contribution </a:t>
            </a:r>
          </a:p>
          <a:p>
            <a:pPr>
              <a:spcBef>
                <a:spcPts val="1800"/>
              </a:spcBef>
            </a:pPr>
            <a:r>
              <a:rPr lang="en-US" b="0" dirty="0" smtClean="0"/>
              <a:t>Skills and knowledge </a:t>
            </a:r>
          </a:p>
          <a:p>
            <a:pPr>
              <a:spcBef>
                <a:spcPts val="1800"/>
              </a:spcBef>
            </a:pPr>
            <a:r>
              <a:rPr lang="en-US" b="0" dirty="0" smtClean="0"/>
              <a:t>Job opportunities </a:t>
            </a:r>
          </a:p>
          <a:p>
            <a:pPr>
              <a:spcBef>
                <a:spcPts val="1800"/>
              </a:spcBef>
            </a:pPr>
            <a:r>
              <a:rPr lang="en-US" b="0" dirty="0" smtClean="0"/>
              <a:t>Financial need</a:t>
            </a:r>
          </a:p>
          <a:p>
            <a:pPr>
              <a:spcBef>
                <a:spcPts val="1800"/>
              </a:spcBef>
            </a:pPr>
            <a:r>
              <a:rPr lang="en-US" b="0" dirty="0" smtClean="0"/>
              <a:t>Rewards for working longer </a:t>
            </a:r>
          </a:p>
        </p:txBody>
      </p:sp>
      <p:pic>
        <p:nvPicPr>
          <p:cNvPr id="6" name="Content Placeholder 5"/>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4677636" y="3115991"/>
            <a:ext cx="3839202" cy="2761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Placeholder 7"/>
          <p:cNvSpPr>
            <a:spLocks noGrp="1"/>
          </p:cNvSpPr>
          <p:nvPr>
            <p:ph type="body" sz="quarter" idx="3"/>
          </p:nvPr>
        </p:nvSpPr>
        <p:spPr>
          <a:xfrm>
            <a:off x="4629150" y="1681162"/>
            <a:ext cx="3887391" cy="955749"/>
          </a:xfrm>
        </p:spPr>
        <p:txBody>
          <a:bodyPr>
            <a:noAutofit/>
          </a:bodyPr>
          <a:lstStyle/>
          <a:p>
            <a:pPr>
              <a:spcBef>
                <a:spcPts val="600"/>
              </a:spcBef>
            </a:pPr>
            <a:r>
              <a:rPr lang="en-US" sz="2800" dirty="0"/>
              <a:t>Public policy &amp; </a:t>
            </a:r>
            <a:endParaRPr lang="hr-HR" sz="2800" dirty="0" smtClean="0"/>
          </a:p>
          <a:p>
            <a:pPr>
              <a:spcBef>
                <a:spcPts val="600"/>
              </a:spcBef>
            </a:pPr>
            <a:r>
              <a:rPr lang="en-US" sz="2800" dirty="0" smtClean="0"/>
              <a:t>age </a:t>
            </a:r>
            <a:r>
              <a:rPr lang="en-US" sz="2800" dirty="0"/>
              <a:t>related legislation !</a:t>
            </a:r>
            <a:endParaRPr lang="hr-HR" sz="2800" dirty="0"/>
          </a:p>
        </p:txBody>
      </p:sp>
      <p:sp>
        <p:nvSpPr>
          <p:cNvPr id="3" name="Footer Placeholder 2"/>
          <p:cNvSpPr>
            <a:spLocks noGrp="1"/>
          </p:cNvSpPr>
          <p:nvPr>
            <p:ph type="ftr" sz="quarter" idx="11"/>
          </p:nvPr>
        </p:nvSpPr>
        <p:spPr/>
        <p:txBody>
          <a:bodyPr/>
          <a:lstStyle/>
          <a:p>
            <a:pPr>
              <a:defRPr/>
            </a:pPr>
            <a:r>
              <a:rPr lang="en-US" smtClean="0"/>
              <a:t>I. Vukorepa: Flexible retirement</a:t>
            </a:r>
            <a:endParaRPr lang="hr-HR"/>
          </a:p>
        </p:txBody>
      </p:sp>
      <p:sp>
        <p:nvSpPr>
          <p:cNvPr id="4" name="Slide Number Placeholder 3"/>
          <p:cNvSpPr>
            <a:spLocks noGrp="1"/>
          </p:cNvSpPr>
          <p:nvPr>
            <p:ph type="sldNum" sz="quarter" idx="12"/>
          </p:nvPr>
        </p:nvSpPr>
        <p:spPr/>
        <p:txBody>
          <a:bodyPr/>
          <a:lstStyle/>
          <a:p>
            <a:fld id="{4369C4CA-B93B-4CF7-8FA2-3B34E19789F6}" type="slidenum">
              <a:rPr lang="hr-HR" altLang="x-none" smtClean="0"/>
              <a:pPr/>
              <a:t>7</a:t>
            </a:fld>
            <a:endParaRPr lang="hr-HR" altLang="x-none"/>
          </a:p>
        </p:txBody>
      </p:sp>
    </p:spTree>
    <p:extLst>
      <p:ext uri="{BB962C8B-B14F-4D97-AF65-F5344CB8AC3E}">
        <p14:creationId xmlns:p14="http://schemas.microsoft.com/office/powerpoint/2010/main" val="1528905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3" y="260649"/>
            <a:ext cx="8047807" cy="504056"/>
          </a:xfrm>
        </p:spPr>
        <p:txBody>
          <a:bodyPr>
            <a:normAutofit/>
          </a:bodyPr>
          <a:lstStyle/>
          <a:p>
            <a:r>
              <a:rPr lang="en-US" sz="2800" dirty="0" smtClean="0"/>
              <a:t>Current practices to flexible / partial retirement </a:t>
            </a:r>
            <a:endParaRPr lang="en-US" sz="2800" dirty="0"/>
          </a:p>
        </p:txBody>
      </p:sp>
      <p:sp>
        <p:nvSpPr>
          <p:cNvPr id="4" name="Footer Placeholder 3"/>
          <p:cNvSpPr>
            <a:spLocks noGrp="1"/>
          </p:cNvSpPr>
          <p:nvPr>
            <p:ph type="ftr" sz="quarter" idx="11"/>
          </p:nvPr>
        </p:nvSpPr>
        <p:spPr/>
        <p:txBody>
          <a:bodyPr/>
          <a:lstStyle/>
          <a:p>
            <a:pPr>
              <a:defRPr/>
            </a:pPr>
            <a:r>
              <a:rPr lang="en-US" smtClean="0"/>
              <a:t>I. Vukorepa: Flexible retirement</a:t>
            </a:r>
            <a:endParaRPr lang="hr-HR"/>
          </a:p>
        </p:txBody>
      </p:sp>
      <p:sp>
        <p:nvSpPr>
          <p:cNvPr id="5" name="Slide Number Placeholder 4"/>
          <p:cNvSpPr>
            <a:spLocks noGrp="1"/>
          </p:cNvSpPr>
          <p:nvPr>
            <p:ph type="sldNum" sz="quarter" idx="12"/>
          </p:nvPr>
        </p:nvSpPr>
        <p:spPr/>
        <p:txBody>
          <a:bodyPr/>
          <a:lstStyle/>
          <a:p>
            <a:fld id="{4369C4CA-B93B-4CF7-8FA2-3B34E19789F6}" type="slidenum">
              <a:rPr lang="hr-HR" altLang="x-none" smtClean="0"/>
              <a:pPr/>
              <a:t>8</a:t>
            </a:fld>
            <a:endParaRPr lang="hr-HR" altLang="x-none"/>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65802404"/>
              </p:ext>
            </p:extLst>
          </p:nvPr>
        </p:nvGraphicFramePr>
        <p:xfrm>
          <a:off x="179512" y="954725"/>
          <a:ext cx="8712969" cy="5228732"/>
        </p:xfrm>
        <a:graphic>
          <a:graphicData uri="http://schemas.openxmlformats.org/drawingml/2006/table">
            <a:tbl>
              <a:tblPr firstRow="1" bandRow="1">
                <a:tableStyleId>{616DA210-FB5B-4158-B5E0-FEB733F419BA}</a:tableStyleId>
              </a:tblPr>
              <a:tblGrid>
                <a:gridCol w="2376975"/>
                <a:gridCol w="2320451"/>
                <a:gridCol w="1439534"/>
                <a:gridCol w="2576009"/>
              </a:tblGrid>
              <a:tr h="756941">
                <a:tc rowSpan="2">
                  <a:txBody>
                    <a:bodyPr/>
                    <a:lstStyle/>
                    <a:p>
                      <a:r>
                        <a:rPr lang="en-US" sz="2000" b="1" noProof="0" dirty="0" smtClean="0"/>
                        <a:t>At what age</a:t>
                      </a:r>
                      <a:endParaRPr lang="en-US" sz="2000" b="1" noProof="0"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baseline="0" noProof="0" dirty="0" smtClean="0"/>
                        <a:t>After NRA</a:t>
                      </a:r>
                      <a:endParaRPr lang="en-US" sz="2000" b="1" noProof="0" dirty="0" smtClean="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noProof="0" dirty="0" smtClean="0"/>
                        <a:t>During early</a:t>
                      </a:r>
                      <a:r>
                        <a:rPr lang="en-US" sz="2000" b="1" baseline="0" noProof="0" dirty="0" smtClean="0"/>
                        <a:t> ret</a:t>
                      </a:r>
                      <a:r>
                        <a:rPr lang="hr-HR" sz="2000" b="1" baseline="0" noProof="0" dirty="0" err="1" smtClean="0"/>
                        <a:t>irement</a:t>
                      </a:r>
                      <a:r>
                        <a:rPr lang="en-US" sz="2000" b="1" baseline="0" noProof="0" dirty="0" smtClean="0"/>
                        <a:t> </a:t>
                      </a:r>
                      <a:r>
                        <a:rPr lang="en-US" sz="2000" b="1" noProof="0" dirty="0" smtClean="0"/>
                        <a:t> or prior</a:t>
                      </a:r>
                    </a:p>
                    <a:p>
                      <a:endParaRPr lang="en-US" sz="2000" b="1" noProof="0" dirty="0"/>
                    </a:p>
                  </a:txBody>
                  <a:tcPr/>
                </a:tc>
                <a:tc hMerge="1">
                  <a:txBody>
                    <a:bodyPr/>
                    <a:lstStyle/>
                    <a:p>
                      <a:endParaRPr lang="hr-HR"/>
                    </a:p>
                  </a:txBody>
                  <a:tcPr/>
                </a:tc>
              </a:tr>
              <a:tr h="649395">
                <a:tc vMerge="1">
                  <a:txBody>
                    <a:bodyPr/>
                    <a:lstStyle/>
                    <a:p>
                      <a:endParaRPr lang="hr-H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noProof="0" dirty="0" smtClean="0"/>
                        <a:t>BE,</a:t>
                      </a:r>
                      <a:r>
                        <a:rPr lang="en-US" sz="1800" b="0" baseline="0" noProof="0" dirty="0" smtClean="0"/>
                        <a:t> HR, CZ, EE, FI, FR, LU, NL, NO, SE, USA</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noProof="0" dirty="0" smtClean="0"/>
                        <a:t>HR (partial invalidity)</a:t>
                      </a:r>
                      <a:r>
                        <a:rPr lang="hr-HR" sz="1800" b="0" noProof="0" dirty="0" smtClean="0"/>
                        <a:t>,</a:t>
                      </a:r>
                      <a:r>
                        <a:rPr lang="hr-HR" sz="1800" b="0" baseline="0" noProof="0" dirty="0" smtClean="0"/>
                        <a:t> </a:t>
                      </a:r>
                      <a:r>
                        <a:rPr lang="hr-HR" sz="1800" b="0" noProof="0" dirty="0" smtClean="0"/>
                        <a:t>SE,  </a:t>
                      </a:r>
                      <a:r>
                        <a:rPr lang="en-US" sz="1800" b="0" noProof="0" dirty="0" smtClean="0"/>
                        <a:t>LU, </a:t>
                      </a:r>
                      <a:endParaRPr lang="hr-HR" sz="1800" b="0" noProof="0" dirty="0" smtClean="0"/>
                    </a:p>
                    <a:p>
                      <a:r>
                        <a:rPr lang="en-US" sz="1800" b="0" noProof="0" dirty="0" smtClean="0"/>
                        <a:t>NO &amp; USA  (subject to earnings t.)</a:t>
                      </a:r>
                    </a:p>
                  </a:txBody>
                  <a:tcPr/>
                </a:tc>
                <a:tc hMerge="1">
                  <a:txBody>
                    <a:bodyPr/>
                    <a:lstStyle/>
                    <a:p>
                      <a:endParaRPr lang="hr-HR"/>
                    </a:p>
                  </a:txBody>
                  <a:tcPr/>
                </a:tc>
              </a:tr>
              <a:tr h="831782">
                <a:tc rowSpan="2">
                  <a:txBody>
                    <a:bodyPr/>
                    <a:lstStyle/>
                    <a:p>
                      <a:r>
                        <a:rPr lang="en-US" sz="2000" b="1" noProof="0" dirty="0" smtClean="0"/>
                        <a:t>Pension benefit </a:t>
                      </a:r>
                      <a:endParaRPr lang="en-US" sz="2000" b="1" noProof="0" dirty="0"/>
                    </a:p>
                  </a:txBody>
                  <a:tcPr>
                    <a:noFill/>
                  </a:tcPr>
                </a:tc>
                <a:tc>
                  <a:txBody>
                    <a:bodyPr/>
                    <a:lstStyle/>
                    <a:p>
                      <a:r>
                        <a:rPr lang="en-US" sz="2000" b="1" noProof="0" dirty="0" smtClean="0"/>
                        <a:t>Full</a:t>
                      </a:r>
                      <a:r>
                        <a:rPr lang="en-US" sz="2000" b="1" baseline="0" noProof="0" dirty="0" smtClean="0"/>
                        <a:t> in payment</a:t>
                      </a:r>
                      <a:endParaRPr lang="en-US" sz="2000" b="1" noProof="0" dirty="0"/>
                    </a:p>
                  </a:txBody>
                  <a:tcPr/>
                </a:tc>
                <a:tc>
                  <a:txBody>
                    <a:bodyPr/>
                    <a:lstStyle/>
                    <a:p>
                      <a:r>
                        <a:rPr lang="en-US" sz="2000" b="1" noProof="0" dirty="0" smtClean="0"/>
                        <a:t>Reduced  by half</a:t>
                      </a:r>
                      <a:endParaRPr lang="en-US" sz="2000" b="1" noProof="0" dirty="0"/>
                    </a:p>
                  </a:txBody>
                  <a:tcPr/>
                </a:tc>
                <a:tc>
                  <a:txBody>
                    <a:bodyPr/>
                    <a:lstStyle/>
                    <a:p>
                      <a:r>
                        <a:rPr lang="en-US" sz="2000" b="1" noProof="0" dirty="0" smtClean="0"/>
                        <a:t>Depending on the</a:t>
                      </a:r>
                      <a:r>
                        <a:rPr lang="en-US" sz="2000" b="1" baseline="0" noProof="0" dirty="0" smtClean="0"/>
                        <a:t> a</a:t>
                      </a:r>
                      <a:r>
                        <a:rPr lang="en-US" sz="2000" b="1" noProof="0" dirty="0" smtClean="0"/>
                        <a:t>nnual earnings</a:t>
                      </a:r>
                      <a:endParaRPr lang="en-US" sz="2000" b="1" noProof="0" dirty="0"/>
                    </a:p>
                  </a:txBody>
                  <a:tcPr/>
                </a:tc>
              </a:tr>
              <a:tr h="896246">
                <a:tc vMerge="1">
                  <a:txBody>
                    <a:bodyPr/>
                    <a:lstStyle/>
                    <a:p>
                      <a:endParaRPr lang="hr-HR" dirty="0"/>
                    </a:p>
                  </a:txBody>
                  <a:tcPr/>
                </a:tc>
                <a:tc>
                  <a:txBody>
                    <a:bodyPr/>
                    <a:lstStyle/>
                    <a:p>
                      <a:r>
                        <a:rPr lang="en-US" sz="1800" noProof="0" dirty="0" smtClean="0"/>
                        <a:t>HR,</a:t>
                      </a:r>
                      <a:r>
                        <a:rPr lang="en-US" sz="1800" baseline="0" noProof="0" dirty="0" smtClean="0"/>
                        <a:t> FR, LU, NL, NO, SE, USA (if after NRA)</a:t>
                      </a:r>
                      <a:endParaRPr lang="en-US" sz="1800" noProof="0" dirty="0"/>
                    </a:p>
                  </a:txBody>
                  <a:tcPr/>
                </a:tc>
                <a:tc>
                  <a:txBody>
                    <a:bodyPr/>
                    <a:lstStyle/>
                    <a:p>
                      <a:r>
                        <a:rPr lang="en-US" sz="1800" noProof="0" dirty="0" smtClean="0"/>
                        <a:t>CZ, </a:t>
                      </a:r>
                    </a:p>
                    <a:p>
                      <a:r>
                        <a:rPr lang="en-US" sz="1800" noProof="0" dirty="0" smtClean="0"/>
                        <a:t>USA (NRA-1)</a:t>
                      </a:r>
                    </a:p>
                    <a:p>
                      <a:endParaRPr lang="en-US" sz="1800" noProof="0" dirty="0"/>
                    </a:p>
                  </a:txBody>
                  <a:tcPr/>
                </a:tc>
                <a:tc>
                  <a:txBody>
                    <a:bodyPr/>
                    <a:lstStyle/>
                    <a:p>
                      <a:r>
                        <a:rPr lang="en-US" sz="1800" noProof="0" dirty="0" smtClean="0"/>
                        <a:t>BE, Japan, </a:t>
                      </a:r>
                    </a:p>
                    <a:p>
                      <a:endParaRPr lang="en-US" sz="1800" noProof="0" dirty="0"/>
                    </a:p>
                  </a:txBody>
                  <a:tcPr/>
                </a:tc>
              </a:tr>
              <a:tr h="527868">
                <a:tc rowSpan="2">
                  <a:txBody>
                    <a:bodyPr/>
                    <a:lstStyle/>
                    <a:p>
                      <a:r>
                        <a:rPr lang="en-US" sz="2000" b="1" noProof="0" dirty="0" smtClean="0"/>
                        <a:t>Contributions levy </a:t>
                      </a:r>
                      <a:endParaRPr lang="en-US" sz="2000" b="1" noProof="0" dirty="0"/>
                    </a:p>
                  </a:txBody>
                  <a:tcPr>
                    <a:noFill/>
                  </a:tcPr>
                </a:tc>
                <a:tc>
                  <a:txBody>
                    <a:bodyPr/>
                    <a:lstStyle/>
                    <a:p>
                      <a:r>
                        <a:rPr lang="en-US" sz="2000" b="1" noProof="0" dirty="0" smtClean="0"/>
                        <a:t>Yes </a:t>
                      </a:r>
                      <a:endParaRPr lang="en-US" sz="2000" b="1" noProof="0" dirty="0"/>
                    </a:p>
                  </a:txBody>
                  <a:tcPr/>
                </a:tc>
                <a:tc gridSpan="2">
                  <a:txBody>
                    <a:bodyPr/>
                    <a:lstStyle/>
                    <a:p>
                      <a:r>
                        <a:rPr lang="en-US" sz="2000" b="1" noProof="0" dirty="0" smtClean="0"/>
                        <a:t>No </a:t>
                      </a:r>
                      <a:endParaRPr lang="en-US" sz="2000" b="1" noProof="0" dirty="0"/>
                    </a:p>
                  </a:txBody>
                  <a:tcPr/>
                </a:tc>
                <a:tc hMerge="1">
                  <a:txBody>
                    <a:bodyPr/>
                    <a:lstStyle/>
                    <a:p>
                      <a:endParaRPr lang="hr-HR"/>
                    </a:p>
                  </a:txBody>
                  <a:tcPr/>
                </a:tc>
              </a:tr>
              <a:tr h="649395">
                <a:tc vMerge="1">
                  <a:txBody>
                    <a:bodyPr/>
                    <a:lstStyle/>
                    <a:p>
                      <a:endParaRPr lang="hr-HR" dirty="0"/>
                    </a:p>
                  </a:txBody>
                  <a:tcPr/>
                </a:tc>
                <a:tc>
                  <a:txBody>
                    <a:bodyPr/>
                    <a:lstStyle/>
                    <a:p>
                      <a:r>
                        <a:rPr lang="en-US" sz="1800" noProof="0" dirty="0" smtClean="0"/>
                        <a:t>HR, EE, Japan</a:t>
                      </a:r>
                    </a:p>
                    <a:p>
                      <a:r>
                        <a:rPr lang="en-US" sz="1800" noProof="0" dirty="0" smtClean="0"/>
                        <a:t>CH (earnings</a:t>
                      </a:r>
                      <a:r>
                        <a:rPr lang="en-US" sz="1800" baseline="0" noProof="0" dirty="0" smtClean="0"/>
                        <a:t> t.)</a:t>
                      </a:r>
                      <a:endParaRPr lang="en-US" sz="1800" noProof="0"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noProof="0" dirty="0" smtClean="0"/>
                        <a:t>HR (only for casual work),</a:t>
                      </a:r>
                      <a:r>
                        <a:rPr lang="en-US" sz="1800" baseline="0" noProof="0" dirty="0" smtClean="0"/>
                        <a:t> </a:t>
                      </a:r>
                      <a:endParaRPr lang="hr-HR" sz="1800" baseline="0" noProof="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noProof="0" dirty="0" smtClean="0"/>
                        <a:t>CH (earnings t.), </a:t>
                      </a:r>
                      <a:r>
                        <a:rPr lang="en-US" sz="1800" noProof="0" dirty="0" smtClean="0"/>
                        <a:t> Japan</a:t>
                      </a:r>
                      <a:r>
                        <a:rPr lang="en-US" sz="1800" baseline="0" noProof="0" dirty="0" smtClean="0"/>
                        <a:t> (workers over 70)</a:t>
                      </a:r>
                    </a:p>
                  </a:txBody>
                  <a:tcPr/>
                </a:tc>
                <a:tc hMerge="1">
                  <a:txBody>
                    <a:bodyPr/>
                    <a:lstStyle/>
                    <a:p>
                      <a:endParaRPr lang="hr-HR"/>
                    </a:p>
                  </a:txBody>
                  <a:tcPr/>
                </a:tc>
              </a:tr>
              <a:tr h="527868">
                <a:tc rowSpan="2">
                  <a:txBody>
                    <a:bodyPr/>
                    <a:lstStyle/>
                    <a:p>
                      <a:r>
                        <a:rPr lang="en-US" sz="2000" b="1" noProof="0" dirty="0" smtClean="0"/>
                        <a:t>Additional pension entitlement</a:t>
                      </a:r>
                      <a:endParaRPr lang="en-US" sz="2000" b="1" noProof="0" dirty="0"/>
                    </a:p>
                  </a:txBody>
                  <a:tcPr>
                    <a:noFill/>
                  </a:tcPr>
                </a:tc>
                <a:tc>
                  <a:txBody>
                    <a:bodyPr/>
                    <a:lstStyle/>
                    <a:p>
                      <a:r>
                        <a:rPr lang="en-US" sz="2000" b="1" noProof="0" dirty="0" smtClean="0"/>
                        <a:t>Yes </a:t>
                      </a:r>
                      <a:endParaRPr lang="en-US" sz="2000" b="1" noProof="0" dirty="0"/>
                    </a:p>
                  </a:txBody>
                  <a:tcPr/>
                </a:tc>
                <a:tc gridSpan="2">
                  <a:txBody>
                    <a:bodyPr/>
                    <a:lstStyle/>
                    <a:p>
                      <a:r>
                        <a:rPr lang="en-US" sz="2000" b="1" noProof="0" dirty="0" smtClean="0"/>
                        <a:t>No </a:t>
                      </a:r>
                      <a:endParaRPr lang="en-US" sz="2000" b="1" noProof="0" dirty="0"/>
                    </a:p>
                  </a:txBody>
                  <a:tcPr/>
                </a:tc>
                <a:tc hMerge="1">
                  <a:txBody>
                    <a:bodyPr/>
                    <a:lstStyle/>
                    <a:p>
                      <a:endParaRPr lang="hr-HR"/>
                    </a:p>
                  </a:txBody>
                  <a:tcPr/>
                </a:tc>
              </a:tr>
              <a:tr h="371083">
                <a:tc vMerge="1">
                  <a:txBody>
                    <a:bodyPr/>
                    <a:lstStyle/>
                    <a:p>
                      <a:endParaRPr lang="hr-HR" dirty="0"/>
                    </a:p>
                  </a:txBody>
                  <a:tcPr/>
                </a:tc>
                <a:tc>
                  <a:txBody>
                    <a:bodyPr/>
                    <a:lstStyle/>
                    <a:p>
                      <a:r>
                        <a:rPr lang="en-US" noProof="0" dirty="0" smtClean="0"/>
                        <a:t>HR, EE,</a:t>
                      </a:r>
                      <a:r>
                        <a:rPr lang="en-US" baseline="0" noProof="0" dirty="0" smtClean="0"/>
                        <a:t> CH</a:t>
                      </a:r>
                      <a:endParaRPr lang="en-US" noProof="0" dirty="0"/>
                    </a:p>
                  </a:txBody>
                  <a:tcPr/>
                </a:tc>
                <a:tc gridSpan="2">
                  <a:txBody>
                    <a:bodyPr/>
                    <a:lstStyle/>
                    <a:p>
                      <a:r>
                        <a:rPr lang="en-US" noProof="0" dirty="0" smtClean="0"/>
                        <a:t>HR and</a:t>
                      </a:r>
                      <a:r>
                        <a:rPr lang="en-US" baseline="0" noProof="0" dirty="0" smtClean="0"/>
                        <a:t> </a:t>
                      </a:r>
                      <a:r>
                        <a:rPr lang="en-US" noProof="0" dirty="0" smtClean="0"/>
                        <a:t>CH (if no contributions levied)</a:t>
                      </a:r>
                      <a:endParaRPr lang="en-US" noProof="0" dirty="0"/>
                    </a:p>
                  </a:txBody>
                  <a:tcPr/>
                </a:tc>
                <a:tc hMerge="1">
                  <a:txBody>
                    <a:bodyPr/>
                    <a:lstStyle/>
                    <a:p>
                      <a:endParaRPr lang="hr-HR"/>
                    </a:p>
                  </a:txBody>
                  <a:tcPr/>
                </a:tc>
              </a:tr>
            </a:tbl>
          </a:graphicData>
        </a:graphic>
      </p:graphicFrame>
    </p:spTree>
    <p:extLst>
      <p:ext uri="{BB962C8B-B14F-4D97-AF65-F5344CB8AC3E}">
        <p14:creationId xmlns:p14="http://schemas.microsoft.com/office/powerpoint/2010/main" val="4021002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260648"/>
            <a:ext cx="8219256" cy="648072"/>
          </a:xfrm>
        </p:spPr>
        <p:txBody>
          <a:bodyPr>
            <a:normAutofit fontScale="90000"/>
          </a:bodyPr>
          <a:lstStyle/>
          <a:p>
            <a:pPr algn="ctr"/>
            <a:r>
              <a:rPr lang="hr-HR" dirty="0" smtClean="0"/>
              <a:t/>
            </a:r>
            <a:br>
              <a:rPr lang="hr-HR" dirty="0" smtClean="0"/>
            </a:br>
            <a:r>
              <a:rPr lang="en-US" dirty="0" smtClean="0"/>
              <a:t>Future challenge</a:t>
            </a:r>
            <a:r>
              <a:rPr lang="hr-HR" dirty="0" smtClean="0"/>
              <a:t>s</a:t>
            </a:r>
            <a:r>
              <a:rPr lang="en-US" dirty="0" smtClean="0"/>
              <a:t> </a:t>
            </a:r>
            <a:r>
              <a:rPr lang="hr-HR" sz="2700" dirty="0" smtClean="0">
                <a:solidFill>
                  <a:schemeClr val="accent1"/>
                </a:solidFill>
              </a:rPr>
              <a:t/>
            </a:r>
            <a:br>
              <a:rPr lang="hr-HR" sz="2700" dirty="0" smtClean="0">
                <a:solidFill>
                  <a:schemeClr val="accent1"/>
                </a:solidFill>
              </a:rPr>
            </a:br>
            <a:endParaRPr lang="en-US" sz="27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302486400"/>
              </p:ext>
            </p:extLst>
          </p:nvPr>
        </p:nvGraphicFramePr>
        <p:xfrm>
          <a:off x="304800" y="1052737"/>
          <a:ext cx="8534400" cy="53036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pl-PL" smtClean="0"/>
              <a:t>I. Vukorepa: Flexible retirement</a:t>
            </a:r>
            <a:endParaRPr lang="en-US"/>
          </a:p>
        </p:txBody>
      </p:sp>
      <p:sp>
        <p:nvSpPr>
          <p:cNvPr id="4" name="Slide Number Placeholder 3"/>
          <p:cNvSpPr>
            <a:spLocks noGrp="1"/>
          </p:cNvSpPr>
          <p:nvPr>
            <p:ph type="sldNum" sz="quarter" idx="12"/>
          </p:nvPr>
        </p:nvSpPr>
        <p:spPr/>
        <p:txBody>
          <a:bodyPr/>
          <a:lstStyle/>
          <a:p>
            <a:fld id="{5CB2D093-BF11-404E-87E0-02A65A224FD4}" type="slidenum">
              <a:rPr lang="en-US" smtClean="0"/>
              <a:pPr/>
              <a:t>9</a:t>
            </a:fld>
            <a:endParaRPr lang="en-US"/>
          </a:p>
        </p:txBody>
      </p:sp>
    </p:spTree>
    <p:extLst>
      <p:ext uri="{BB962C8B-B14F-4D97-AF65-F5344CB8AC3E}">
        <p14:creationId xmlns:p14="http://schemas.microsoft.com/office/powerpoint/2010/main" val="4182195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7127</TotalTime>
  <Words>991</Words>
  <Application>Microsoft Office PowerPoint</Application>
  <PresentationFormat>Skjermfremvisning (4:3)</PresentationFormat>
  <Paragraphs>148</Paragraphs>
  <Slides>11</Slides>
  <Notes>11</Notes>
  <HiddenSlides>0</HiddenSlides>
  <MMClips>0</MMClips>
  <ScaleCrop>false</ScaleCrop>
  <HeadingPairs>
    <vt:vector size="4" baseType="variant">
      <vt:variant>
        <vt:lpstr>Tema</vt:lpstr>
      </vt:variant>
      <vt:variant>
        <vt:i4>1</vt:i4>
      </vt:variant>
      <vt:variant>
        <vt:lpstr>Lysbildetitler</vt:lpstr>
      </vt:variant>
      <vt:variant>
        <vt:i4>11</vt:i4>
      </vt:variant>
    </vt:vector>
  </HeadingPairs>
  <TitlesOfParts>
    <vt:vector size="12" baseType="lpstr">
      <vt:lpstr>Office Theme</vt:lpstr>
      <vt:lpstr>  Flexible retirement</vt:lpstr>
      <vt:lpstr>Outline:</vt:lpstr>
      <vt:lpstr>Why is flexible retirement important? </vt:lpstr>
      <vt:lpstr>Flexible retirement - advantages</vt:lpstr>
      <vt:lpstr>Healthy life years at age 65</vt:lpstr>
      <vt:lpstr>Employment rate from 65 to 69 years </vt:lpstr>
      <vt:lpstr>Factors influencing „productive aging”</vt:lpstr>
      <vt:lpstr>Current practices to flexible / partial retirement </vt:lpstr>
      <vt:lpstr> Future challenges  </vt:lpstr>
      <vt:lpstr>PowerPoint-presentasjon</vt:lpstr>
      <vt:lpstr>Vigor of the young and the vigilance of the old!</vt:lpstr>
    </vt:vector>
  </TitlesOfParts>
  <Company>Pravni fakultet u Zagrebu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Flexible retirement</dc:title>
  <dc:creator>Ivana Vukorepa</dc:creator>
  <cp:lastModifiedBy>Martin</cp:lastModifiedBy>
  <cp:revision>829</cp:revision>
  <cp:lastPrinted>2016-09-21T00:00:56Z</cp:lastPrinted>
  <dcterms:created xsi:type="dcterms:W3CDTF">2004-09-14T07:38:38Z</dcterms:created>
  <dcterms:modified xsi:type="dcterms:W3CDTF">2016-10-18T18:29:38Z</dcterms:modified>
</cp:coreProperties>
</file>